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2"/>
  </p:notesMasterIdLst>
  <p:sldIdLst>
    <p:sldId id="256" r:id="rId2"/>
    <p:sldId id="257" r:id="rId3"/>
    <p:sldId id="297" r:id="rId4"/>
    <p:sldId id="298" r:id="rId5"/>
    <p:sldId id="299" r:id="rId6"/>
    <p:sldId id="300" r:id="rId7"/>
    <p:sldId id="303" r:id="rId8"/>
    <p:sldId id="306" r:id="rId9"/>
    <p:sldId id="307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13264548-89DB-4322-B0B9-6C9B3C14393C}">
          <p14:sldIdLst>
            <p14:sldId id="256"/>
            <p14:sldId id="257"/>
            <p14:sldId id="297"/>
            <p14:sldId id="298"/>
            <p14:sldId id="299"/>
            <p14:sldId id="300"/>
            <p14:sldId id="303"/>
          </p14:sldIdLst>
        </p14:section>
        <p14:section name="Oddíl bez názvu" id="{C96E4D15-9B31-4C25-AE6B-8F74D5E4A76D}">
          <p14:sldIdLst>
            <p14:sldId id="306"/>
            <p14:sldId id="307"/>
            <p14:sldId id="26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FF99"/>
    <a:srgbClr val="DDDDDD"/>
    <a:srgbClr val="EAEAEA"/>
    <a:srgbClr val="000000"/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32" autoAdjust="0"/>
    <p:restoredTop sz="94671" autoAdjust="0"/>
  </p:normalViewPr>
  <p:slideViewPr>
    <p:cSldViewPr>
      <p:cViewPr>
        <p:scale>
          <a:sx n="80" d="100"/>
          <a:sy n="80" d="100"/>
        </p:scale>
        <p:origin x="-702" y="-5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6702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836712"/>
            <a:ext cx="6444408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38481" y="3509783"/>
            <a:ext cx="439043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Arial Black" pitchFamily="34" charset="0"/>
              </a:rPr>
              <a:t>MATEMATIKA</a:t>
            </a:r>
          </a:p>
          <a:p>
            <a:pPr algn="ctr"/>
            <a:endParaRPr lang="cs-CZ" sz="2800" dirty="0">
              <a:solidFill>
                <a:srgbClr val="00B050"/>
              </a:solidFill>
              <a:latin typeface="Arial Black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Početní operace s desetinnými čísly</a:t>
            </a:r>
          </a:p>
          <a:p>
            <a:pPr algn="ctr"/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III-2-01-12_Operace_s_realnymi_cisly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06.2013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771800" y="836712"/>
            <a:ext cx="3384376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Desetinná čísla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556792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Připomeňte si některá pravidla pro počítání s desetinnými čísly!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020198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násobíme a dělíme desetinná čísla deseti, stem, tisícem nebo desetinou, setinou….?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2708920"/>
            <a:ext cx="8352928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násobení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desetinných čísel čísly 10; 100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1 000…..nebo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dělení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čísly 0,1; 0,01; 0,001…. se desetinná čárka posune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doprava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příslušný počet míst, kolik nul nebo desetinných míst, má dané číslo.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7524" y="4466729"/>
            <a:ext cx="8352928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dělení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desetinných čísel čísly 10; 100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1 000…..nebo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násobení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čísly 0,1; 0,01; 0,001…. se desetinná čárka posune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doleva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příslušný počet míst, kolik nul nebo desetinných míst, má dané číslo.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6126" y="3850483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podobně: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6126" y="5576503"/>
            <a:ext cx="1260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935596" y="5578738"/>
                <a:ext cx="770485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4,78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100=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478		9,2 : 0,1 = 92		983 : 100 = 9,83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7 400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0,01=74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0,0002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1 000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= 0,2	8 560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0,01=85,6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5596" y="5578738"/>
                <a:ext cx="7704856" cy="64633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633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2368085" y="5932317"/>
            <a:ext cx="648072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36346" y="5578738"/>
            <a:ext cx="648072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891121" y="5902575"/>
            <a:ext cx="648072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67085" y="5532214"/>
            <a:ext cx="648072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20072" y="5899377"/>
            <a:ext cx="648072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746282" y="5533446"/>
            <a:ext cx="648072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541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8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13" grpId="0" animBg="1"/>
      <p:bldP spid="7" grpId="0"/>
      <p:bldP spid="11" grpId="0"/>
      <p:bldP spid="14" grpId="0" animBg="1"/>
      <p:bldP spid="15" grpId="0" animBg="1"/>
      <p:bldP spid="15" grpId="1" animBg="1"/>
      <p:bldP spid="17" grpId="0" animBg="1"/>
      <p:bldP spid="17" grpId="1" animBg="1"/>
      <p:bldP spid="18" grpId="0" animBg="1"/>
      <p:bldP spid="18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2771800" y="836712"/>
            <a:ext cx="3384376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Desetinná čísla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1767509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násobíme libovolná desetinná čísla?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348880"/>
            <a:ext cx="8178289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Desetinná čísla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násobíme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tak, že je vynásobíme bez ohledu na desetinnou čárku a ve výsledku oddělíme tolik desetinných míst, kolik jich mají všichni činitelé dohromady.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1" y="3284984"/>
            <a:ext cx="8178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např.: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1331639" y="3284984"/>
                <a:ext cx="7386201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0,5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0,8=0,40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=0,4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0,02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0,9=0,018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1,3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0,3=0,39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39" y="3284984"/>
                <a:ext cx="7386201" cy="64633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660"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2339752" y="3284984"/>
            <a:ext cx="612068" cy="369332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956376" y="3283064"/>
            <a:ext cx="612068" cy="369332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297989" y="3284984"/>
            <a:ext cx="612068" cy="369332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83939" y="3948411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dělíme desetinným číslem?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45201" y="4437112"/>
            <a:ext cx="8178289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Desetinným číslem dělíme tak, že dělence i dělitele nejprve vynásobíme některým z čísel 10, 100, 1 000….tak, aby dělitel (číslo, kterým dělíme), bylo číslo celé. Dále dělíme obvyklým způsobem.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139386" y="3290951"/>
            <a:ext cx="612068" cy="369332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0" y="5661248"/>
            <a:ext cx="77228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např.: 	0,54 : 0,9 = 5,4 : 9 = 0, 6	…násobili jsme 10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635,2 : 0,02 = 63 520 : 2 = 31 760	…násobili jsme 100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40716" y="5982898"/>
            <a:ext cx="4914546" cy="369332"/>
          </a:xfrm>
          <a:prstGeom prst="rect">
            <a:avLst/>
          </a:prstGeom>
          <a:solidFill>
            <a:srgbClr val="DDDDDD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645786" y="5661248"/>
            <a:ext cx="4914546" cy="369332"/>
          </a:xfrm>
          <a:prstGeom prst="rect">
            <a:avLst/>
          </a:prstGeom>
          <a:solidFill>
            <a:srgbClr val="DDDDDD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121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7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7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 animBg="1"/>
      <p:bldP spid="7" grpId="1" animBg="1"/>
      <p:bldP spid="35" grpId="0" animBg="1"/>
      <p:bldP spid="35" grpId="1" animBg="1"/>
      <p:bldP spid="36" grpId="0" animBg="1"/>
      <p:bldP spid="36" grpId="1" animBg="1"/>
      <p:bldP spid="41" grpId="0"/>
      <p:bldP spid="44" grpId="0" animBg="1"/>
      <p:bldP spid="45" grpId="0" animBg="1"/>
      <p:bldP spid="45" grpId="1" animBg="1"/>
      <p:bldP spid="8" grpId="0"/>
      <p:bldP spid="9" grpId="0" animBg="1"/>
      <p:bldP spid="9" grpId="1" animBg="1"/>
      <p:bldP spid="46" grpId="0" animBg="1"/>
      <p:bldP spid="46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539552" y="1555732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následujících úlohách si procvičte počítání s desetinnými čísly, ve výpočtech využívejte uvedená pravidla!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771800" y="836712"/>
            <a:ext cx="3384376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Desetinná čísla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32742" y="2458916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496838" y="2474305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Rozhodněte, která z následujících tvrzení jsou pravdivá: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965754" y="3214159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8127993" y="3214159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989413" y="4252428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8143531" y="4239912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8140708" y="5169300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8066367" y="6096543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6978472" y="5158130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6900754" y="6096543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553072" y="3226584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1443" y="4216944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66367" y="6071704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8472" y="5146462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54905" y="3220750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TextovéPole 54"/>
          <p:cNvSpPr txBox="1"/>
          <p:nvPr/>
        </p:nvSpPr>
        <p:spPr>
          <a:xfrm>
            <a:off x="6253796" y="3215393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294007" y="4258587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213469" y="608337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281609" y="5167819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568609" y="4237456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565788" y="5169300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488071" y="6096543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2" name="TextovéPole 61"/>
              <p:cNvSpPr txBox="1"/>
              <p:nvPr/>
            </p:nvSpPr>
            <p:spPr>
              <a:xfrm>
                <a:off x="-21882" y="3060134"/>
                <a:ext cx="664127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𝑠𝑙𝑒𝑑𝑒𝑘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čí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í </m:t>
                      </m:r>
                      <m:r>
                        <a:rPr lang="cs-CZ" b="0" i="1" smtClean="0">
                          <a:latin typeface="Cambria Math"/>
                        </a:rPr>
                        <m:t>𝑑𝑣𝑜𝑢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𝑑𝑒𝑠𝑒𝑡𝑖𝑛𝑛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𝑐h</m:t>
                      </m:r>
                      <m:r>
                        <a:rPr lang="cs-CZ" b="0" i="1" smtClean="0">
                          <a:latin typeface="Cambria Math"/>
                        </a:rPr>
                        <m:t> čí</m:t>
                      </m:r>
                      <m:r>
                        <a:rPr lang="cs-CZ" b="0" i="1" smtClean="0">
                          <a:latin typeface="Cambria Math"/>
                        </a:rPr>
                        <m:t>𝑠𝑒𝑙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á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ž</m:t>
                      </m:r>
                      <m:r>
                        <a:rPr lang="cs-CZ" b="0" i="1" smtClean="0">
                          <a:latin typeface="Cambria Math"/>
                        </a:rPr>
                        <m:t>𝑑𝑦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𝑝𝑜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𝑒𝑡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𝑑𝑒𝑠𝑒𝑡𝑖𝑛𝑛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𝑐h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  <m:r>
                        <a:rPr lang="cs-CZ" b="0" i="1" smtClean="0">
                          <a:latin typeface="Cambria Math"/>
                        </a:rPr>
                        <m:t>𝑠𝑡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𝑟𝑜𝑣𝑒𝑛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𝑠𝑜𝑢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𝑡𝑢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𝑑𝑒𝑠𝑒𝑡𝑖𝑛𝑛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𝑐h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b="0" i="1" dirty="0" smtClean="0">
                  <a:latin typeface="Cambria Math"/>
                </a:endParaRPr>
              </a:p>
              <a:p>
                <a:r>
                  <a:rPr lang="cs-CZ" b="0" dirty="0" smtClean="0"/>
                  <a:t>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</a:rPr>
                      <m:t>í</m:t>
                    </m:r>
                    <m:r>
                      <a:rPr lang="cs-CZ" b="0" i="1" smtClean="0">
                        <a:latin typeface="Cambria Math"/>
                      </a:rPr>
                      <m:t>𝑠𝑡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𝑣𝑒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𝑠</m:t>
                    </m:r>
                    <m:r>
                      <a:rPr lang="cs-CZ" b="0" i="1" smtClean="0">
                        <a:latin typeface="Cambria Math"/>
                      </a:rPr>
                      <m:t>čí</m:t>
                    </m:r>
                    <m:r>
                      <a:rPr lang="cs-CZ" b="0" i="1" smtClean="0">
                        <a:latin typeface="Cambria Math"/>
                      </a:rPr>
                      <m:t>𝑡𝑎𝑛</m:t>
                    </m:r>
                    <m:r>
                      <a:rPr lang="cs-CZ" b="0" i="1" smtClean="0">
                        <a:latin typeface="Cambria Math"/>
                      </a:rPr>
                      <m:t>ý</m:t>
                    </m:r>
                    <m:r>
                      <a:rPr lang="cs-CZ" b="0" i="1" smtClean="0">
                        <a:latin typeface="Cambria Math"/>
                      </a:rPr>
                      <m:t>𝑐h</m:t>
                    </m:r>
                    <m:r>
                      <a:rPr lang="cs-CZ" b="0" i="1" smtClean="0">
                        <a:latin typeface="Cambria Math"/>
                      </a:rPr>
                      <m:t> čí</m:t>
                    </m:r>
                    <m:r>
                      <a:rPr lang="cs-CZ" b="0" i="1" smtClean="0">
                        <a:latin typeface="Cambria Math"/>
                      </a:rPr>
                      <m:t>𝑠𝑙𝑒𝑐h</m:t>
                    </m:r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1882" y="3060134"/>
                <a:ext cx="6641272" cy="92333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52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3" name="TextovéPole 62"/>
              <p:cNvSpPr txBox="1"/>
              <p:nvPr/>
            </p:nvSpPr>
            <p:spPr>
              <a:xfrm>
                <a:off x="372815" y="4174986"/>
                <a:ext cx="600472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𝑣𝑦𝑛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𝑠𝑜𝑏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  <m:r>
                        <a:rPr lang="cs-CZ" b="0" i="1" smtClean="0">
                          <a:latin typeface="Cambria Math"/>
                        </a:rPr>
                        <m:t>𝑚𝑒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𝑙𝑖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𝑚𝑒𝑧𝑖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𝑠𝑒𝑏𝑜𝑢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𝑖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𝑘𝑙𝑎𝑑𝑛</m:t>
                      </m:r>
                      <m:r>
                        <a:rPr lang="cs-CZ" b="0" i="1" smtClean="0">
                          <a:latin typeface="Cambria Math"/>
                        </a:rPr>
                        <m:t>á </m:t>
                      </m:r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ř</m:t>
                      </m:r>
                      <m:r>
                        <a:rPr lang="cs-CZ" b="0" i="1" smtClean="0">
                          <a:latin typeface="Cambria Math"/>
                        </a:rPr>
                        <m:t>𝑖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𝑝𝑜𝑟𝑛</m:t>
                      </m:r>
                      <m:r>
                        <a:rPr lang="cs-CZ" b="0" i="1" smtClean="0">
                          <a:latin typeface="Cambria Math"/>
                        </a:rPr>
                        <m:t>á </m:t>
                      </m:r>
                    </m:oMath>
                  </m:oMathPara>
                </a14:m>
                <a:endParaRPr lang="cs-CZ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𝑑𝑒𝑠𝑒𝑡𝑖𝑛𝑛</m:t>
                      </m:r>
                      <m:r>
                        <a:rPr lang="cs-CZ" b="0" i="1" smtClean="0">
                          <a:latin typeface="Cambria Math"/>
                        </a:rPr>
                        <m:t>á čí</m:t>
                      </m:r>
                      <m:r>
                        <a:rPr lang="cs-CZ" b="0" i="1" smtClean="0">
                          <a:latin typeface="Cambria Math"/>
                        </a:rPr>
                        <m:t>𝑠𝑙𝑎</m:t>
                      </m:r>
                      <m:r>
                        <a:rPr lang="cs-CZ" b="0" i="1" smtClean="0">
                          <a:latin typeface="Cambria Math"/>
                        </a:rPr>
                        <m:t> ,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𝑠𝑙𝑒𝑑𝑒𝑘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𝑠𝑜𝑢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  <m:r>
                        <a:rPr lang="cs-CZ" b="0" i="1" smtClean="0">
                          <a:latin typeface="Cambria Math"/>
                        </a:rPr>
                        <m:t>𝑖𝑛𝑢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𝑏𝑢𝑑𝑒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𝑝𝑜𝑟𝑛</m:t>
                      </m:r>
                      <m:r>
                        <a:rPr lang="cs-CZ" b="0" i="1" smtClean="0">
                          <a:latin typeface="Cambria Math"/>
                        </a:rPr>
                        <m:t>é čí</m:t>
                      </m:r>
                      <m:r>
                        <a:rPr lang="cs-CZ" b="0" i="1" smtClean="0">
                          <a:latin typeface="Cambria Math"/>
                        </a:rPr>
                        <m:t>𝑠𝑙𝑜</m:t>
                      </m:r>
                      <m:r>
                        <a:rPr lang="cs-CZ" b="0" i="1" smtClean="0">
                          <a:latin typeface="Cambria Math"/>
                        </a:rPr>
                        <m:t>.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815" y="4174986"/>
                <a:ext cx="6004721" cy="646331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4" name="TextovéPole 63"/>
              <p:cNvSpPr txBox="1"/>
              <p:nvPr/>
            </p:nvSpPr>
            <p:spPr>
              <a:xfrm>
                <a:off x="507019" y="5144491"/>
                <a:ext cx="5470985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𝑠𝑜𝑏𝑖𝑡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𝑑𝑒𝑠𝑒𝑡𝑖𝑛𝑛</m:t>
                      </m:r>
                      <m:r>
                        <a:rPr lang="cs-CZ" b="0" i="1" smtClean="0">
                          <a:latin typeface="Cambria Math"/>
                        </a:rPr>
                        <m:t>é čí</m:t>
                      </m:r>
                      <m:r>
                        <a:rPr lang="cs-CZ" b="0" i="1" smtClean="0">
                          <a:latin typeface="Cambria Math"/>
                        </a:rPr>
                        <m:t>𝑠𝑙𝑜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𝑠𝑡𝑒𝑚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𝑠𝑡𝑒𝑗𝑛</m:t>
                      </m:r>
                      <m:r>
                        <a:rPr lang="cs-CZ" b="0" i="1" smtClean="0">
                          <a:latin typeface="Cambria Math"/>
                        </a:rPr>
                        <m:t>é, </m:t>
                      </m:r>
                      <m:r>
                        <a:rPr lang="cs-CZ" b="0" i="1" smtClean="0">
                          <a:latin typeface="Cambria Math"/>
                        </a:rPr>
                        <m:t>𝑗𝑎𝑘𝑜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ě</m:t>
                      </m:r>
                      <m:r>
                        <a:rPr lang="cs-CZ" b="0" i="1" smtClean="0">
                          <a:latin typeface="Cambria Math"/>
                        </a:rPr>
                        <m:t>𝑙𝑖𝑡</m:t>
                      </m:r>
                    </m:oMath>
                  </m:oMathPara>
                </a14:m>
                <a:endParaRPr lang="cs-CZ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𝑗𝑒𝑑𝑛𝑜𝑢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𝑠𝑒𝑡𝑖𝑛𝑜𝑢</m:t>
                      </m:r>
                      <m:r>
                        <a:rPr lang="cs-CZ" b="0" i="1" smtClean="0">
                          <a:latin typeface="Cambria Math"/>
                        </a:rPr>
                        <m:t>.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019" y="5144491"/>
                <a:ext cx="5470985" cy="64633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6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5" name="TextovéPole 64"/>
              <p:cNvSpPr txBox="1"/>
              <p:nvPr/>
            </p:nvSpPr>
            <p:spPr>
              <a:xfrm>
                <a:off x="471576" y="6107813"/>
                <a:ext cx="5464829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>
                        <a:rPr lang="cs-CZ" b="0" i="1" smtClean="0">
                          <a:latin typeface="Cambria Math"/>
                        </a:rPr>
                        <m:t>𝑟𝑜𝑧𝑑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  <m:r>
                        <a:rPr lang="cs-CZ" b="0" i="1" smtClean="0">
                          <a:latin typeface="Cambria Math"/>
                        </a:rPr>
                        <m:t>𝑙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𝑑𝑣𝑜𝑢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𝑝𝑜𝑟𝑛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𝑐h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𝑑𝑒𝑠𝑒𝑡𝑖𝑛𝑛</m:t>
                      </m:r>
                      <m:r>
                        <a:rPr lang="cs-CZ" b="0" i="1" smtClean="0">
                          <a:latin typeface="Cambria Math"/>
                        </a:rPr>
                        <m:t>ý</m:t>
                      </m:r>
                      <m:r>
                        <a:rPr lang="cs-CZ" b="0" i="1" smtClean="0">
                          <a:latin typeface="Cambria Math"/>
                        </a:rPr>
                        <m:t>𝑐h</m:t>
                      </m:r>
                      <m:r>
                        <a:rPr lang="cs-CZ" b="0" i="1" smtClean="0">
                          <a:latin typeface="Cambria Math"/>
                        </a:rPr>
                        <m:t> čí</m:t>
                      </m:r>
                      <m:r>
                        <a:rPr lang="cs-CZ" b="0" i="1" smtClean="0">
                          <a:latin typeface="Cambria Math"/>
                        </a:rPr>
                        <m:t>𝑠𝑒𝑙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𝑗𝑒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ž</m:t>
                      </m:r>
                      <m:r>
                        <a:rPr lang="cs-CZ" b="0" i="1" smtClean="0">
                          <a:latin typeface="Cambria Math"/>
                        </a:rPr>
                        <m:t>𝑑𝑦</m:t>
                      </m:r>
                    </m:oMath>
                  </m:oMathPara>
                </a14:m>
                <a:endParaRPr lang="cs-CZ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čí</m:t>
                      </m:r>
                      <m:r>
                        <a:rPr lang="cs-CZ" b="0" i="1" smtClean="0">
                          <a:latin typeface="Cambria Math"/>
                        </a:rPr>
                        <m:t>𝑠𝑙𝑜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𝑝𝑜𝑟𝑛</m:t>
                      </m:r>
                      <m:r>
                        <a:rPr lang="cs-CZ" b="0" i="1" smtClean="0">
                          <a:latin typeface="Cambria Math"/>
                        </a:rPr>
                        <m:t>é.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576" y="6107813"/>
                <a:ext cx="5464829" cy="646331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881666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2771800" y="836712"/>
            <a:ext cx="3384376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Desetinná čísla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1660158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166015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Vypočtěte: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539552" y="2264094"/>
                <a:ext cx="3456384" cy="25853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4,35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100=</m:t>
                    </m:r>
                  </m:oMath>
                </a14:m>
                <a:endParaRPr lang="cs-CZ" b="0" dirty="0" smtClean="0">
                  <a:latin typeface="Times New Roman" pitchFamily="18" charset="0"/>
                  <a:ea typeface="Cambria Math"/>
                  <a:cs typeface="Times New Roman" pitchFamily="18" charset="0"/>
                </a:endParaRPr>
              </a:p>
              <a:p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79 600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0,0001=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9,63 : 0,001=</a:t>
                </a:r>
              </a:p>
              <a:p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580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0,1=</m:t>
                    </m:r>
                  </m:oMath>
                </a14:m>
                <a:endParaRPr lang="cs-CZ" b="0" dirty="0" smtClean="0">
                  <a:latin typeface="Times New Roman" pitchFamily="18" charset="0"/>
                  <a:ea typeface="Cambria Math"/>
                  <a:cs typeface="Times New Roman" pitchFamily="18" charset="0"/>
                </a:endParaRPr>
              </a:p>
              <a:p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264094"/>
                <a:ext cx="3456384" cy="258532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587" t="-1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4572000" y="2224266"/>
                <a:ext cx="3024336" cy="20313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0,32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                         =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32 000</a:t>
                </a:r>
              </a:p>
              <a:p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0,06 :                     = 0,00006</a:t>
                </a:r>
              </a:p>
              <a:p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            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7,2=0,000072</m:t>
                    </m:r>
                  </m:oMath>
                </a14:m>
                <a:endParaRPr lang="cs-CZ" b="0" dirty="0" smtClean="0">
                  <a:latin typeface="Times New Roman" pitchFamily="18" charset="0"/>
                  <a:ea typeface="Cambria Math"/>
                  <a:cs typeface="Times New Roman" pitchFamily="18" charset="0"/>
                </a:endParaRPr>
              </a:p>
              <a:p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78 300 :                        =7,83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2224266"/>
                <a:ext cx="3024336" cy="203132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613" t="-1502" b="-39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5292080" y="2203598"/>
            <a:ext cx="108012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100 000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411760" y="2746403"/>
            <a:ext cx="108012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7,96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571555" y="3279733"/>
            <a:ext cx="108012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0,00001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544108" y="3856791"/>
            <a:ext cx="108012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10 000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263391" y="2769552"/>
            <a:ext cx="108012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1 000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786880" y="3896109"/>
            <a:ext cx="108012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051720" y="3344217"/>
            <a:ext cx="108012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9 630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871700" y="2236222"/>
            <a:ext cx="108012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435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0" name="TextovéPole 29"/>
              <p:cNvSpPr txBox="1"/>
              <p:nvPr/>
            </p:nvSpPr>
            <p:spPr>
              <a:xfrm>
                <a:off x="4572000" y="4561587"/>
                <a:ext cx="2910229" cy="25853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-12,3 + 162,854 =</a:t>
                </a:r>
              </a:p>
              <a:p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-52,18 +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−802,647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-8,2 – 13,52 =</a:t>
                </a:r>
              </a:p>
              <a:p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66,42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−0,035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285750" indent="-285750">
                  <a:buFontTx/>
                  <a:buChar char="-"/>
                </a:pP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285750" indent="-285750">
                  <a:buFontTx/>
                  <a:buChar char="-"/>
                </a:pP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4561587"/>
                <a:ext cx="2910229" cy="2585323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1677" t="-11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2" name="Přímá spojnice 31"/>
          <p:cNvCxnSpPr/>
          <p:nvPr/>
        </p:nvCxnSpPr>
        <p:spPr>
          <a:xfrm>
            <a:off x="395536" y="4462714"/>
            <a:ext cx="81369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539552" y="4581128"/>
            <a:ext cx="324036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153,17 + 1,25 =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74,351 + 63 =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12,88 +11,12 =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0,01 +1,99 =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267744" y="4579369"/>
            <a:ext cx="108012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154,42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036975" y="5085184"/>
            <a:ext cx="108012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137,351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159732" y="5596790"/>
            <a:ext cx="108012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051720" y="6213653"/>
            <a:ext cx="108012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402109" y="4578959"/>
            <a:ext cx="108012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150,554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114077" y="5695664"/>
            <a:ext cx="108012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- 21,72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081401" y="5138319"/>
            <a:ext cx="108012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-854,827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731260" y="6142202"/>
            <a:ext cx="108012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66,455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2387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2771800" y="836712"/>
            <a:ext cx="3384376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Desetinná čísla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39552" y="1660158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1690936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Doplňte desetinnou čárky tak, aby výpočty byly správně: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1469875" y="2227452"/>
                <a:ext cx="7128792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12,3 – 0,60 = 117			1,23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4,1=5043</m:t>
                    </m:r>
                  </m:oMath>
                </a14:m>
                <a:endParaRPr lang="cs-CZ" b="0" dirty="0" smtClean="0">
                  <a:latin typeface="Times New Roman" pitchFamily="18" charset="0"/>
                  <a:ea typeface="Cambria Math"/>
                  <a:cs typeface="Times New Roman" pitchFamily="18" charset="0"/>
                </a:endParaRPr>
              </a:p>
              <a:p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12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1,04=124800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15,25 + 0,281 =15531		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9875" y="2227452"/>
                <a:ext cx="7128792" cy="120032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684" t="-25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6804248" y="278515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,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372200" y="222545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,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819636" y="278847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,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938927" y="222745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,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9552" y="3427781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9672" y="3427781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Zapište číselným výrazem a vypočítejte: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95476" y="3911918"/>
            <a:ext cx="653065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kolik je větší součet čísel  3,2 a 6,7 než jejich rozdíl?</a:t>
            </a:r>
          </a:p>
          <a:p>
            <a:pPr marL="342900" indent="-342900">
              <a:buAutoNum type="alphaLcParenR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kolik je rozdíl čísel 1,2 a 1,2 menší než jejich podíl?</a:t>
            </a:r>
          </a:p>
          <a:p>
            <a:pPr marL="342900" indent="-342900">
              <a:buAutoNum type="alphaL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Kolikrát je větší součin čísel 1,8 a 2 než jejich součet?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1486615" y="4271958"/>
                <a:ext cx="61423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3,2+6,7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3,2−6,7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=9,9−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−3,5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=9,9+3,5=13,4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6615" y="4271958"/>
                <a:ext cx="6142323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1605449" y="5064046"/>
                <a:ext cx="3162276" cy="642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1,2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1,2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1,2−1,2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=1−0=1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5449" y="5064046"/>
                <a:ext cx="3162276" cy="64203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1596335" y="5943243"/>
                <a:ext cx="36648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1,8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 :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1,8+2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=3,6 :3,6=1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6335" y="5943243"/>
                <a:ext cx="3664849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639592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6" grpId="0"/>
      <p:bldP spid="27" grpId="0"/>
      <p:bldP spid="32" grpId="0"/>
      <p:bldP spid="18" grpId="0" animBg="1"/>
      <p:bldP spid="23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2771800" y="836712"/>
            <a:ext cx="3384376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Desetinná čísla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9552" y="1628800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03648" y="1644189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Vydělte na tři desetinná místa a zaokrouhlete na setiny: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1209699" y="2276872"/>
                <a:ext cx="732274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144,5 : 0,48 =301,041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≅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301,04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66,523 : 11,4 = 5,835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≅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5,84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9699" y="2276872"/>
                <a:ext cx="7322741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666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1209699" y="2646204"/>
            <a:ext cx="336230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14 450 : 48 =301,041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5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50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20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200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80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71069" y="2646204"/>
            <a:ext cx="31573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665,23 : 114 = 5,835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95 2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4 03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610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39552" y="4653136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03648" y="4653136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Vypočítejte: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1181932" y="5116542"/>
                <a:ext cx="37726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0,5−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−0,3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∙100−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−12,4</m:t>
                              </m:r>
                            </m:e>
                          </m:d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 :10=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1932" y="5116542"/>
                <a:ext cx="3772699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1217012" y="5949459"/>
                <a:ext cx="44374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0,4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−0,5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∙10+0,2∙60∙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−0,1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−4,3=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7012" y="5949459"/>
                <a:ext cx="4437497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1217012" y="5509565"/>
                <a:ext cx="64275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=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0,5−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−30+12,4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 :10=0,5+17,6 :10=18,1 :10=1,81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7012" y="5509565"/>
                <a:ext cx="6427593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854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5545012" y="5949459"/>
                <a:ext cx="24833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−2−1,2−4,3=−7,5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45012" y="5949459"/>
                <a:ext cx="2483372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2519750" y="2245001"/>
            <a:ext cx="1832020" cy="369332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300192" y="2245001"/>
            <a:ext cx="1832020" cy="369332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0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" grpId="0"/>
      <p:bldP spid="4" grpId="0" animBg="1"/>
      <p:bldP spid="5" grpId="0"/>
      <p:bldP spid="6" grpId="0"/>
      <p:bldP spid="30" grpId="0" animBg="1"/>
      <p:bldP spid="7" grpId="0"/>
      <p:bldP spid="8" grpId="0" animBg="1"/>
      <p:bldP spid="9" grpId="0" animBg="1"/>
      <p:bldP spid="10" grpId="0" animBg="1"/>
      <p:bldP spid="13" grpId="0" animBg="1"/>
      <p:bldP spid="16" grpId="0" animBg="1"/>
      <p:bldP spid="16" grpId="1" animBg="1"/>
      <p:bldP spid="31" grpId="0" animBg="1"/>
      <p:bldP spid="31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2771800" y="836712"/>
            <a:ext cx="3384376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Desetinná čísla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9551" y="1844824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5656" y="1700808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 má spotřebu 6,5 l na 100 km. Kolik Kč  bude stát benzin na cestu dlouhou 82 km, je-li 1 l za 35,60 Kč?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539551" y="2492896"/>
            <a:ext cx="756084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39551" y="2636912"/>
            <a:ext cx="20882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1583667" y="2636912"/>
                <a:ext cx="6516725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 100 km…………………...……..6,5 l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 1 km……………..6,5  : 100 = 0,065 l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 82 km…………….0 065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82=5,33 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l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cena benzinu na 82 km…….5,33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35,60=189,748≅190 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Kč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3667" y="2636912"/>
                <a:ext cx="6516725" cy="120032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842" t="-2551" b="-76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522354" y="3837241"/>
            <a:ext cx="6048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Benzin bude stát 190 Kč.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539552" y="4239298"/>
            <a:ext cx="24482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39550" y="4581128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88924" y="4596517"/>
            <a:ext cx="73062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 ujelo vzdálenost 75 km za půldruhé hodiny. Jakou průměrnou rychlostí jelo?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7" name="Přímá spojnice 26"/>
          <p:cNvCxnSpPr/>
          <p:nvPr/>
        </p:nvCxnSpPr>
        <p:spPr>
          <a:xfrm flipH="1">
            <a:off x="395537" y="5157192"/>
            <a:ext cx="792087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11607" y="5301208"/>
            <a:ext cx="20882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6" name="TextovéPole 25"/>
              <p:cNvSpPr txBox="1"/>
              <p:nvPr/>
            </p:nvSpPr>
            <p:spPr>
              <a:xfrm>
                <a:off x="1555723" y="5307683"/>
                <a:ext cx="3141758" cy="6488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v</m:t>
                      </m:r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</a:rPr>
                            <m:t>dr</m:t>
                          </m:r>
                          <m:r>
                            <a:rPr lang="cs-CZ" b="0" i="0" smtClean="0">
                              <a:latin typeface="Cambria Math"/>
                            </a:rPr>
                            <m:t>á</m:t>
                          </m:r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</a:rPr>
                            <m:t>ha</m:t>
                          </m:r>
                        </m:num>
                        <m:den>
                          <m:r>
                            <a:rPr lang="cs-CZ" b="0" i="0" smtClean="0">
                              <a:latin typeface="Cambria Math"/>
                            </a:rPr>
                            <m:t>č</m:t>
                          </m:r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</a:rPr>
                            <m:t>as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1,5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750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=50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5723" y="5307683"/>
                <a:ext cx="3141758" cy="648896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TextovéPole 27"/>
              <p:cNvSpPr txBox="1"/>
              <p:nvPr/>
            </p:nvSpPr>
            <p:spPr>
              <a:xfrm>
                <a:off x="522354" y="5956579"/>
                <a:ext cx="548980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Auto jelo průměrnou rychlostí 50 km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h</m:t>
                        </m:r>
                      </m:e>
                      <m:sup>
                        <m:r>
                          <a:rPr lang="cs-CZ" b="0" i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−1</m:t>
                        </m:r>
                      </m:sup>
                    </m:sSup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.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354" y="5956579"/>
                <a:ext cx="5489806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1000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Přímá spojnice 32"/>
          <p:cNvCxnSpPr/>
          <p:nvPr/>
        </p:nvCxnSpPr>
        <p:spPr>
          <a:xfrm flipH="1">
            <a:off x="561526" y="6325911"/>
            <a:ext cx="413595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82917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 animBg="1"/>
      <p:bldP spid="20" grpId="0"/>
      <p:bldP spid="25" grpId="0" animBg="1"/>
      <p:bldP spid="22" grpId="0"/>
      <p:bldP spid="32" grpId="0"/>
      <p:bldP spid="26" grpId="0" animBg="1"/>
      <p:bldP spid="2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prezentace slouží k procvičení a upevnění dovedností počítání s desetinnými čísly. Žáci provádí základní početní operace s desetinnými čísly.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endParaRPr lang="cs-CZ" b="1" u="sng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16957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92801" y="2528322"/>
            <a:ext cx="83529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4735</TotalTime>
  <Words>608</Words>
  <Application>Microsoft Office PowerPoint</Application>
  <PresentationFormat>Předvádění na obrazovce (4:3)</PresentationFormat>
  <Paragraphs>142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Dum</cp:lastModifiedBy>
  <cp:revision>386</cp:revision>
  <dcterms:created xsi:type="dcterms:W3CDTF">2013-01-11T17:11:37Z</dcterms:created>
  <dcterms:modified xsi:type="dcterms:W3CDTF">2014-09-23T08:31:14Z</dcterms:modified>
</cp:coreProperties>
</file>