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1"/>
  </p:notesMasterIdLst>
  <p:sldIdLst>
    <p:sldId id="256" r:id="rId2"/>
    <p:sldId id="257" r:id="rId3"/>
    <p:sldId id="297" r:id="rId4"/>
    <p:sldId id="298" r:id="rId5"/>
    <p:sldId id="299" r:id="rId6"/>
    <p:sldId id="300" r:id="rId7"/>
    <p:sldId id="306" r:id="rId8"/>
    <p:sldId id="307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13264548-89DB-4322-B0B9-6C9B3C14393C}">
          <p14:sldIdLst>
            <p14:sldId id="256"/>
            <p14:sldId id="257"/>
            <p14:sldId id="297"/>
            <p14:sldId id="298"/>
            <p14:sldId id="299"/>
            <p14:sldId id="300"/>
          </p14:sldIdLst>
        </p14:section>
        <p14:section name="Oddíl bez názvu" id="{C96E4D15-9B31-4C25-AE6B-8F74D5E4A76D}">
          <p14:sldIdLst>
            <p14:sldId id="306"/>
            <p14:sldId id="307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32" autoAdjust="0"/>
    <p:restoredTop sz="94671" autoAdjust="0"/>
  </p:normalViewPr>
  <p:slideViewPr>
    <p:cSldViewPr>
      <p:cViewPr>
        <p:scale>
          <a:sx n="73" d="100"/>
          <a:sy n="73" d="100"/>
        </p:scale>
        <p:origin x="-912" y="-6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36712"/>
            <a:ext cx="6444408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38481" y="3509783"/>
            <a:ext cx="439043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MATEMATIKA</a:t>
            </a:r>
          </a:p>
          <a:p>
            <a:pPr algn="ctr"/>
            <a:endParaRPr lang="cs-CZ" sz="2800" dirty="0">
              <a:solidFill>
                <a:srgbClr val="00B050"/>
              </a:solidFill>
              <a:latin typeface="Arial Black" pitchFamily="34" charset="0"/>
            </a:endParaRPr>
          </a:p>
          <a:p>
            <a:pPr algn="ctr"/>
            <a:r>
              <a:rPr lang="cs-CZ" sz="2800" b="1" smtClean="0">
                <a:solidFill>
                  <a:srgbClr val="00B050"/>
                </a:solidFill>
                <a:latin typeface="Arial Black" pitchFamily="34" charset="0"/>
              </a:rPr>
              <a:t>Převody jednotek I</a:t>
            </a:r>
            <a:endParaRPr lang="cs-CZ" sz="2800" b="1" dirty="0" smtClean="0">
              <a:solidFill>
                <a:srgbClr val="00B050"/>
              </a:solidFill>
              <a:latin typeface="Arial Black" pitchFamily="34" charset="0"/>
            </a:endParaRPr>
          </a:p>
          <a:p>
            <a:pPr algn="ctr"/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III-2-01-13_Operace_s_realnymi_cisly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06.2013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836711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praxi se běžně setkáváme s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jednotkami délky, obsahu, objemu, hmotnosti, času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dalšími. V názvech jednotek se vyskytují předpony: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(milimetr), kilo (kilogram),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hekto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(hektolitr) a další. Nejběžnější předpony a jejich význam vám připomene následující tabulka: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13209323"/>
              </p:ext>
            </p:extLst>
          </p:nvPr>
        </p:nvGraphicFramePr>
        <p:xfrm>
          <a:off x="647564" y="2492896"/>
          <a:ext cx="7632848" cy="283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1584176"/>
                <a:gridCol w="1728192"/>
                <a:gridCol w="2520280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předpona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značka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význam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příklad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mili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tisícina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1 mm = 0,001 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centi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setina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1 cl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= 0,01 l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deci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desetina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1 dl = 0,1 l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hekto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stonásobek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1 hl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= 100 l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58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kilo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tisícinásobek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1 km = 1 000 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3541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764704"/>
            <a:ext cx="3312368" cy="369332"/>
          </a:xfrm>
          <a:prstGeom prst="rect">
            <a:avLst/>
          </a:prstGeom>
          <a:solidFill>
            <a:schemeClr val="tx1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Jednotky</a:t>
            </a:r>
            <a:r>
              <a:rPr lang="cs-CZ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délky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26876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jednotkou délky 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126876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METR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(značka 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163809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této jednotky jsou odvozeny další jednotky délky 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5556" y="2276872"/>
            <a:ext cx="7488832" cy="772107"/>
          </a:xfrm>
          <a:prstGeom prst="rect">
            <a:avLst/>
          </a:prstGeom>
          <a:solidFill>
            <a:schemeClr val="bg1"/>
          </a:solidFill>
        </p:spPr>
        <p:txBody>
          <a:bodyPr wrap="square" tIns="216000" bIns="0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km = 1 000 m	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cm = 0, 01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	1 dm = 0,1 m	1 mm = 0,001 m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5556" y="2276872"/>
            <a:ext cx="7488832" cy="772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78366" y="2370537"/>
            <a:ext cx="6120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?</a:t>
            </a:r>
            <a:endParaRPr lang="cs-CZ" sz="32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46853" y="3429000"/>
            <a:ext cx="691552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84145" y="3429000"/>
            <a:ext cx="3763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Převeďte na jednotky v závorce: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1457222" y="3814373"/>
            <a:ext cx="30427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46853" y="4005064"/>
            <a:ext cx="200892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0,5 m (cm) =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0,061 km (m) =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6 325 cm (dm) =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9,25 dm (mm) =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99992" y="4005064"/>
            <a:ext cx="19442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1 253 mm (m) =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856 dm (km) =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65 321 m (km) =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1,5 m (cm) =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411328" y="4000871"/>
            <a:ext cx="11345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50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61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632,5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925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00192" y="3992564"/>
            <a:ext cx="15121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1,253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0,0856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65,321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150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121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  <p:bldP spid="8" grpId="1" animBg="1"/>
      <p:bldP spid="10" grpId="0"/>
      <p:bldP spid="10" grpId="1"/>
      <p:bldP spid="33" grpId="0" animBg="1"/>
      <p:bldP spid="11" grpId="0"/>
      <p:bldP spid="15" grpId="0"/>
      <p:bldP spid="16" grpId="0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395536" y="710855"/>
            <a:ext cx="691552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710855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Doplňte správné jednotky: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1259632" y="1080187"/>
            <a:ext cx="25202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95536" y="1382281"/>
            <a:ext cx="2880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35 dm = 3,5 … = 350 …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140 cm = 1,4 … = 14 …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8,5 m = 850 … = 85 …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1382281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0,8 km = 800 … = 8 000 …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6 324 mm = 6,324 … = 63,24 …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18 cm = 1,8 … = 180 …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693426" y="1883314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926364" y="1864154"/>
            <a:ext cx="38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458290" y="1341556"/>
            <a:ext cx="38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586384" y="13415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153995" y="2415174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2430753" y="1883314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242266" y="2415174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1522760" y="2439421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2400908" y="1351948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876256" y="1883810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420830" y="1321159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2272415" y="2415174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395536" y="3300943"/>
            <a:ext cx="691552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087413" y="3162444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Kolikrát je obvod obdélníku s rozměry 150 cm a 0,12 m větší než obvod čtverce s délkou strany 4,5 dm 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6" name="Přímá spojnice 55"/>
          <p:cNvCxnSpPr/>
          <p:nvPr/>
        </p:nvCxnSpPr>
        <p:spPr>
          <a:xfrm>
            <a:off x="1140768" y="3808775"/>
            <a:ext cx="67436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1140768" y="3974569"/>
            <a:ext cx="67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= 150 cm 	b = 0,12 m = 12 cm 	c = 4,5 dm = 45 cm	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140768" y="4620900"/>
            <a:ext cx="2639144" cy="43378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242266" y="4478626"/>
            <a:ext cx="1071758" cy="93610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2087360" y="5054689"/>
                <a:ext cx="6270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150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7360" y="5054689"/>
                <a:ext cx="627095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ovéPole 22"/>
              <p:cNvSpPr txBox="1"/>
              <p:nvPr/>
            </p:nvSpPr>
            <p:spPr>
              <a:xfrm>
                <a:off x="3779912" y="4620900"/>
                <a:ext cx="4988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4620900"/>
                <a:ext cx="498855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5544108" y="5424021"/>
                <a:ext cx="4988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108" y="5424021"/>
                <a:ext cx="498855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7" name="TextovéPole 56"/>
              <p:cNvSpPr txBox="1"/>
              <p:nvPr/>
            </p:nvSpPr>
            <p:spPr>
              <a:xfrm>
                <a:off x="6314024" y="4685357"/>
                <a:ext cx="4988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4024" y="4685357"/>
                <a:ext cx="498855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8" name="TextovéPole 57"/>
              <p:cNvSpPr txBox="1"/>
              <p:nvPr/>
            </p:nvSpPr>
            <p:spPr>
              <a:xfrm>
                <a:off x="999900" y="5377028"/>
                <a:ext cx="3039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150+12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=324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900" y="5377028"/>
                <a:ext cx="3039743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9" name="TextovéPole 58"/>
              <p:cNvSpPr txBox="1"/>
              <p:nvPr/>
            </p:nvSpPr>
            <p:spPr>
              <a:xfrm>
                <a:off x="6415753" y="5377028"/>
                <a:ext cx="229883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𝑜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=4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∙45=180</m:t>
                    </m:r>
                  </m:oMath>
                </a14:m>
                <a:r>
                  <a:rPr lang="cs-CZ" dirty="0" smtClean="0"/>
                  <a:t> cm</a:t>
                </a:r>
                <a:endParaRPr lang="cs-CZ" dirty="0"/>
              </a:p>
            </p:txBody>
          </p:sp>
        </mc:Choice>
        <mc:Fallback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753" y="5377028"/>
                <a:ext cx="2298834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t="-8197" r="-1323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0" name="TextovéPole 59"/>
              <p:cNvSpPr txBox="1"/>
              <p:nvPr/>
            </p:nvSpPr>
            <p:spPr>
              <a:xfrm>
                <a:off x="947525" y="5957839"/>
                <a:ext cx="1816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324 :180=1,8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7525" y="5957839"/>
                <a:ext cx="1816523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ovéPole 60"/>
          <p:cNvSpPr txBox="1"/>
          <p:nvPr/>
        </p:nvSpPr>
        <p:spPr>
          <a:xfrm>
            <a:off x="3275856" y="5957839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Obvod obdélníku je 1,8 krát větší než obvod čtverce.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2" name="Přímá spojnice 61"/>
          <p:cNvCxnSpPr/>
          <p:nvPr/>
        </p:nvCxnSpPr>
        <p:spPr>
          <a:xfrm>
            <a:off x="3275856" y="6356426"/>
            <a:ext cx="494034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8166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9" grpId="0"/>
      <p:bldP spid="40" grpId="0"/>
      <p:bldP spid="41" grpId="0"/>
      <p:bldP spid="44" grpId="0"/>
      <p:bldP spid="45" grpId="0"/>
      <p:bldP spid="47" grpId="0"/>
      <p:bldP spid="48" grpId="0"/>
      <p:bldP spid="49" grpId="0"/>
      <p:bldP spid="51" grpId="0"/>
      <p:bldP spid="52" grpId="0"/>
      <p:bldP spid="53" grpId="0"/>
      <p:bldP spid="55" grpId="0" animBg="1"/>
      <p:bldP spid="17" grpId="0"/>
      <p:bldP spid="19" grpId="0"/>
      <p:bldP spid="20" grpId="0" animBg="1"/>
      <p:bldP spid="21" grpId="0" animBg="1"/>
      <p:bldP spid="22" grpId="0" animBg="1"/>
      <p:bldP spid="23" grpId="0" animBg="1"/>
      <p:bldP spid="30" grpId="0" animBg="1"/>
      <p:bldP spid="57" grpId="0" animBg="1"/>
      <p:bldP spid="58" grpId="0" animBg="1"/>
      <p:bldP spid="59" grpId="0" animBg="1"/>
      <p:bldP spid="60" grpId="0" animBg="1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2555776" y="764704"/>
            <a:ext cx="3312368" cy="369332"/>
          </a:xfrm>
          <a:prstGeom prst="rect">
            <a:avLst/>
          </a:prstGeom>
          <a:solidFill>
            <a:schemeClr val="tx1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Jednotky</a:t>
            </a:r>
            <a:r>
              <a:rPr lang="cs-CZ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obsahu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5536" y="126876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jednotkou obsahu 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91880" y="126876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METR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ČTVEREČNÝ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(značka 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baseline="30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5536" y="163809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nejpoužívanější odvozené jednotky obsahu 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75556" y="2276872"/>
            <a:ext cx="7488832" cy="1049106"/>
          </a:xfrm>
          <a:prstGeom prst="rect">
            <a:avLst/>
          </a:prstGeom>
          <a:solidFill>
            <a:schemeClr val="bg1"/>
          </a:solidFill>
        </p:spPr>
        <p:txBody>
          <a:bodyPr wrap="square" tIns="216000" bIns="0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km</a:t>
            </a:r>
            <a:r>
              <a:rPr lang="cs-CZ" b="1" baseline="30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baseline="30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= 1 000 000 m</a:t>
            </a:r>
            <a:r>
              <a:rPr lang="cs-CZ" b="1" baseline="30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1 cm</a:t>
            </a:r>
            <a:r>
              <a:rPr lang="cs-CZ" b="1" baseline="30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0,000 1 m</a:t>
            </a:r>
            <a:r>
              <a:rPr lang="cs-CZ" b="1" baseline="30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		              1 dm</a:t>
            </a:r>
            <a:r>
              <a:rPr lang="cs-CZ" b="1" baseline="30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= 0,01 m</a:t>
            </a:r>
            <a:r>
              <a:rPr lang="cs-CZ" b="1" baseline="30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	1 mm</a:t>
            </a:r>
            <a:r>
              <a:rPr lang="cs-CZ" b="1" baseline="30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= 0,000 001 m</a:t>
            </a:r>
            <a:r>
              <a:rPr lang="cs-CZ" b="1" baseline="30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76337" y="2294937"/>
            <a:ext cx="7507244" cy="103905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93958" y="2522076"/>
            <a:ext cx="6120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?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7554" y="3546929"/>
            <a:ext cx="730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Kromě těchto jednotek se ještě používají: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802149" y="4017842"/>
            <a:ext cx="238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ar (značka a)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972963" y="4529278"/>
            <a:ext cx="1296144" cy="108012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1246990" y="5630474"/>
                <a:ext cx="748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6990" y="5630474"/>
                <a:ext cx="748090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TextovéPole 30"/>
              <p:cNvSpPr txBox="1"/>
              <p:nvPr/>
            </p:nvSpPr>
            <p:spPr>
              <a:xfrm>
                <a:off x="2282170" y="4884673"/>
                <a:ext cx="748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2170" y="4884673"/>
                <a:ext cx="748090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ovéPole 31"/>
          <p:cNvSpPr txBox="1"/>
          <p:nvPr/>
        </p:nvSpPr>
        <p:spPr>
          <a:xfrm>
            <a:off x="972963" y="6188188"/>
            <a:ext cx="153910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 a = 100 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005411" y="4017842"/>
            <a:ext cx="2762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ektar (značka  ha)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221435" y="4529279"/>
            <a:ext cx="1656184" cy="126478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6" name="TextovéPole 35"/>
              <p:cNvSpPr txBox="1"/>
              <p:nvPr/>
            </p:nvSpPr>
            <p:spPr>
              <a:xfrm>
                <a:off x="5675482" y="5815140"/>
                <a:ext cx="8763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100 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5482" y="5815140"/>
                <a:ext cx="87633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TextovéPole 36"/>
              <p:cNvSpPr txBox="1"/>
              <p:nvPr/>
            </p:nvSpPr>
            <p:spPr>
              <a:xfrm>
                <a:off x="6910767" y="4977006"/>
                <a:ext cx="8763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100 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0767" y="4977006"/>
                <a:ext cx="876330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ovéPole 37"/>
          <p:cNvSpPr txBox="1"/>
          <p:nvPr/>
        </p:nvSpPr>
        <p:spPr>
          <a:xfrm>
            <a:off x="5221434" y="6188188"/>
            <a:ext cx="284295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 ha = 10 000 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100 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7348932" y="764704"/>
            <a:ext cx="823468" cy="6887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m</a:t>
            </a:r>
            <a:r>
              <a:rPr lang="cs-CZ" baseline="30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7499280" y="1441163"/>
                <a:ext cx="52277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1 </m:t>
                      </m:r>
                      <m:r>
                        <a:rPr lang="cs-CZ" sz="1400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9280" y="1441163"/>
                <a:ext cx="522771" cy="30777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TextovéPole 21"/>
              <p:cNvSpPr txBox="1"/>
              <p:nvPr/>
            </p:nvSpPr>
            <p:spPr>
              <a:xfrm>
                <a:off x="8172657" y="955176"/>
                <a:ext cx="52277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1 </m:t>
                      </m:r>
                      <m:r>
                        <a:rPr lang="cs-CZ" sz="1400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2657" y="955176"/>
                <a:ext cx="522771" cy="307777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42238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 animBg="1"/>
      <p:bldP spid="19" grpId="0" animBg="1"/>
      <p:bldP spid="19" grpId="1" animBg="1"/>
      <p:bldP spid="20" grpId="0"/>
      <p:bldP spid="20" grpId="1"/>
      <p:bldP spid="12" grpId="0"/>
      <p:bldP spid="28" grpId="0"/>
      <p:bldP spid="29" grpId="0" animBg="1"/>
      <p:bldP spid="30" grpId="0" animBg="1"/>
      <p:bldP spid="31" grpId="0" animBg="1"/>
      <p:bldP spid="32" grpId="0" animBg="1"/>
      <p:bldP spid="34" grpId="0"/>
      <p:bldP spid="35" grpId="0" animBg="1"/>
      <p:bldP spid="36" grpId="0" animBg="1"/>
      <p:bldP spid="37" grpId="0" animBg="1"/>
      <p:bldP spid="38" grpId="0" animBg="1"/>
      <p:bldP spid="2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ovéPole 16"/>
          <p:cNvSpPr txBox="1"/>
          <p:nvPr/>
        </p:nvSpPr>
        <p:spPr>
          <a:xfrm>
            <a:off x="637000" y="4054946"/>
            <a:ext cx="691552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501096" y="4054946"/>
            <a:ext cx="3242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Doplňte správné jednotky: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Přímá spojnice 20"/>
          <p:cNvCxnSpPr/>
          <p:nvPr/>
        </p:nvCxnSpPr>
        <p:spPr>
          <a:xfrm>
            <a:off x="1501096" y="4424278"/>
            <a:ext cx="25202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37000" y="4726372"/>
            <a:ext cx="2880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35 dm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0,35 … = 3 500 …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2 000 cm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0,2 … = 20 …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630 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6,3… = 0,063 …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381416" y="4726372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0,8 ha = 8000 … = 80 …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5 210 mm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52,1 … = 0,521 …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18 cm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0,18 … = 1800 …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173827" y="5234699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688466" y="4688240"/>
            <a:ext cx="697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056759" y="466462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735219" y="5772916"/>
            <a:ext cx="788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913636" y="5236161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045717" y="5236161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1920151" y="5772691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25188" y="4701436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143867" y="5236161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649940" y="5769279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913636" y="5770436"/>
            <a:ext cx="603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485075" y="4688240"/>
            <a:ext cx="295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52414" y="913554"/>
            <a:ext cx="691552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389706" y="913554"/>
            <a:ext cx="3763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Převeďte na jednotky v závorce: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6" name="Přímá spojnice 45"/>
          <p:cNvCxnSpPr/>
          <p:nvPr/>
        </p:nvCxnSpPr>
        <p:spPr>
          <a:xfrm>
            <a:off x="1462783" y="1282886"/>
            <a:ext cx="30427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595935" y="1576943"/>
            <a:ext cx="210845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0,03 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(cm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=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0,000 32 km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=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6 300 cm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(dm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=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0,421 dm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(mm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549073" y="1576943"/>
            <a:ext cx="23327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87 345 mm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=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74 a (m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=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798 000 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(ha) =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0,25 m 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(cm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=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2704386" y="1609719"/>
            <a:ext cx="11345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300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320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63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4 210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6576974" y="1559466"/>
            <a:ext cx="15121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0, 087 345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7 400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79,8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2 500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0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30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2" grpId="0"/>
      <p:bldP spid="47" grpId="0"/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ovéPole 25"/>
          <p:cNvSpPr txBox="1"/>
          <p:nvPr/>
        </p:nvSpPr>
        <p:spPr>
          <a:xfrm>
            <a:off x="552414" y="913554"/>
            <a:ext cx="691552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7664" y="887807"/>
            <a:ext cx="698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Pan Novák bude obkládat koupelnu. Obkládat se budou 3 stěny a to do výšky 1,65 m. Dvě stěny mají délku 1,2 m a třetí stěna  má délku 1,8 m. Kolik 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musí obložit? Kolik obkladaček bude potřebovat, má-li jedna kachlička tvar čtverce o obsahu 225 cm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? Nepočítá se s mezerami na spárování.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547664" y="2365135"/>
            <a:ext cx="69847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984834"/>
              </p:ext>
            </p:extLst>
          </p:nvPr>
        </p:nvGraphicFramePr>
        <p:xfrm>
          <a:off x="1979712" y="2636912"/>
          <a:ext cx="2448272" cy="1116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083"/>
                <a:gridCol w="744083"/>
                <a:gridCol w="960106"/>
              </a:tblGrid>
              <a:tr h="4320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407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1085454" y="3153506"/>
                <a:ext cx="9244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1,65 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454" y="3153506"/>
                <a:ext cx="924420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2673337" y="3832996"/>
                <a:ext cx="796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1,2 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3337" y="3832996"/>
                <a:ext cx="796180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1" name="TextovéPole 50"/>
              <p:cNvSpPr txBox="1"/>
              <p:nvPr/>
            </p:nvSpPr>
            <p:spPr>
              <a:xfrm>
                <a:off x="1907704" y="3832996"/>
                <a:ext cx="796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1,2 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704" y="3832996"/>
                <a:ext cx="796180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3502661" y="3832996"/>
                <a:ext cx="796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1,8 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2661" y="3832996"/>
                <a:ext cx="796180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se šipkou 11"/>
          <p:cNvCxnSpPr/>
          <p:nvPr/>
        </p:nvCxnSpPr>
        <p:spPr>
          <a:xfrm flipH="1">
            <a:off x="1907704" y="4202328"/>
            <a:ext cx="2520280" cy="0"/>
          </a:xfrm>
          <a:prstGeom prst="straightConnector1">
            <a:avLst/>
          </a:prstGeom>
          <a:ln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2915816" y="4212431"/>
                <a:ext cx="796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4,2 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212431"/>
                <a:ext cx="796180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TextovéPole 13"/>
              <p:cNvSpPr txBox="1"/>
              <p:nvPr/>
            </p:nvSpPr>
            <p:spPr>
              <a:xfrm>
                <a:off x="4788024" y="3091985"/>
                <a:ext cx="33843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  <m:r>
                        <a:rPr lang="cs-CZ" b="0" i="1" smtClean="0">
                          <a:latin typeface="Cambria Math"/>
                        </a:rPr>
                        <m:t>=1,65∙4,2=6,93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  <m:r>
                        <m:rPr>
                          <m:nor/>
                        </m:rPr>
                        <a:rPr lang="cs-CZ" baseline="30000" dirty="0">
                          <a:latin typeface="Times New Roman" pitchFamily="18" charset="0"/>
                          <a:cs typeface="Times New Roman" pitchFamily="18" charset="0"/>
                        </a:rPr>
                        <m:t>2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024" y="3091985"/>
                <a:ext cx="3384376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5217259" y="3645983"/>
                <a:ext cx="2316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6,93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m:rPr>
                          <m:nor/>
                        </m:rPr>
                        <a:rPr lang="cs-CZ" baseline="30000" dirty="0">
                          <a:latin typeface="Times New Roman" pitchFamily="18" charset="0"/>
                          <a:cs typeface="Times New Roman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=69 300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  <m:r>
                        <m:rPr>
                          <m:nor/>
                        </m:rPr>
                        <a:rPr lang="cs-CZ" baseline="30000" dirty="0">
                          <a:latin typeface="Times New Roman" pitchFamily="18" charset="0"/>
                          <a:cs typeface="Times New Roman" pitchFamily="18" charset="0"/>
                        </a:rPr>
                        <m:t>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7259" y="3645983"/>
                <a:ext cx="2316660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5217259" y="258937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Plocha k obložení: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45040" y="4147417"/>
            <a:ext cx="2751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Počet kachliček: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TextovéPole 19"/>
              <p:cNvSpPr txBox="1"/>
              <p:nvPr/>
            </p:nvSpPr>
            <p:spPr>
              <a:xfrm>
                <a:off x="5254655" y="4688925"/>
                <a:ext cx="22044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69 300 :225=308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4655" y="4688925"/>
                <a:ext cx="2204450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1385754" y="5301208"/>
            <a:ext cx="7663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Pan Novák musí obložit 6,93 m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bude potřebovat 308 kachliček.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4" name="Přímá spojnice 53"/>
          <p:cNvCxnSpPr/>
          <p:nvPr/>
        </p:nvCxnSpPr>
        <p:spPr>
          <a:xfrm>
            <a:off x="1421173" y="5670540"/>
            <a:ext cx="621513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48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1" grpId="0" animBg="1"/>
      <p:bldP spid="10" grpId="0" animBg="1"/>
      <p:bldP spid="13" grpId="0" animBg="1"/>
      <p:bldP spid="14" grpId="0" animBg="1"/>
      <p:bldP spid="15" grpId="0" animBg="1"/>
      <p:bldP spid="16" grpId="0"/>
      <p:bldP spid="19" grpId="0"/>
      <p:bldP spid="20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Tato prezentace slouží k upevnění a procvičení převádění jednotek délky a obsahu. Žáci uplatňují získané znalosti a dovednosti  ve slovních úlohách.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>
              <a:buNone/>
            </a:pPr>
            <a:endParaRPr lang="cs-CZ" b="1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16957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92801" y="2528322"/>
            <a:ext cx="83529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4660</TotalTime>
  <Words>736</Words>
  <Application>Microsoft Office PowerPoint</Application>
  <PresentationFormat>Předvádění na obrazovce (4:3)</PresentationFormat>
  <Paragraphs>209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Dum</cp:lastModifiedBy>
  <cp:revision>386</cp:revision>
  <dcterms:created xsi:type="dcterms:W3CDTF">2013-01-11T17:11:37Z</dcterms:created>
  <dcterms:modified xsi:type="dcterms:W3CDTF">2014-09-23T08:32:35Z</dcterms:modified>
</cp:coreProperties>
</file>