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9"/>
  </p:notesMasterIdLst>
  <p:sldIdLst>
    <p:sldId id="308" r:id="rId2"/>
    <p:sldId id="338" r:id="rId3"/>
    <p:sldId id="257" r:id="rId4"/>
    <p:sldId id="263" r:id="rId5"/>
    <p:sldId id="264" r:id="rId6"/>
    <p:sldId id="265" r:id="rId7"/>
    <p:sldId id="33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f/Women_in_shiraz_2.jpg" TargetMode="External"/><Relationship Id="rId2" Type="http://schemas.openxmlformats.org/officeDocument/2006/relationships/hyperlink" Target="http://upload.wikimedia.org/wikipedia/commons/e/e8/Woman_walking_in_Afghanista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office.microsoft.com/cs-cz/results.aspx?qu=pohlav%C3%AD&amp;ex=1&amp;origin=EC07900007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744026879"/>
              </p:ext>
            </p:extLst>
          </p:nvPr>
        </p:nvGraphicFramePr>
        <p:xfrm>
          <a:off x="468313" y="1844675"/>
          <a:ext cx="8229600" cy="492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VY_32_INOVACE_15_02_promiskuita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Vztahy mezi lidmi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Promiskuita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praktických. Seznámí se formou výkladu s pojmem promiskuita a jejím pojetím u nás a ve světě. Je doplněna o praktické cvičení. 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učebnice.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Promiskuita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916538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výkladu nové látky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14034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Promiskuita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1628800"/>
            <a:ext cx="756084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Promiskuita -</a:t>
            </a:r>
            <a:r>
              <a:rPr lang="cs-CZ" sz="3600" dirty="0" smtClean="0"/>
              <a:t>  </a:t>
            </a:r>
            <a:r>
              <a:rPr lang="cs-CZ" sz="3600" dirty="0"/>
              <a:t>sexuální </a:t>
            </a:r>
            <a:r>
              <a:rPr lang="cs-CZ" sz="3600" dirty="0" smtClean="0"/>
              <a:t>nestálost  </a:t>
            </a:r>
            <a:r>
              <a:rPr lang="cs-CZ" sz="3600" dirty="0"/>
              <a:t>a časté střídání sexuálních partnerů.</a:t>
            </a:r>
          </a:p>
          <a:p>
            <a:endParaRPr lang="cs-CZ" sz="3600" dirty="0"/>
          </a:p>
          <a:p>
            <a:r>
              <a:rPr lang="cs-CZ" sz="3600" dirty="0"/>
              <a:t>Je obtížné stanovit hranici toho, co je již považováno za promiskuitní </a:t>
            </a:r>
            <a:r>
              <a:rPr lang="cs-CZ" sz="3600" dirty="0" smtClean="0"/>
              <a:t>jednání? </a:t>
            </a:r>
            <a:r>
              <a:rPr lang="cs-CZ" sz="3600" dirty="0"/>
              <a:t>Toto posouzení navíc závisí na normách příslušné společnosti. </a:t>
            </a: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420415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12374" y="764704"/>
            <a:ext cx="8229600" cy="214630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V Evropě lze s oslabením křesťanství pozorovat posun k liberálnějšímu pojetí sexuality</a:t>
            </a:r>
          </a:p>
        </p:txBody>
      </p:sp>
      <p:pic>
        <p:nvPicPr>
          <p:cNvPr id="4100" name="Picture 4" descr="C:\Users\CLIENT\AppData\Local\Microsoft\Windows\Temporary Internet Files\Content.IE5\2WPKP9R9\MC9003973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077072"/>
            <a:ext cx="1623974" cy="1809598"/>
          </a:xfrm>
          <a:prstGeom prst="rect">
            <a:avLst/>
          </a:prstGeom>
          <a:noFill/>
        </p:spPr>
      </p:pic>
      <p:pic>
        <p:nvPicPr>
          <p:cNvPr id="4101" name="Picture 5" descr="C:\Users\CLIENT\AppData\Local\Microsoft\Windows\Temporary Internet Files\Content.IE5\VMTCRJE2\MP9004423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284984"/>
            <a:ext cx="4680012" cy="31200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65056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820150" cy="293846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Země, kde 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je náboženství stále dominantní (např. muslimské země), jsou po této stránce normy výrazně </a:t>
            </a:r>
            <a:r>
              <a:rPr lang="cs-CZ" dirty="0"/>
              <a:t>přísnější</a:t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61929"/>
            <a:ext cx="2880320" cy="386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852936"/>
            <a:ext cx="4098031" cy="3217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062818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3568" y="1111431"/>
            <a:ext cx="8229600" cy="5721350"/>
          </a:xfrm>
        </p:spPr>
        <p:txBody>
          <a:bodyPr/>
          <a:lstStyle/>
          <a:p>
            <a:r>
              <a:rPr lang="cs-CZ" dirty="0"/>
              <a:t>Argumenty proti častému střídání partnerů se v průběhu doby </a:t>
            </a:r>
            <a:r>
              <a:rPr lang="cs-CZ" dirty="0" smtClean="0"/>
              <a:t>měnily</a:t>
            </a:r>
          </a:p>
          <a:p>
            <a:r>
              <a:rPr lang="cs-CZ" dirty="0" smtClean="0"/>
              <a:t>Naopak </a:t>
            </a:r>
            <a:r>
              <a:rPr lang="cs-CZ" dirty="0"/>
              <a:t>ideál „volného sexu“ nalezneme např. ve starověké Indii </a:t>
            </a:r>
            <a:r>
              <a:rPr lang="cs-CZ" dirty="0" smtClean="0"/>
              <a:t>nebo </a:t>
            </a:r>
            <a:r>
              <a:rPr lang="cs-CZ" dirty="0"/>
              <a:t>v hnutí </a:t>
            </a:r>
            <a:r>
              <a:rPr lang="cs-CZ" dirty="0" err="1"/>
              <a:t>hippies</a:t>
            </a:r>
            <a:r>
              <a:rPr lang="cs-CZ" dirty="0"/>
              <a:t>.</a:t>
            </a:r>
          </a:p>
        </p:txBody>
      </p:sp>
      <p:pic>
        <p:nvPicPr>
          <p:cNvPr id="2" name="Picture 2" descr="Tan&amp;ccaron;ící siluety"/>
          <p:cNvPicPr>
            <a:picLocks noChangeAspect="1" noChangeArrowheads="1"/>
          </p:cNvPicPr>
          <p:nvPr/>
        </p:nvPicPr>
        <p:blipFill>
          <a:blip r:embed="rId2" cstate="print"/>
          <a:srcRect t="8447" b="10256"/>
          <a:stretch>
            <a:fillRect/>
          </a:stretch>
        </p:blipFill>
        <p:spPr bwMode="auto">
          <a:xfrm>
            <a:off x="3347864" y="3068960"/>
            <a:ext cx="3672408" cy="35283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15637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04864"/>
            <a:ext cx="8301608" cy="4813995"/>
          </a:xfrm>
        </p:spPr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upload.wikimedia.org/wikipedia/commons/e/e8/Woman_walking_in_Afghanistan.jpg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upload.wikimedia.org/wikipedia/commons/c/cf/Women_in_shiraz_2.jpg</a:t>
            </a:r>
            <a:endParaRPr lang="cs-CZ" sz="2000" dirty="0" smtClean="0"/>
          </a:p>
          <a:p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pohlav</a:t>
            </a:r>
            <a:r>
              <a:rPr lang="cs-CZ" dirty="0" smtClean="0">
                <a:hlinkClick r:id="rId4"/>
              </a:rPr>
              <a:t>%C3%AD&amp;ex=1&amp;</a:t>
            </a:r>
            <a:r>
              <a:rPr lang="cs-CZ" dirty="0" err="1" smtClean="0">
                <a:hlinkClick r:id="rId4"/>
              </a:rPr>
              <a:t>origin</a:t>
            </a:r>
            <a:r>
              <a:rPr lang="cs-CZ" dirty="0" smtClean="0">
                <a:hlinkClick r:id="rId4"/>
              </a:rPr>
              <a:t>=EC079000070</a:t>
            </a:r>
            <a:endParaRPr lang="cs-CZ" dirty="0" smtClean="0"/>
          </a:p>
          <a:p>
            <a:r>
              <a:rPr lang="cs-CZ" dirty="0" smtClean="0"/>
              <a:t>Klipart – </a:t>
            </a:r>
            <a:r>
              <a:rPr lang="cs-CZ" dirty="0" smtClean="0">
                <a:hlinkClick r:id="rId5"/>
              </a:rPr>
              <a:t>www.office.</a:t>
            </a:r>
            <a:r>
              <a:rPr lang="cs-CZ" dirty="0" err="1" smtClean="0">
                <a:hlinkClick r:id="rId5"/>
              </a:rPr>
              <a:t>microsoft.com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39890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558</TotalTime>
  <Words>224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Snímek 1</vt:lpstr>
      <vt:lpstr>Snímek 2</vt:lpstr>
      <vt:lpstr>Promiskuita</vt:lpstr>
      <vt:lpstr>V Evropě lze s oslabením křesťanství pozorovat posun k liberálnějšímu pojetí sexuality</vt:lpstr>
      <vt:lpstr>Země, kde je náboženství stále dominantní (např. muslimské země), jsou po této stránce normy výrazně přísnější 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77</cp:revision>
  <dcterms:created xsi:type="dcterms:W3CDTF">2013-10-28T22:11:30Z</dcterms:created>
  <dcterms:modified xsi:type="dcterms:W3CDTF">2014-09-23T08:34:13Z</dcterms:modified>
</cp:coreProperties>
</file>