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3"/>
  </p:notesMasterIdLst>
  <p:sldIdLst>
    <p:sldId id="280" r:id="rId2"/>
    <p:sldId id="334" r:id="rId3"/>
    <p:sldId id="299" r:id="rId4"/>
    <p:sldId id="294" r:id="rId5"/>
    <p:sldId id="296" r:id="rId6"/>
    <p:sldId id="297" r:id="rId7"/>
    <p:sldId id="295" r:id="rId8"/>
    <p:sldId id="306" r:id="rId9"/>
    <p:sldId id="332" r:id="rId10"/>
    <p:sldId id="333" r:id="rId11"/>
    <p:sldId id="29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442378.jpg" TargetMode="External"/><Relationship Id="rId2" Type="http://schemas.openxmlformats.org/officeDocument/2006/relationships/hyperlink" Target="http://officeimg.vo.msecnd.net/en-us/images/MH90035906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://www.btl.cz/p/rehabilitace-a-lazne/ultrazvuk/btl-4000-sono/btl-4710-sono-professional-p4710-002v100/" TargetMode="External"/><Relationship Id="rId4" Type="http://schemas.openxmlformats.org/officeDocument/2006/relationships/hyperlink" Target="http://officeimg.vo.msecnd.net/en-us/images/MH90044866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475281723"/>
              </p:ext>
            </p:extLst>
          </p:nvPr>
        </p:nvGraphicFramePr>
        <p:xfrm>
          <a:off x="468313" y="1844675"/>
          <a:ext cx="8229600" cy="492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VY_32_INOVACE_08_02_péče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 těhotnou ženu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Vztahy mezi lidmi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Lékařská péče o těhotnou ženu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s pojmem ultrazvuk a celkovou péčí o těhotnou ženu. Je doplněna o praktický test. Správná odpověď se po kliknutí začerní.</a:t>
                      </a:r>
                    </a:p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dataprojektor,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Těhotenství, ultrazvukové vyšetření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3815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Prezentace je určena k výkladu a k procvičení látky na téma </a:t>
            </a:r>
            <a:r>
              <a:rPr lang="cs-CZ" sz="2400" b="1" dirty="0" smtClean="0">
                <a:solidFill>
                  <a:srgbClr val="0070C0"/>
                </a:solidFill>
              </a:rPr>
              <a:t> péče o těhotnou ženu.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Snímky 3 – </a:t>
            </a:r>
            <a:r>
              <a:rPr lang="cs-CZ" sz="2400" b="1" dirty="0" smtClean="0">
                <a:solidFill>
                  <a:srgbClr val="0070C0"/>
                </a:solidFill>
              </a:rPr>
              <a:t>8 </a:t>
            </a:r>
            <a:r>
              <a:rPr lang="cs-CZ" sz="2400" b="1" dirty="0">
                <a:solidFill>
                  <a:srgbClr val="0070C0"/>
                </a:solidFill>
              </a:rPr>
              <a:t>výklad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Snímek </a:t>
            </a:r>
            <a:r>
              <a:rPr lang="cs-CZ" sz="2400" b="1" dirty="0" smtClean="0">
                <a:solidFill>
                  <a:srgbClr val="0070C0"/>
                </a:solidFill>
              </a:rPr>
              <a:t>9 </a:t>
            </a:r>
            <a:r>
              <a:rPr lang="cs-CZ" sz="2400" b="1" dirty="0">
                <a:solidFill>
                  <a:srgbClr val="0070C0"/>
                </a:solidFill>
              </a:rPr>
              <a:t>úkol pro žáky</a:t>
            </a:r>
            <a:r>
              <a:rPr lang="cs-CZ" sz="2400" b="1" dirty="0" smtClean="0">
                <a:solidFill>
                  <a:srgbClr val="0070C0"/>
                </a:solidFill>
              </a:rPr>
              <a:t>. Snímek 10 správné řešení úkolu z předchozího snímku.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140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132856"/>
            <a:ext cx="4042792" cy="4525963"/>
          </a:xfrm>
          <a:noFill/>
        </p:spPr>
        <p:txBody>
          <a:bodyPr>
            <a:normAutofit/>
          </a:bodyPr>
          <a:lstStyle/>
          <a:p>
            <a:r>
              <a:rPr lang="cs-CZ" sz="2800" dirty="0" smtClean="0"/>
              <a:t>Těhotenství </a:t>
            </a:r>
            <a:r>
              <a:rPr lang="cs-CZ" sz="2800" dirty="0"/>
              <a:t>a jeho délka se počítá od prvního dne poslední menstruace, jedním z prvotních příznaků může být ranní nevolnost, únava a časté močení.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Péče o těhotnou ženu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0808"/>
            <a:ext cx="321945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485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496944" cy="4032448"/>
          </a:xfrm>
        </p:spPr>
        <p:txBody>
          <a:bodyPr/>
          <a:lstStyle/>
          <a:p>
            <a:r>
              <a:rPr lang="cs-CZ" dirty="0" smtClean="0"/>
              <a:t>Sport</a:t>
            </a:r>
          </a:p>
          <a:p>
            <a:r>
              <a:rPr lang="cs-CZ" dirty="0" smtClean="0"/>
              <a:t>Péče o domácnost a rodinu</a:t>
            </a:r>
            <a:endParaRPr lang="cs-CZ" dirty="0"/>
          </a:p>
          <a:p>
            <a:r>
              <a:rPr lang="cs-CZ" dirty="0" smtClean="0"/>
              <a:t>Sex</a:t>
            </a:r>
          </a:p>
          <a:p>
            <a:r>
              <a:rPr lang="cs-CZ" dirty="0" smtClean="0"/>
              <a:t>Četba, studium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Aktivity v těhotenství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7661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05064"/>
            <a:ext cx="251460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4856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981575" y="1600200"/>
            <a:ext cx="4162425" cy="4525963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dirty="0"/>
              <a:t>Málokterá diagnostická metoda dosáhla zejména v porodnictví takového rozmachu jako ultrazvukové vyšetření. V těhotenství je v současné době v České republice prováděn dvoustupňový </a:t>
            </a:r>
            <a:r>
              <a:rPr lang="cs-CZ" dirty="0" err="1"/>
              <a:t>screening</a:t>
            </a:r>
            <a:r>
              <a:rPr lang="cs-CZ" dirty="0"/>
              <a:t> těhotných.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Ultrazvukové vyšetření</a:t>
            </a:r>
            <a:br>
              <a:rPr lang="cs-CZ" dirty="0"/>
            </a:b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963" y="1124744"/>
            <a:ext cx="3816424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568" y="4267994"/>
            <a:ext cx="3097213" cy="2245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1478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40560"/>
          </a:xfrm>
          <a:noFill/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v </a:t>
            </a:r>
            <a:r>
              <a:rPr lang="cs-CZ" b="1" dirty="0"/>
              <a:t>18. až 20. týdnu těhotenství a je zaměřené na:</a:t>
            </a:r>
          </a:p>
          <a:p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 smtClean="0"/>
              <a:t>→ </a:t>
            </a:r>
            <a:r>
              <a:rPr lang="cs-CZ" dirty="0"/>
              <a:t>určení počtu plodů,</a:t>
            </a:r>
          </a:p>
          <a:p>
            <a:r>
              <a:rPr lang="cs-CZ" dirty="0"/>
              <a:t>→ přesné změření jednotlivých částí plodu a výpočet jeho stáří a hmotnosti,</a:t>
            </a:r>
          </a:p>
          <a:p>
            <a:r>
              <a:rPr lang="cs-CZ" dirty="0"/>
              <a:t>→ zjišťování vrozených vývojových vad plodu,</a:t>
            </a:r>
          </a:p>
          <a:p>
            <a:r>
              <a:rPr lang="cs-CZ" dirty="0"/>
              <a:t>→ sledování srdeční činnosti plodu,</a:t>
            </a:r>
          </a:p>
          <a:p>
            <a:r>
              <a:rPr lang="cs-CZ" dirty="0"/>
              <a:t>→ určení množství plodové vody,</a:t>
            </a:r>
          </a:p>
          <a:p>
            <a:r>
              <a:rPr lang="cs-CZ" dirty="0"/>
              <a:t>→ určení uložení placenty.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noFill/>
        </p:spPr>
        <p:txBody>
          <a:bodyPr/>
          <a:lstStyle/>
          <a:p>
            <a:r>
              <a:rPr lang="cs-CZ" dirty="0"/>
              <a:t>První ultrazvukové vyšetření </a:t>
            </a:r>
          </a:p>
        </p:txBody>
      </p:sp>
    </p:spTree>
    <p:extLst>
      <p:ext uri="{BB962C8B-B14F-4D97-AF65-F5344CB8AC3E}">
        <p14:creationId xmlns:p14="http://schemas.microsoft.com/office/powerpoint/2010/main" xmlns="" val="35601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101" y="1521147"/>
            <a:ext cx="4140101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8012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365104"/>
            <a:ext cx="3095625" cy="2231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92088" y="692696"/>
            <a:ext cx="752432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Ultrazvukové vyšetření. </a:t>
            </a:r>
            <a:endParaRPr lang="cs-CZ" sz="2800" dirty="0" smtClean="0"/>
          </a:p>
          <a:p>
            <a:r>
              <a:rPr lang="cs-CZ" sz="2800" dirty="0" smtClean="0"/>
              <a:t>Těhotná </a:t>
            </a:r>
            <a:r>
              <a:rPr lang="cs-CZ" sz="2800" dirty="0"/>
              <a:t>sleduje ultrazvukový obraz na monitoru, který je umístěn na protější stěně</a:t>
            </a:r>
          </a:p>
        </p:txBody>
      </p:sp>
    </p:spTree>
    <p:extLst>
      <p:ext uri="{BB962C8B-B14F-4D97-AF65-F5344CB8AC3E}">
        <p14:creationId xmlns:p14="http://schemas.microsoft.com/office/powerpoint/2010/main" xmlns="" val="344475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7" y="2060848"/>
            <a:ext cx="7884864" cy="4065315"/>
          </a:xfrm>
          <a:noFill/>
        </p:spPr>
        <p:txBody>
          <a:bodyPr>
            <a:normAutofit lnSpcReduction="10000"/>
          </a:bodyPr>
          <a:lstStyle/>
          <a:p>
            <a:r>
              <a:rPr lang="cs-CZ" b="1" dirty="0" smtClean="0"/>
              <a:t>ve </a:t>
            </a:r>
            <a:r>
              <a:rPr lang="cs-CZ" b="1" dirty="0"/>
              <a:t>30.–32. týdnu těhotenství a je zaměřené především na:</a:t>
            </a:r>
          </a:p>
          <a:p>
            <a:endParaRPr lang="cs-CZ" dirty="0"/>
          </a:p>
          <a:p>
            <a:r>
              <a:rPr lang="cs-CZ" dirty="0"/>
              <a:t>→ určení polohy plodu,</a:t>
            </a:r>
          </a:p>
          <a:p>
            <a:r>
              <a:rPr lang="cs-CZ" dirty="0"/>
              <a:t>→ přesné změření jednotlivých částí plodu a srovnání s předchozím vyšetřením;</a:t>
            </a:r>
          </a:p>
          <a:p>
            <a:r>
              <a:rPr lang="cs-CZ" dirty="0"/>
              <a:t>to umožní určit vývoj plodu včetně jeho hmotnosti,</a:t>
            </a:r>
          </a:p>
          <a:p>
            <a:r>
              <a:rPr lang="cs-CZ" dirty="0"/>
              <a:t>→ určení množství plodové vody,</a:t>
            </a:r>
          </a:p>
          <a:p>
            <a:r>
              <a:rPr lang="cs-CZ" dirty="0"/>
              <a:t>→ pozorování pohybové aktivity plodu,</a:t>
            </a:r>
          </a:p>
          <a:p>
            <a:r>
              <a:rPr lang="cs-CZ" dirty="0"/>
              <a:t>→ posouzení stavu placenty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r>
              <a:rPr lang="cs-CZ" dirty="0"/>
              <a:t>Druhé ultrazvukové vyšetření </a:t>
            </a:r>
          </a:p>
        </p:txBody>
      </p:sp>
    </p:spTree>
    <p:extLst>
      <p:ext uri="{BB962C8B-B14F-4D97-AF65-F5344CB8AC3E}">
        <p14:creationId xmlns:p14="http://schemas.microsoft.com/office/powerpoint/2010/main" xmlns="" val="293082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2276872"/>
            <a:ext cx="8028881" cy="41764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1.Na obrázku je </a:t>
            </a:r>
          </a:p>
          <a:p>
            <a:pPr marL="0" indent="0">
              <a:buNone/>
            </a:pPr>
            <a:r>
              <a:rPr lang="cs-CZ" dirty="0" smtClean="0"/>
              <a:t>A) tlakoměr</a:t>
            </a:r>
          </a:p>
          <a:p>
            <a:pPr marL="0" indent="0">
              <a:buNone/>
            </a:pPr>
            <a:r>
              <a:rPr lang="cs-CZ" dirty="0" smtClean="0"/>
              <a:t>B) teploměr</a:t>
            </a:r>
          </a:p>
          <a:p>
            <a:pPr marL="0" indent="0">
              <a:buNone/>
            </a:pPr>
            <a:r>
              <a:rPr lang="cs-CZ" dirty="0" smtClean="0"/>
              <a:t>C) ultrazvuk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První ultrazvuk se provádí</a:t>
            </a:r>
          </a:p>
          <a:p>
            <a:pPr marL="0" indent="0">
              <a:buNone/>
            </a:pPr>
            <a:r>
              <a:rPr lang="cs-CZ" dirty="0" smtClean="0"/>
              <a:t>a)před porodem</a:t>
            </a:r>
          </a:p>
          <a:p>
            <a:pPr marL="0" indent="0">
              <a:buNone/>
            </a:pPr>
            <a:r>
              <a:rPr lang="cs-CZ" dirty="0" smtClean="0"/>
              <a:t>b)V 18 – 20 týdnu</a:t>
            </a:r>
          </a:p>
          <a:p>
            <a:pPr marL="0" indent="0">
              <a:buNone/>
            </a:pPr>
            <a:r>
              <a:rPr lang="cs-CZ" dirty="0" smtClean="0"/>
              <a:t>c) Po porodu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08679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5441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388" y="981075"/>
            <a:ext cx="8964612" cy="5472113"/>
          </a:xfrm>
          <a:noFill/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3.Ultrazvuk sleduje</a:t>
            </a:r>
          </a:p>
          <a:p>
            <a:r>
              <a:rPr lang="cs-CZ" dirty="0" smtClean="0"/>
              <a:t>A)plod a jeho vývoj</a:t>
            </a:r>
          </a:p>
          <a:p>
            <a:r>
              <a:rPr lang="cs-CZ" dirty="0" smtClean="0"/>
              <a:t>B) vztahy v rodině</a:t>
            </a:r>
          </a:p>
          <a:p>
            <a:r>
              <a:rPr lang="cs-CZ" dirty="0" smtClean="0"/>
              <a:t>C) finanční vybavenost rodiny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Těhotná žena by neměla</a:t>
            </a:r>
          </a:p>
          <a:p>
            <a:r>
              <a:rPr lang="cs-CZ" dirty="0" smtClean="0"/>
              <a:t>A)jíst zeleninu a ovoce</a:t>
            </a:r>
          </a:p>
          <a:p>
            <a:r>
              <a:rPr lang="cs-CZ" dirty="0" smtClean="0"/>
              <a:t>B)sportovat</a:t>
            </a:r>
          </a:p>
          <a:p>
            <a:r>
              <a:rPr lang="cs-CZ" dirty="0" smtClean="0"/>
              <a:t>C) kouřit a pít alkohol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5.Otec u porodu být </a:t>
            </a:r>
          </a:p>
          <a:p>
            <a:r>
              <a:rPr lang="cs-CZ" dirty="0" smtClean="0"/>
              <a:t>A)může</a:t>
            </a:r>
          </a:p>
          <a:p>
            <a:r>
              <a:rPr lang="cs-CZ" dirty="0" smtClean="0"/>
              <a:t>B)musí</a:t>
            </a:r>
          </a:p>
          <a:p>
            <a:r>
              <a:rPr lang="cs-CZ" dirty="0" smtClean="0"/>
              <a:t>C)nesmí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483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564904"/>
            <a:ext cx="7596832" cy="4785395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officeimg.vo.msecnd.net/en-us/images/MH900359067.jpg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officeimg.vo.msecnd.net/en-us/images/MH900442378.jpg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officeimg.vo.msecnd.net/en-us/images/MH900448666.jpg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://www.btl.cz/p/rehabilitace-a-lazne/ultrazvuk/btl-4000-sono/btl-4710-sono-professional-p4710-002v100</a:t>
            </a:r>
            <a:r>
              <a:rPr lang="cs-CZ" sz="1800" dirty="0" smtClean="0">
                <a:hlinkClick r:id="rId5"/>
              </a:rPr>
              <a:t>/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81343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546</TotalTime>
  <Words>454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Snímek 2</vt:lpstr>
      <vt:lpstr>Péče o těhotnou ženu</vt:lpstr>
      <vt:lpstr>Aktivity v těhotenství</vt:lpstr>
      <vt:lpstr>Ultrazvukové vyšetření </vt:lpstr>
      <vt:lpstr>První ultrazvukové vyšetření </vt:lpstr>
      <vt:lpstr>Snímek 7</vt:lpstr>
      <vt:lpstr>Druhé ultrazvukové vyšetření </vt:lpstr>
      <vt:lpstr>Vyber správnou odpověď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74</cp:revision>
  <dcterms:created xsi:type="dcterms:W3CDTF">2013-10-28T22:11:30Z</dcterms:created>
  <dcterms:modified xsi:type="dcterms:W3CDTF">2014-09-23T08:27:50Z</dcterms:modified>
</cp:coreProperties>
</file>