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2"/>
  </p:notesMasterIdLst>
  <p:sldIdLst>
    <p:sldId id="304" r:id="rId2"/>
    <p:sldId id="305" r:id="rId3"/>
    <p:sldId id="270" r:id="rId4"/>
    <p:sldId id="301" r:id="rId5"/>
    <p:sldId id="302" r:id="rId6"/>
    <p:sldId id="303" r:id="rId7"/>
    <p:sldId id="259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61D2-2B2F-4177-8155-D118393287C7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5915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xAZ2Cqakvi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PWhsoCBFNYM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www.nazeleno.cz/bydleni/domacnost/7-ekologickych-prostredku-ktere-opravdu-cisti.aspx" TargetMode="External"/><Relationship Id="rId7" Type="http://schemas.openxmlformats.org/officeDocument/2006/relationships/hyperlink" Target="http://www.stopalergii.cz/img/roztoc.jpg" TargetMode="External"/><Relationship Id="rId2" Type="http://schemas.openxmlformats.org/officeDocument/2006/relationships/hyperlink" Target="http://www.fcc-club.wbs.cz/FCC-club--Drogeri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eon.info.pl/2011/01/22/muzealnicy-i-mikroby/" TargetMode="External"/><Relationship Id="rId5" Type="http://schemas.openxmlformats.org/officeDocument/2006/relationships/hyperlink" Target="http://creativecommons.org/licenses/by-nc-sa/3.0/deed.cs" TargetMode="External"/><Relationship Id="rId4" Type="http://schemas.openxmlformats.org/officeDocument/2006/relationships/hyperlink" Target="http://wiki.rvp.cz/Kabinet/0.0.0.Kliparty/Obydl%C3%AD/D%C5%AFm_a_jeho_vybaven%C3%AD" TargetMode="External"/><Relationship Id="rId9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19371322"/>
              </p:ext>
            </p:extLst>
          </p:nvPr>
        </p:nvGraphicFramePr>
        <p:xfrm>
          <a:off x="468313" y="1844675"/>
          <a:ext cx="8229600" cy="495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VY_32_INOVACE_04_02_hygiena v domácnosti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Zdraví a jeho ochrana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Zdravý způsob života a péče o zdraví – ochrana před přenosnými  a nepřenosnými chorobami </a:t>
                      </a:r>
                      <a:endParaRPr lang="cs-CZ" sz="120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s pojmem hygiena a čistota v domácnosti a její úklid. Je doplněna o praktická cvičení.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Hygiena,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úklidové pomůcky 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26381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2828836"/>
            <a:ext cx="7200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Prezentace je určena </a:t>
            </a:r>
            <a:r>
              <a:rPr lang="cs-CZ" dirty="0" smtClean="0"/>
              <a:t>k výkladu a k procvičení látky na téma hygiena v domácnosti.</a:t>
            </a:r>
          </a:p>
          <a:p>
            <a:r>
              <a:rPr lang="cs-CZ" dirty="0" smtClean="0"/>
              <a:t>Snímky 3 – 7 výklad</a:t>
            </a:r>
          </a:p>
          <a:p>
            <a:r>
              <a:rPr lang="cs-CZ" dirty="0" smtClean="0"/>
              <a:t>Snímek 8 úkol pro žáky.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047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1628800"/>
            <a:ext cx="7884864" cy="4497363"/>
          </a:xfrm>
          <a:noFill/>
        </p:spPr>
        <p:txBody>
          <a:bodyPr/>
          <a:lstStyle/>
          <a:p>
            <a:r>
              <a:rPr lang="cs-CZ" dirty="0" smtClean="0"/>
              <a:t>Znáte pořekadlo špína v bytě – zdravé dítě?</a:t>
            </a:r>
          </a:p>
          <a:p>
            <a:pPr marL="0" indent="0">
              <a:buNone/>
            </a:pPr>
            <a:r>
              <a:rPr lang="cs-CZ" dirty="0" smtClean="0"/>
              <a:t>Proč se nezakládá na pravdě?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Ochrana  před přenosnými a nepřenosnými chorobami</a:t>
            </a:r>
            <a:endParaRPr lang="cs-CZ" sz="3600" dirty="0"/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73016"/>
            <a:ext cx="2304256" cy="2917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2636912"/>
            <a:ext cx="5670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Dobrá hygiena pomáhá zdraví, kráse, pohodlí i sociálnímu styku. Přímo podporuje prevenci a izolování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nemocí.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67944" y="5805264"/>
            <a:ext cx="4568879" cy="800219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hlinkClick r:id="rId3"/>
              </a:rPr>
              <a:t>http://</a:t>
            </a:r>
            <a:r>
              <a:rPr lang="cs-CZ" sz="2800" b="1" dirty="0" smtClean="0">
                <a:hlinkClick r:id="rId3"/>
              </a:rPr>
              <a:t>youtu.be/xAZ2Cqakvi8</a:t>
            </a:r>
            <a:endParaRPr lang="cs-CZ" sz="2800" b="1" dirty="0" smtClean="0"/>
          </a:p>
          <a:p>
            <a:endParaRPr lang="cs-CZ" dirty="0"/>
          </a:p>
        </p:txBody>
      </p:sp>
      <p:pic>
        <p:nvPicPr>
          <p:cNvPr id="1032" name="Picture 8" descr="C:\Users\CLIENT\AppData\Local\Microsoft\Windows\Temporary Internet Files\Content.IE5\VMTCRJE2\MC9003405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1772816"/>
            <a:ext cx="887412" cy="909637"/>
          </a:xfrm>
          <a:prstGeom prst="rect">
            <a:avLst/>
          </a:prstGeom>
          <a:noFill/>
        </p:spPr>
      </p:pic>
      <p:pic>
        <p:nvPicPr>
          <p:cNvPr id="1033" name="Picture 9" descr="C:\Users\CLIENT\AppData\Local\Microsoft\Windows\Temporary Internet Files\Content.IE5\RR96DI6B\MC90043802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3068960"/>
            <a:ext cx="27432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27438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772816"/>
            <a:ext cx="7812856" cy="4353347"/>
          </a:xfrm>
        </p:spPr>
        <p:txBody>
          <a:bodyPr>
            <a:normAutofit/>
          </a:bodyPr>
          <a:lstStyle/>
          <a:p>
            <a:r>
              <a:rPr lang="cs-CZ" dirty="0" smtClean="0"/>
              <a:t>Roztoči </a:t>
            </a:r>
            <a:r>
              <a:rPr lang="cs-CZ" dirty="0"/>
              <a:t>jsou okem nepozorovatelní členovci příbuzní pavoukům a </a:t>
            </a:r>
            <a:r>
              <a:rPr lang="cs-CZ" dirty="0" smtClean="0"/>
              <a:t>klíšťatům</a:t>
            </a:r>
            <a:r>
              <a:rPr lang="cs-CZ" dirty="0" smtClean="0"/>
              <a:t>, kteří </a:t>
            </a:r>
            <a:r>
              <a:rPr lang="cs-CZ" dirty="0"/>
              <a:t>jsou zdaleka nejčastější příčinou alergie označované též jako „alergie na bytový prach“.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Roztoči bytového prachu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899592" y="2708920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289560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71256" y="3717032"/>
            <a:ext cx="358214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V běžném bytě se nejvíce roztočů a jejich alergenů vyskytuje v ložnici. </a:t>
            </a:r>
          </a:p>
          <a:p>
            <a:r>
              <a:rPr lang="cs-CZ" sz="2000" b="1" dirty="0"/>
              <a:t>Pocházejí především z lůžka -  největší množství roztočů obsahují matrace, vysoký počet roztočů obývá také polštáře, peřiny a deky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037993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39552" y="1628800"/>
            <a:ext cx="5113338" cy="3451225"/>
          </a:xfrm>
        </p:spPr>
        <p:txBody>
          <a:bodyPr/>
          <a:lstStyle/>
          <a:p>
            <a:r>
              <a:rPr lang="cs-CZ" dirty="0"/>
              <a:t>Blechy v bytě jsou stejně nepříjemné jako mravenci a štěnice. </a:t>
            </a:r>
            <a:endParaRPr lang="cs-CZ" dirty="0" smtClean="0"/>
          </a:p>
          <a:p>
            <a:r>
              <a:rPr lang="cs-CZ" b="1" dirty="0" smtClean="0"/>
              <a:t>Mohou </a:t>
            </a:r>
            <a:r>
              <a:rPr lang="cs-CZ" b="1" dirty="0"/>
              <a:t>přenášet choroboplodné zárodky a jejich štípnutí dlouho svědí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/>
              <a:t>trochou chemie se však skákavých blech zbavíte celkem snadno.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/>
              <a:t>                                   Blecha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74329"/>
            <a:ext cx="2808312" cy="190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21780"/>
            <a:ext cx="2457450" cy="31718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292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536" y="1636583"/>
            <a:ext cx="7758856" cy="427576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noční hmyz parazitující na lidech, živící se především lidskou krví.</a:t>
            </a:r>
          </a:p>
          <a:p>
            <a:r>
              <a:rPr lang="cs-CZ" dirty="0"/>
              <a:t>V případě nahlášeného výskytu štěnic v domě je třeba tuto situaci vzít VELMI VÁŽNĚ. Je třeba zjistit rozsah napadení (počet zamořených bytů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Vždy </a:t>
            </a:r>
            <a:r>
              <a:rPr lang="cs-CZ" dirty="0"/>
              <a:t>je třeba provést ošetření všech bytů v domě,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293096"/>
            <a:ext cx="5688632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83968" y="6021288"/>
            <a:ext cx="36418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youtu.be/PWhsoCBFNYM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800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750" y="1052513"/>
            <a:ext cx="8604250" cy="5073650"/>
          </a:xfrm>
          <a:noFill/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Za vnější znaky dobré hygieny je obvykle pokládána absence viditelné špíny </a:t>
            </a:r>
            <a:r>
              <a:rPr lang="cs-CZ" dirty="0" smtClean="0">
                <a:solidFill>
                  <a:srgbClr val="FF0000"/>
                </a:solidFill>
              </a:rPr>
              <a:t>a zápachu</a:t>
            </a:r>
            <a:r>
              <a:rPr lang="cs-CZ" dirty="0">
                <a:solidFill>
                  <a:srgbClr val="FF0000"/>
                </a:solidFill>
              </a:rPr>
              <a:t>. </a:t>
            </a:r>
          </a:p>
          <a:p>
            <a:r>
              <a:rPr lang="cs-CZ" dirty="0" smtClean="0"/>
              <a:t>Co potřebujeme na likvidaci nečistot ?</a:t>
            </a:r>
          </a:p>
          <a:p>
            <a:endParaRPr lang="cs-CZ" dirty="0" smtClean="0"/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1.Úklidové prostředky </a:t>
            </a:r>
            <a:r>
              <a:rPr lang="cs-CZ" dirty="0" smtClean="0"/>
              <a:t>– chemické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přírodní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2.Úklidové pomůcky </a:t>
            </a:r>
            <a:r>
              <a:rPr lang="cs-CZ" dirty="0" smtClean="0"/>
              <a:t>– elektrické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mechanické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5"/>
            <a:ext cx="3097213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95471"/>
            <a:ext cx="2395537" cy="19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027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Praktické 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268413"/>
            <a:ext cx="8677275" cy="4525962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Doplň správnou </a:t>
            </a:r>
            <a:r>
              <a:rPr lang="cs-CZ" sz="2800" b="1" u="sng" dirty="0" smtClean="0"/>
              <a:t>odpověď -  </a:t>
            </a:r>
            <a:r>
              <a:rPr lang="cs-CZ" sz="2400" dirty="0" smtClean="0"/>
              <a:t>co použiješ ? </a:t>
            </a:r>
          </a:p>
          <a:p>
            <a:endParaRPr lang="cs-CZ" sz="2400" dirty="0" smtClean="0"/>
          </a:p>
          <a:p>
            <a:r>
              <a:rPr lang="cs-CZ" sz="2400" dirty="0" smtClean="0"/>
              <a:t>Na zbavení nečistot ze zubů  ………………………………</a:t>
            </a:r>
          </a:p>
          <a:p>
            <a:r>
              <a:rPr lang="cs-CZ" sz="2400" dirty="0" smtClean="0"/>
              <a:t>Na zbavení nečistot z koberce……………………………………….</a:t>
            </a:r>
          </a:p>
          <a:p>
            <a:r>
              <a:rPr lang="cs-CZ" sz="2400" dirty="0" smtClean="0"/>
              <a:t>Na zbavení nečistot z použitého nádobí………………………………..</a:t>
            </a:r>
          </a:p>
          <a:p>
            <a:r>
              <a:rPr lang="cs-CZ" sz="2400" dirty="0" smtClean="0"/>
              <a:t>Na zbavení nečistot ze znečistěných oken……………………………………………………..</a:t>
            </a:r>
          </a:p>
          <a:p>
            <a:r>
              <a:rPr lang="cs-CZ" sz="2400" dirty="0" smtClean="0"/>
              <a:t>Na zbavení nečistot ze špinavého prádla……………………….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5663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8313" y="404813"/>
            <a:ext cx="8675687" cy="15843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ajdi a zakroužkuj elektrické spotřebiče  pro udržování čistoty v domácnosti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3154"/>
            <a:ext cx="2038350" cy="224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65104"/>
            <a:ext cx="14763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 descr="C:\Users\pc\AppData\Local\Microsoft\Windows\Temporary Internet Files\Content.IE5\KPC0UOJ7\MC9004348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88054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AppData\Local\Microsoft\Windows\Temporary Internet Files\Content.IE5\LF8P3WE7\MC9003701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9501" y="1947075"/>
            <a:ext cx="148272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AppData\Local\Microsoft\Windows\Temporary Internet Files\Content.IE5\KISP9FKW\MC9002413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2875" y="1947075"/>
            <a:ext cx="12446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AppData\Local\Microsoft\Windows\Temporary Internet Files\Content.IE5\KISP9FKW\MC9002522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4450" y="2058988"/>
            <a:ext cx="12906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2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740848" cy="4353347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600" dirty="0" smtClean="0">
              <a:hlinkClick r:id="rId2"/>
            </a:endParaRPr>
          </a:p>
          <a:p>
            <a:endParaRPr lang="cs-CZ" sz="1600" dirty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://www.fcc-club.wbs.cz/FCC-club--</a:t>
            </a:r>
            <a:r>
              <a:rPr lang="cs-CZ" sz="1600" dirty="0" smtClean="0">
                <a:hlinkClick r:id="rId2"/>
              </a:rPr>
              <a:t>Drogerie.html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www.nazeleno.cz/bydleni/domacnost/7-ekologickych-prostredku-ktere-opravdu-cisti.aspx</a:t>
            </a:r>
            <a:endParaRPr lang="cs-CZ" sz="1600" dirty="0"/>
          </a:p>
          <a:p>
            <a:r>
              <a:rPr lang="cs-CZ" sz="1600" dirty="0" smtClean="0">
                <a:hlinkClick r:id="rId4"/>
              </a:rPr>
              <a:t>http://wiki.rvp.cz/Kabinet/0.0.0.Kliparty/Obydl%C3%AD/D%C5%AFm_a_jeho_vybaven%C3%AD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http://creativecommons.org/licenses/by-nc-sa/3.0/deed.cs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http://www.neon.info.pl/2011/01/22/muzealnicy-i-mikroby/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www.stopalergii.cz/img/roztoc.jpg</a:t>
            </a:r>
            <a:endParaRPr lang="cs-CZ" sz="1600" dirty="0" smtClean="0"/>
          </a:p>
          <a:p>
            <a:r>
              <a:rPr lang="cs-CZ" sz="1700" dirty="0" smtClean="0"/>
              <a:t>Klipart – </a:t>
            </a:r>
            <a:r>
              <a:rPr lang="cs-CZ" sz="1700" dirty="0" smtClean="0">
                <a:hlinkClick r:id="rId8"/>
              </a:rPr>
              <a:t>www.office.</a:t>
            </a:r>
            <a:r>
              <a:rPr lang="cs-CZ" sz="1700" dirty="0" err="1" smtClean="0">
                <a:hlinkClick r:id="rId8"/>
              </a:rPr>
              <a:t>microsoft.com</a:t>
            </a:r>
            <a:endParaRPr lang="cs-CZ" sz="1700" smtClean="0"/>
          </a:p>
          <a:p>
            <a:endParaRPr lang="cs-CZ" sz="1700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5693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603</TotalTime>
  <Words>448</Words>
  <Application>Microsoft Office PowerPoint</Application>
  <PresentationFormat>Předvádění na obrazovce (4:3)</PresentationFormat>
  <Paragraphs>80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Snímek 2</vt:lpstr>
      <vt:lpstr>Ochrana  před přenosnými a nepřenosnými chorobami</vt:lpstr>
      <vt:lpstr>Roztoči bytového prachu </vt:lpstr>
      <vt:lpstr>                                   Blecha</vt:lpstr>
      <vt:lpstr>Štěnice</vt:lpstr>
      <vt:lpstr>Snímek 7</vt:lpstr>
      <vt:lpstr>Praktické cvičení:</vt:lpstr>
      <vt:lpstr> Najdi a zakroužkuj elektrické spotřebiče  pro udržování čistoty v domácnosti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81</cp:revision>
  <dcterms:created xsi:type="dcterms:W3CDTF">2013-10-28T22:11:30Z</dcterms:created>
  <dcterms:modified xsi:type="dcterms:W3CDTF">2014-09-23T08:47:08Z</dcterms:modified>
</cp:coreProperties>
</file>