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0" r:id="rId13"/>
    <p:sldId id="269" r:id="rId14"/>
    <p:sldId id="268" r:id="rId15"/>
    <p:sldId id="272" r:id="rId16"/>
    <p:sldId id="273" r:id="rId17"/>
    <p:sldId id="271" r:id="rId18"/>
    <p:sldId id="267" r:id="rId19"/>
    <p:sldId id="274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94700" autoAdjust="0"/>
  </p:normalViewPr>
  <p:slideViewPr>
    <p:cSldViewPr>
      <p:cViewPr varScale="1">
        <p:scale>
          <a:sx n="95" d="100"/>
          <a:sy n="95" d="100"/>
        </p:scale>
        <p:origin x="-90" y="-15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381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42D0486-8C4A-4BBE-A998-A00256AF61C3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BA92987-84A8-4B1A-9A35-A14B1FB062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7EEB6FB7-063A-4A1A-A24C-520E2E8942C6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8C35D106-8B84-43ED-9CEA-C33D7A50B2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C4F5A7B-54C1-435D-AEA8-15419CADF549}" type="slidenum">
              <a:rPr lang="cs-CZ" altLang="cs-CZ" smtClean="0"/>
              <a:pPr/>
              <a:t>1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1" y="2130427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F01160-2EFA-4879-8C91-F16D57EAD795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49FB66-7675-4028-AE21-05643290FF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3484B4-4BFD-422C-A6D1-363A802AFB90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07770F-F6B2-4D75-8F21-7FD5187083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4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4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EDB08-431E-4BA4-A07E-5AA988E5E4F8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49491D-2E15-417C-828F-3506529017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1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1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6C697F-E7F3-4E01-9400-2784C37A47F3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F6A543-F817-4020-A60F-103BDE498B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A77EE-6260-4F7B-81DC-D5FC059BCDE3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FDA1FF-86EC-44A5-B7A5-2EC40591EB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81ADA9-D551-41BC-932D-A6177D000E85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DDAEE-9321-49C7-A094-B74CA37AD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D5BC8B-673D-421B-A156-95E45EB5A2A1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04CACB-5BAA-4FB8-B134-266FE4CBCD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03C3B-831C-469C-BB4B-964F9B335E4B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93D600-3E4C-4DC2-A800-44D2EBCEE3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FF1DE8-3893-45E2-A6FF-0F0E496693AE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A96B9-501C-4865-BADD-2FB96D263E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A57E5-8BB9-4C70-9755-F492299F98A5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E5A9DD-65C1-43C5-B345-A1146DF6D4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1" y="274640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7086E7-81C0-4D81-B1BF-E6A128A977D4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C6685D-3722-4296-88F4-595BA3B30C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57001">
              <a:srgbClr val="FBA97D"/>
            </a:gs>
            <a:gs pos="75000">
              <a:srgbClr val="FBD49C"/>
            </a:gs>
            <a:gs pos="100000">
              <a:srgbClr val="FEE7F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D3429D2-54AA-4E3F-BB42-9298F2200617}" type="datetimeFigureOut">
              <a:rPr lang="cs-CZ"/>
              <a:pPr>
                <a:defRPr/>
              </a:pPr>
              <a:t>23.9.2014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F17C90C-E08F-4685-B540-3E436E5650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Ethan" TargetMode="External"/><Relationship Id="rId13" Type="http://schemas.openxmlformats.org/officeDocument/2006/relationships/hyperlink" Target="http://cs.wikipedia.org/wiki/Heptan" TargetMode="External"/><Relationship Id="rId3" Type="http://schemas.openxmlformats.org/officeDocument/2006/relationships/hyperlink" Target="http://cs.wikipedia.org/wiki/Molekula" TargetMode="External"/><Relationship Id="rId7" Type="http://schemas.openxmlformats.org/officeDocument/2006/relationships/hyperlink" Target="http://cs.wikipedia.org/wiki/Methan" TargetMode="External"/><Relationship Id="rId12" Type="http://schemas.openxmlformats.org/officeDocument/2006/relationships/hyperlink" Target="http://cs.wikipedia.org/wiki/Hexan" TargetMode="External"/><Relationship Id="rId17" Type="http://schemas.openxmlformats.org/officeDocument/2006/relationships/image" Target="../media/image2.png"/><Relationship Id="rId2" Type="http://schemas.openxmlformats.org/officeDocument/2006/relationships/hyperlink" Target="http://cs.wikipedia.org/wiki/Organick%C3%A1_slou%C4%8Denina" TargetMode="External"/><Relationship Id="rId16" Type="http://schemas.openxmlformats.org/officeDocument/2006/relationships/hyperlink" Target="http://cs.wikipedia.org/wiki/Deka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Vod%C3%ADk" TargetMode="External"/><Relationship Id="rId11" Type="http://schemas.openxmlformats.org/officeDocument/2006/relationships/hyperlink" Target="http://cs.wikipedia.org/wiki/Pentan" TargetMode="External"/><Relationship Id="rId5" Type="http://schemas.openxmlformats.org/officeDocument/2006/relationships/hyperlink" Target="http://cs.wikipedia.org/wiki/Uhl%C3%ADk" TargetMode="External"/><Relationship Id="rId15" Type="http://schemas.openxmlformats.org/officeDocument/2006/relationships/hyperlink" Target="http://cs.wikipedia.org/wiki/Nonan" TargetMode="External"/><Relationship Id="rId10" Type="http://schemas.openxmlformats.org/officeDocument/2006/relationships/hyperlink" Target="http://cs.wikipedia.org/wiki/Butan" TargetMode="External"/><Relationship Id="rId4" Type="http://schemas.openxmlformats.org/officeDocument/2006/relationships/hyperlink" Target="http://cs.wikipedia.org/wiki/Atom" TargetMode="External"/><Relationship Id="rId9" Type="http://schemas.openxmlformats.org/officeDocument/2006/relationships/hyperlink" Target="http://cs.wikipedia.org/wiki/Propan" TargetMode="External"/><Relationship Id="rId14" Type="http://schemas.openxmlformats.org/officeDocument/2006/relationships/hyperlink" Target="http://cs.wikipedia.org/wiki/Oktan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Topn%C3%BD_plyn&amp;action=edit&amp;redlink=1" TargetMode="External"/><Relationship Id="rId13" Type="http://schemas.openxmlformats.org/officeDocument/2006/relationships/hyperlink" Target="http://cs.wikipedia.org/w/index.php?title=Osv%C4%9Btlov%C3%A1n%C3%AD&amp;action=edit&amp;redlink=1" TargetMode="External"/><Relationship Id="rId18" Type="http://schemas.openxmlformats.org/officeDocument/2006/relationships/image" Target="../media/image8.png"/><Relationship Id="rId3" Type="http://schemas.openxmlformats.org/officeDocument/2006/relationships/hyperlink" Target="http://cs.wikipedia.org/wiki/Angli%C4%8Dtina" TargetMode="External"/><Relationship Id="rId7" Type="http://schemas.openxmlformats.org/officeDocument/2006/relationships/hyperlink" Target="http://cs.wikipedia.org/wiki/Palivo" TargetMode="External"/><Relationship Id="rId12" Type="http://schemas.openxmlformats.org/officeDocument/2006/relationships/hyperlink" Target="http://cs.wikipedia.org/wiki/Vyt%C3%A1p%C4%9Bn%C3%AD" TargetMode="External"/><Relationship Id="rId17" Type="http://schemas.openxmlformats.org/officeDocument/2006/relationships/hyperlink" Target="http://cs.wikipedia.org/wiki/T%C4%9Bsn%C4%9Bn%C3%AD" TargetMode="External"/><Relationship Id="rId2" Type="http://schemas.openxmlformats.org/officeDocument/2006/relationships/image" Target="../media/image7.png"/><Relationship Id="rId16" Type="http://schemas.openxmlformats.org/officeDocument/2006/relationships/hyperlink" Target="http://cs.wikipedia.org/wiki/Pry%C5%B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Uhlovod%C3%ADky" TargetMode="External"/><Relationship Id="rId11" Type="http://schemas.openxmlformats.org/officeDocument/2006/relationships/hyperlink" Target="http://cs.wikipedia.org/wiki/Va%C5%99en%C3%AD" TargetMode="External"/><Relationship Id="rId5" Type="http://schemas.openxmlformats.org/officeDocument/2006/relationships/hyperlink" Target="http://cs.wikipedia.org/wiki/Plyn" TargetMode="External"/><Relationship Id="rId15" Type="http://schemas.openxmlformats.org/officeDocument/2006/relationships/hyperlink" Target="http://cs.wikipedia.org/wiki/Tlakov%C3%A1_l%C3%A1hev" TargetMode="External"/><Relationship Id="rId10" Type="http://schemas.openxmlformats.org/officeDocument/2006/relationships/hyperlink" Target="http://cs.wikipedia.org/wiki/Butan" TargetMode="External"/><Relationship Id="rId19" Type="http://schemas.openxmlformats.org/officeDocument/2006/relationships/image" Target="../media/image9.png"/><Relationship Id="rId4" Type="http://schemas.openxmlformats.org/officeDocument/2006/relationships/hyperlink" Target="http://cs.wikipedia.org/wiki/Ropa" TargetMode="External"/><Relationship Id="rId9" Type="http://schemas.openxmlformats.org/officeDocument/2006/relationships/hyperlink" Target="http://cs.wikipedia.org/wiki/Propan" TargetMode="External"/><Relationship Id="rId14" Type="http://schemas.openxmlformats.org/officeDocument/2006/relationships/hyperlink" Target="http://cs.wikipedia.org/wiki/Z%C3%A1%C5%BEehov%C3%BD_motor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Voda" TargetMode="External"/><Relationship Id="rId13" Type="http://schemas.openxmlformats.org/officeDocument/2006/relationships/hyperlink" Target="http://cs.wikipedia.org/wiki/Jupiter_(planeta)" TargetMode="External"/><Relationship Id="rId18" Type="http://schemas.openxmlformats.org/officeDocument/2006/relationships/hyperlink" Target="http://cs.wikipedia.org/wiki/Transneptunick%C3%A9_t%C4%9Bleso" TargetMode="External"/><Relationship Id="rId3" Type="http://schemas.openxmlformats.org/officeDocument/2006/relationships/hyperlink" Target="http://cs.wikipedia.org/wiki/Bioplyn" TargetMode="External"/><Relationship Id="rId21" Type="http://schemas.openxmlformats.org/officeDocument/2006/relationships/hyperlink" Target="http://cs.wikipedia.org/wiki/Kometa" TargetMode="External"/><Relationship Id="rId7" Type="http://schemas.openxmlformats.org/officeDocument/2006/relationships/hyperlink" Target="http://cs.wikipedia.org/wiki/Ropa" TargetMode="External"/><Relationship Id="rId12" Type="http://schemas.openxmlformats.org/officeDocument/2006/relationships/hyperlink" Target="http://cs.wikipedia.org/wiki/Planeta" TargetMode="External"/><Relationship Id="rId17" Type="http://schemas.openxmlformats.org/officeDocument/2006/relationships/hyperlink" Target="http://cs.wikipedia.org/wiki/Slune%C4%8Dn%C3%AD_soustava" TargetMode="External"/><Relationship Id="rId2" Type="http://schemas.openxmlformats.org/officeDocument/2006/relationships/hyperlink" Target="http://cs.wikipedia.org/wiki/Atmosf%C3%A9ra" TargetMode="External"/><Relationship Id="rId16" Type="http://schemas.openxmlformats.org/officeDocument/2006/relationships/hyperlink" Target="http://cs.wikipedia.org/wiki/Neptun_(planeta)" TargetMode="External"/><Relationship Id="rId20" Type="http://schemas.openxmlformats.org/officeDocument/2006/relationships/hyperlink" Target="http://cs.wikipedia.org/wiki/Koma_(astronomie)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D%C5%AFl" TargetMode="External"/><Relationship Id="rId11" Type="http://schemas.openxmlformats.org/officeDocument/2006/relationships/hyperlink" Target="http://cs.wikipedia.org/wiki/Sibi%C5%99" TargetMode="External"/><Relationship Id="rId5" Type="http://schemas.openxmlformats.org/officeDocument/2006/relationships/hyperlink" Target="http://cs.wikipedia.org/w/index.php?title=D%C5%AFln%C3%AD_plyn&amp;action=edit&amp;redlink=1" TargetMode="External"/><Relationship Id="rId15" Type="http://schemas.openxmlformats.org/officeDocument/2006/relationships/hyperlink" Target="http://cs.wikipedia.org/wiki/Uran_(planeta)" TargetMode="External"/><Relationship Id="rId23" Type="http://schemas.openxmlformats.org/officeDocument/2006/relationships/hyperlink" Target="http://cs.wikipedia.org/wiki/Sklen%C3%ADkov%C3%BD_plyn" TargetMode="External"/><Relationship Id="rId10" Type="http://schemas.openxmlformats.org/officeDocument/2006/relationships/hyperlink" Target="http://cs.wikipedia.org/wiki/Permafrost" TargetMode="External"/><Relationship Id="rId19" Type="http://schemas.openxmlformats.org/officeDocument/2006/relationships/hyperlink" Target="http://cs.wikipedia.org/wiki/Pluto_(trpasli%C4%8D%C3%AD_planeta)" TargetMode="External"/><Relationship Id="rId4" Type="http://schemas.openxmlformats.org/officeDocument/2006/relationships/hyperlink" Target="http://cs.wikipedia.org/wiki/Zemn%C3%AD_plyn" TargetMode="External"/><Relationship Id="rId9" Type="http://schemas.openxmlformats.org/officeDocument/2006/relationships/hyperlink" Target="http://cs.wikipedia.org/wiki/Jezero" TargetMode="External"/><Relationship Id="rId14" Type="http://schemas.openxmlformats.org/officeDocument/2006/relationships/hyperlink" Target="http://cs.wikipedia.org/wiki/Saturn_(planeta)" TargetMode="External"/><Relationship Id="rId22" Type="http://schemas.openxmlformats.org/officeDocument/2006/relationships/hyperlink" Target="http://cs.wikipedia.org/wiki/Infra%C4%8Derven%C3%A9_z%C3%A1%C5%99en%C3%AD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hyperlink" Target="http://cs.wikipedia.org/wiki/V%C3%BDbuch" TargetMode="External"/><Relationship Id="rId7" Type="http://schemas.openxmlformats.org/officeDocument/2006/relationships/image" Target="../media/image1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hyperlink" Target="http://cs.wikipedia.org/wiki/Kysl%C3%ADk" TargetMode="External"/><Relationship Id="rId9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last" TargetMode="External"/><Relationship Id="rId3" Type="http://schemas.openxmlformats.org/officeDocument/2006/relationships/hyperlink" Target="http://cs.wikipedia.org/wiki/Plyn" TargetMode="External"/><Relationship Id="rId7" Type="http://schemas.openxmlformats.org/officeDocument/2006/relationships/hyperlink" Target="http://cs.wikipedia.org/wiki/Chlorethen" TargetMode="External"/><Relationship Id="rId12" Type="http://schemas.openxmlformats.org/officeDocument/2006/relationships/image" Target="../media/image17.png"/><Relationship Id="rId2" Type="http://schemas.openxmlformats.org/officeDocument/2006/relationships/hyperlink" Target="http://cs.wikipedia.org/w/index.php?title=Norm%C3%A1ln%C3%AD_podm%C3%ADnky&amp;action=edit&amp;redlink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Ethen" TargetMode="External"/><Relationship Id="rId11" Type="http://schemas.openxmlformats.org/officeDocument/2006/relationships/image" Target="../media/image16.png"/><Relationship Id="rId5" Type="http://schemas.openxmlformats.org/officeDocument/2006/relationships/hyperlink" Target="http://cs.wikipedia.org/wiki/Sm%C4%9Bs" TargetMode="External"/><Relationship Id="rId10" Type="http://schemas.openxmlformats.org/officeDocument/2006/relationships/hyperlink" Target="http://cs.wikipedia.org/w/index.php?title=Chlad%C3%ADrenstv%C3%AD&amp;action=edit&amp;redlink=1" TargetMode="External"/><Relationship Id="rId4" Type="http://schemas.openxmlformats.org/officeDocument/2006/relationships/hyperlink" Target="http://cs.wikipedia.org/wiki/Vzduch" TargetMode="External"/><Relationship Id="rId9" Type="http://schemas.openxmlformats.org/officeDocument/2006/relationships/hyperlink" Target="http://cs.wikipedia.org/wiki/Kyselina_octov%C3%A1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Cukrovar" TargetMode="External"/><Relationship Id="rId13" Type="http://schemas.openxmlformats.org/officeDocument/2006/relationships/hyperlink" Target="http://cs.wikipedia.org/wiki/V%C3%A1pn%C3%ADk" TargetMode="External"/><Relationship Id="rId18" Type="http://schemas.openxmlformats.org/officeDocument/2006/relationships/hyperlink" Target="http://cs.wikipedia.org/wiki/Cukr" TargetMode="External"/><Relationship Id="rId3" Type="http://schemas.openxmlformats.org/officeDocument/2006/relationships/hyperlink" Target="http://cs.wikipedia.org/wiki/Arab%C5%A1tina" TargetMode="External"/><Relationship Id="rId21" Type="http://schemas.openxmlformats.org/officeDocument/2006/relationships/hyperlink" Target="http://cs.wikipedia.org/wiki/Krev" TargetMode="External"/><Relationship Id="rId7" Type="http://schemas.openxmlformats.org/officeDocument/2006/relationships/hyperlink" Target="http://cs.wikipedia.org/wiki/Frukt%C3%B3za" TargetMode="External"/><Relationship Id="rId12" Type="http://schemas.openxmlformats.org/officeDocument/2006/relationships/hyperlink" Target="http://cs.wikipedia.org/wiki/Sklovina" TargetMode="External"/><Relationship Id="rId17" Type="http://schemas.openxmlformats.org/officeDocument/2006/relationships/hyperlink" Target="http://cs.wikipedia.org/wiki/Radik%C3%A1l" TargetMode="External"/><Relationship Id="rId2" Type="http://schemas.openxmlformats.org/officeDocument/2006/relationships/hyperlink" Target="http://cs.wikipedia.org/wiki/N%C4%9Bm%C4%8Dina" TargetMode="External"/><Relationship Id="rId16" Type="http://schemas.openxmlformats.org/officeDocument/2006/relationships/hyperlink" Target="http://cs.wikipedia.org/wiki/St%C3%A1rnut%C3%AD" TargetMode="External"/><Relationship Id="rId20" Type="http://schemas.openxmlformats.org/officeDocument/2006/relationships/hyperlink" Target="http://cs.wikipedia.org/wiki/Diabetes_mellitu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Gluk%C3%B3za" TargetMode="External"/><Relationship Id="rId11" Type="http://schemas.openxmlformats.org/officeDocument/2006/relationships/hyperlink" Target="http://cs.wikipedia.org/wiki/Obezita" TargetMode="External"/><Relationship Id="rId5" Type="http://schemas.openxmlformats.org/officeDocument/2006/relationships/hyperlink" Target="http://cs.wikipedia.org/wiki/Disacharidy" TargetMode="External"/><Relationship Id="rId15" Type="http://schemas.openxmlformats.org/officeDocument/2006/relationships/hyperlink" Target="http://cs.wikipedia.org/wiki/Zubn%C3%AD_kaz" TargetMode="External"/><Relationship Id="rId23" Type="http://schemas.openxmlformats.org/officeDocument/2006/relationships/hyperlink" Target="http://cs.wikipedia.org/wiki/Dieta" TargetMode="External"/><Relationship Id="rId10" Type="http://schemas.openxmlformats.org/officeDocument/2006/relationships/hyperlink" Target="http://cs.wikipedia.org/wiki/Cukrov%C3%A1_%C5%99epa" TargetMode="External"/><Relationship Id="rId19" Type="http://schemas.openxmlformats.org/officeDocument/2006/relationships/hyperlink" Target="http://cs.wikipedia.org/wiki/Cukrovka" TargetMode="External"/><Relationship Id="rId4" Type="http://schemas.openxmlformats.org/officeDocument/2006/relationships/hyperlink" Target="http://cs.wikipedia.org/wiki/Sachar%C3%B3za" TargetMode="External"/><Relationship Id="rId9" Type="http://schemas.openxmlformats.org/officeDocument/2006/relationships/hyperlink" Target="http://cs.wikipedia.org/wiki/Cukrov%C3%A1_t%C5%99tina" TargetMode="External"/><Relationship Id="rId14" Type="http://schemas.openxmlformats.org/officeDocument/2006/relationships/hyperlink" Target="http://cs.wikipedia.org/wiki/Bakterie" TargetMode="External"/><Relationship Id="rId22" Type="http://schemas.openxmlformats.org/officeDocument/2006/relationships/hyperlink" Target="http://cs.wikipedia.org/wiki/N%C3%A1hradn%C3%AD_sladidlo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Gluk%C3%B3za" TargetMode="External"/><Relationship Id="rId13" Type="http://schemas.openxmlformats.org/officeDocument/2006/relationships/hyperlink" Target="http://cs.wikipedia.org/wiki/N%C3%A1hradn%C3%AD_sladidlo" TargetMode="External"/><Relationship Id="rId3" Type="http://schemas.openxmlformats.org/officeDocument/2006/relationships/hyperlink" Target="http://cs.wikipedia.org/wiki/Sklovina" TargetMode="External"/><Relationship Id="rId7" Type="http://schemas.openxmlformats.org/officeDocument/2006/relationships/hyperlink" Target="http://cs.wikipedia.org/wiki/St%C3%A1rnut%C3%AD" TargetMode="External"/><Relationship Id="rId12" Type="http://schemas.openxmlformats.org/officeDocument/2006/relationships/hyperlink" Target="http://cs.wikipedia.org/wiki/Krev" TargetMode="External"/><Relationship Id="rId17" Type="http://schemas.openxmlformats.org/officeDocument/2006/relationships/image" Target="../media/image20.png"/><Relationship Id="rId2" Type="http://schemas.openxmlformats.org/officeDocument/2006/relationships/hyperlink" Target="http://cs.wikipedia.org/wiki/Obezita" TargetMode="External"/><Relationship Id="rId16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Zubn%C3%AD_kaz" TargetMode="External"/><Relationship Id="rId11" Type="http://schemas.openxmlformats.org/officeDocument/2006/relationships/hyperlink" Target="http://cs.wikipedia.org/wiki/Diabetes_mellitus" TargetMode="External"/><Relationship Id="rId5" Type="http://schemas.openxmlformats.org/officeDocument/2006/relationships/hyperlink" Target="http://cs.wikipedia.org/wiki/Bakterie" TargetMode="External"/><Relationship Id="rId15" Type="http://schemas.openxmlformats.org/officeDocument/2006/relationships/image" Target="../media/image18.png"/><Relationship Id="rId10" Type="http://schemas.openxmlformats.org/officeDocument/2006/relationships/hyperlink" Target="http://cs.wikipedia.org/wiki/Cukrovka" TargetMode="External"/><Relationship Id="rId4" Type="http://schemas.openxmlformats.org/officeDocument/2006/relationships/hyperlink" Target="http://cs.wikipedia.org/wiki/V%C3%A1pn%C3%ADk" TargetMode="External"/><Relationship Id="rId9" Type="http://schemas.openxmlformats.org/officeDocument/2006/relationships/hyperlink" Target="http://cs.wikipedia.org/wiki/Radik%C3%A1l" TargetMode="External"/><Relationship Id="rId14" Type="http://schemas.openxmlformats.org/officeDocument/2006/relationships/hyperlink" Target="http://cs.wikipedia.org/wiki/Dieta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Relationship Id="rId9" Type="http://schemas.openxmlformats.org/officeDocument/2006/relationships/image" Target="../media/image40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44450"/>
            <a:ext cx="6332538" cy="154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Zástupný symbol pro obsah 11"/>
          <p:cNvGraphicFramePr>
            <a:graphicFrameLocks/>
          </p:cNvGraphicFramePr>
          <p:nvPr/>
        </p:nvGraphicFramePr>
        <p:xfrm>
          <a:off x="663575" y="1579563"/>
          <a:ext cx="8243888" cy="55056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04369"/>
                <a:gridCol w="4839519"/>
              </a:tblGrid>
              <a:tr h="405557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marL="100796" marR="100796" marT="50386" marB="50386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500" dirty="0">
                        <a:solidFill>
                          <a:srgbClr val="0070C0"/>
                        </a:solidFill>
                      </a:endParaRPr>
                    </a:p>
                  </a:txBody>
                  <a:tcPr marL="100796" marR="100796" marT="50386" marB="50386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05557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marL="100796" marR="100796" marT="50386" marB="50386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500" dirty="0" smtClean="0">
                          <a:solidFill>
                            <a:srgbClr val="0070C0"/>
                          </a:solidFill>
                        </a:rPr>
                        <a:t>VY_32_INOVACE_08_05_úvod</a:t>
                      </a:r>
                      <a:r>
                        <a:rPr lang="cs-CZ" sz="1500" baseline="0" dirty="0" smtClean="0">
                          <a:solidFill>
                            <a:srgbClr val="0070C0"/>
                          </a:solidFill>
                        </a:rPr>
                        <a:t> do chemie</a:t>
                      </a:r>
                      <a:endParaRPr lang="cs-CZ" sz="1500" dirty="0" smtClean="0">
                        <a:solidFill>
                          <a:srgbClr val="0070C0"/>
                        </a:solidFill>
                      </a:endParaRPr>
                    </a:p>
                  </a:txBody>
                  <a:tcPr marL="100796" marR="100796" marT="50386" marB="50386"/>
                </a:tc>
              </a:tr>
              <a:tr h="557949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marL="100796" marR="100796" marT="50386" marB="50386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5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500" dirty="0">
                        <a:solidFill>
                          <a:srgbClr val="0070C0"/>
                        </a:solidFill>
                      </a:endParaRPr>
                    </a:p>
                  </a:txBody>
                  <a:tcPr marL="100796" marR="100796" marT="50386" marB="50386"/>
                </a:tc>
              </a:tr>
              <a:tr h="405557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marL="100796" marR="100796" marT="50386" marB="50386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5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500" dirty="0">
                        <a:solidFill>
                          <a:srgbClr val="0070C0"/>
                        </a:solidFill>
                      </a:endParaRPr>
                    </a:p>
                  </a:txBody>
                  <a:tcPr marL="100796" marR="100796" marT="50386" marB="50386"/>
                </a:tc>
              </a:tr>
              <a:tr h="405557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marL="100796" marR="100796" marT="50386" marB="50386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rgbClr val="0070C0"/>
                          </a:solidFill>
                        </a:rPr>
                        <a:t>Člověk</a:t>
                      </a:r>
                      <a:r>
                        <a:rPr lang="cs-CZ" sz="1500" baseline="0" dirty="0" smtClean="0">
                          <a:solidFill>
                            <a:srgbClr val="0070C0"/>
                          </a:solidFill>
                        </a:rPr>
                        <a:t> a příroda</a:t>
                      </a:r>
                      <a:endParaRPr lang="cs-CZ" sz="1500" dirty="0">
                        <a:solidFill>
                          <a:srgbClr val="0070C0"/>
                        </a:solidFill>
                      </a:endParaRPr>
                    </a:p>
                  </a:txBody>
                  <a:tcPr marL="100796" marR="100796" marT="50386" marB="50386"/>
                </a:tc>
              </a:tr>
              <a:tr h="405557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marL="100796" marR="100796" marT="50386" marB="50386"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500" dirty="0" smtClean="0">
                          <a:solidFill>
                            <a:srgbClr val="0070C0"/>
                          </a:solidFill>
                        </a:rPr>
                        <a:t>Základy přírodních věd</a:t>
                      </a:r>
                    </a:p>
                  </a:txBody>
                  <a:tcPr marL="100796" marR="100796" marT="50386" marB="50386"/>
                </a:tc>
              </a:tr>
              <a:tr h="405557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sz="2000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marL="100796" marR="100796" marT="50386" marB="50386"/>
                </a:tc>
                <a:tc>
                  <a:txBody>
                    <a:bodyPr/>
                    <a:lstStyle/>
                    <a:p>
                      <a:pPr marL="0" marR="0" indent="0" algn="l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500" dirty="0" smtClean="0">
                          <a:solidFill>
                            <a:srgbClr val="0070C0"/>
                          </a:solidFill>
                        </a:rPr>
                        <a:t>Úvod</a:t>
                      </a:r>
                      <a:r>
                        <a:rPr lang="cs-CZ" sz="1500" baseline="0" dirty="0" smtClean="0">
                          <a:solidFill>
                            <a:srgbClr val="0070C0"/>
                          </a:solidFill>
                        </a:rPr>
                        <a:t> do chemie</a:t>
                      </a:r>
                      <a:endParaRPr lang="cs-CZ" sz="1500" dirty="0">
                        <a:solidFill>
                          <a:srgbClr val="0070C0"/>
                        </a:solidFill>
                      </a:endParaRPr>
                    </a:p>
                  </a:txBody>
                  <a:tcPr marL="100796" marR="100796" marT="50386" marB="50386"/>
                </a:tc>
              </a:tr>
              <a:tr h="405557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marL="100796" marR="100796" marT="50386" marB="50386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rgbClr val="0070C0"/>
                          </a:solidFill>
                        </a:rPr>
                        <a:t>Uhlovodíky a cukry</a:t>
                      </a:r>
                      <a:endParaRPr lang="cs-CZ" sz="1500" dirty="0">
                        <a:solidFill>
                          <a:srgbClr val="0070C0"/>
                        </a:solidFill>
                      </a:endParaRPr>
                    </a:p>
                  </a:txBody>
                  <a:tcPr marL="100796" marR="100796" marT="50386" marB="50386"/>
                </a:tc>
              </a:tr>
              <a:tr h="405557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marL="100796" marR="100796" marT="50386" marB="50386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rgbClr val="0070C0"/>
                          </a:solidFill>
                        </a:rPr>
                        <a:t>Mgr. </a:t>
                      </a:r>
                      <a:r>
                        <a:rPr lang="cs-CZ" sz="1500" smtClean="0">
                          <a:solidFill>
                            <a:srgbClr val="0070C0"/>
                          </a:solidFill>
                        </a:rPr>
                        <a:t>Lucie Červenková</a:t>
                      </a:r>
                      <a:endParaRPr lang="cs-CZ" sz="1500" dirty="0">
                        <a:solidFill>
                          <a:srgbClr val="0070C0"/>
                        </a:solidFill>
                      </a:endParaRPr>
                    </a:p>
                  </a:txBody>
                  <a:tcPr marL="100796" marR="100796" marT="50386" marB="50386"/>
                </a:tc>
              </a:tr>
              <a:tr h="405557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marL="100796" marR="100796" marT="50386" marB="50386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rgbClr val="0070C0"/>
                          </a:solidFill>
                        </a:rPr>
                        <a:t>Březen 2013</a:t>
                      </a:r>
                      <a:endParaRPr lang="cs-CZ" sz="1500" dirty="0">
                        <a:solidFill>
                          <a:srgbClr val="0070C0"/>
                        </a:solidFill>
                      </a:endParaRPr>
                    </a:p>
                  </a:txBody>
                  <a:tcPr marL="100796" marR="100796" marT="50386" marB="50386"/>
                </a:tc>
              </a:tr>
              <a:tr h="786476">
                <a:tc>
                  <a:txBody>
                    <a:bodyPr/>
                    <a:lstStyle/>
                    <a:p>
                      <a:pPr algn="l"/>
                      <a:r>
                        <a:rPr lang="cs-CZ" sz="2000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marL="100796" marR="100796" marT="50386" marB="50386"/>
                </a:tc>
                <a:tc>
                  <a:txBody>
                    <a:bodyPr/>
                    <a:lstStyle/>
                    <a:p>
                      <a:pPr eaLnBrk="1">
                        <a:buSzPct val="45000"/>
                        <a:buFont typeface="StarSymbol"/>
                        <a:buNone/>
                      </a:pPr>
                      <a:r>
                        <a:rPr lang="cs-CZ" altLang="cs-CZ" sz="1500" i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Calibri" panose="020F0502020204030204" pitchFamily="34" charset="0"/>
                          <a:ea typeface="Microsoft YaHei" pitchFamily="34" charset="-122"/>
                          <a:cs typeface="Mangal" pitchFamily="18" charset="0"/>
                        </a:rPr>
                        <a:t>Určeno</a:t>
                      </a:r>
                      <a:r>
                        <a:rPr lang="cs-CZ" altLang="cs-CZ" sz="1500" i="0" baseline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Calibri" panose="020F0502020204030204" pitchFamily="34" charset="0"/>
                          <a:ea typeface="Microsoft YaHei" pitchFamily="34" charset="-122"/>
                          <a:cs typeface="Mangal" pitchFamily="18" charset="0"/>
                        </a:rPr>
                        <a:t> pro žáky Praktické školy jako prezentace k učivu </a:t>
                      </a:r>
                    </a:p>
                    <a:p>
                      <a:pPr eaLnBrk="1">
                        <a:buSzPct val="45000"/>
                        <a:buFont typeface="StarSymbol"/>
                        <a:buNone/>
                      </a:pPr>
                      <a:r>
                        <a:rPr lang="cs-CZ" altLang="cs-CZ" sz="1500" i="0" baseline="0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latin typeface="Calibri" panose="020F0502020204030204" pitchFamily="34" charset="0"/>
                          <a:ea typeface="Microsoft YaHei" pitchFamily="34" charset="-122"/>
                          <a:cs typeface="Mangal" pitchFamily="18" charset="0"/>
                        </a:rPr>
                        <a:t>Uhlovodíky a cukry</a:t>
                      </a:r>
                      <a:endParaRPr lang="cs-CZ" altLang="cs-CZ" sz="1500" i="0" dirty="0" smtClean="0">
                        <a:solidFill>
                          <a:schemeClr val="accent5">
                            <a:lumMod val="75000"/>
                          </a:schemeClr>
                        </a:solidFill>
                        <a:latin typeface="Calibri" panose="020F0502020204030204" pitchFamily="34" charset="0"/>
                        <a:ea typeface="Microsoft YaHei" pitchFamily="34" charset="-122"/>
                        <a:cs typeface="Mangal" pitchFamily="18" charset="0"/>
                      </a:endParaRPr>
                    </a:p>
                  </a:txBody>
                  <a:tcPr marL="100796" marR="100796" marT="50386" marB="50386"/>
                </a:tc>
              </a:tr>
              <a:tr h="511014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sz="2000" b="1" dirty="0">
                        <a:solidFill>
                          <a:srgbClr val="0070C0"/>
                        </a:solidFill>
                      </a:endParaRPr>
                    </a:p>
                  </a:txBody>
                  <a:tcPr marL="100796" marR="100796" marT="50386" marB="50386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rgbClr val="0070C0"/>
                          </a:solidFill>
                        </a:rPr>
                        <a:t>Skupiny uhlovodíků, výroba cukru, přírodní cukr,</a:t>
                      </a:r>
                      <a:endParaRPr lang="cs-CZ" sz="1500" dirty="0">
                        <a:solidFill>
                          <a:srgbClr val="0070C0"/>
                        </a:solidFill>
                      </a:endParaRPr>
                    </a:p>
                  </a:txBody>
                  <a:tcPr marL="100796" marR="100796" marT="50386" marB="50386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9200" y="115888"/>
            <a:ext cx="6705600" cy="163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" name="Obdélník 2"/>
          <p:cNvSpPr>
            <a:spLocks noChangeArrowheads="1"/>
          </p:cNvSpPr>
          <p:nvPr/>
        </p:nvSpPr>
        <p:spPr bwMode="auto">
          <a:xfrm>
            <a:off x="795338" y="3413125"/>
            <a:ext cx="7521575" cy="1520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hangingPunct="0">
              <a:lnSpc>
                <a:spcPct val="90000"/>
              </a:lnSpc>
              <a:spcBef>
                <a:spcPts val="638"/>
              </a:spcBef>
            </a:pPr>
            <a:r>
              <a:rPr lang="cs-CZ" altLang="cs-CZ" sz="2000" b="1" i="1" dirty="0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  <a:cs typeface="Mangal" pitchFamily="2"/>
              </a:rPr>
              <a:t>Anotace </a:t>
            </a:r>
            <a:r>
              <a:rPr lang="cs-CZ" altLang="cs-CZ" i="1" dirty="0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  <a:cs typeface="Mangal" pitchFamily="2"/>
              </a:rPr>
              <a:t>- Jedná </a:t>
            </a:r>
            <a:r>
              <a:rPr lang="cs-CZ" altLang="cs-CZ" i="1" dirty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  <a:cs typeface="Mangal" pitchFamily="2"/>
              </a:rPr>
              <a:t>se o výukové materiály určené pro podporu  vzdělávání v oblasti přírodních věd – konkrétně chemie.</a:t>
            </a:r>
          </a:p>
          <a:p>
            <a:pPr hangingPunct="0">
              <a:lnSpc>
                <a:spcPct val="90000"/>
              </a:lnSpc>
              <a:spcBef>
                <a:spcPts val="638"/>
              </a:spcBef>
            </a:pPr>
            <a:r>
              <a:rPr lang="cs-CZ" altLang="cs-CZ" i="1" dirty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  <a:cs typeface="Mangal" pitchFamily="2"/>
              </a:rPr>
              <a:t>    Obsahem je prezentace pro podporu výkladu učiva na téma</a:t>
            </a:r>
          </a:p>
          <a:p>
            <a:pPr hangingPunct="0">
              <a:lnSpc>
                <a:spcPct val="90000"/>
              </a:lnSpc>
              <a:spcBef>
                <a:spcPts val="638"/>
              </a:spcBef>
            </a:pPr>
            <a:r>
              <a:rPr lang="cs-CZ" altLang="cs-CZ" i="1" dirty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  <a:cs typeface="Mangal" pitchFamily="2"/>
              </a:rPr>
              <a:t>Uhlovodíky a </a:t>
            </a:r>
            <a:r>
              <a:rPr lang="cs-CZ" altLang="cs-CZ" i="1" dirty="0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  <a:cs typeface="Mangal" pitchFamily="2"/>
              </a:rPr>
              <a:t>cukry. </a:t>
            </a:r>
            <a:r>
              <a:rPr lang="cs-CZ" altLang="cs-CZ" i="1" dirty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  <a:cs typeface="Mangal" pitchFamily="2"/>
              </a:rPr>
              <a:t>Text je určen pro žáky 1</a:t>
            </a:r>
            <a:r>
              <a:rPr lang="cs-CZ" altLang="cs-CZ" i="1" dirty="0" smtClean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  <a:cs typeface="Mangal" pitchFamily="2"/>
              </a:rPr>
              <a:t>. ročníku </a:t>
            </a:r>
            <a:r>
              <a:rPr lang="cs-CZ" altLang="cs-CZ" i="1" dirty="0">
                <a:solidFill>
                  <a:srgbClr val="000000"/>
                </a:solidFill>
                <a:latin typeface="Comic Sans MS" pitchFamily="66" charset="0"/>
                <a:ea typeface="Microsoft YaHei" pitchFamily="34" charset="-122"/>
                <a:cs typeface="Mangal" pitchFamily="2"/>
              </a:rPr>
              <a:t>Praktické školy.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68313" y="2492375"/>
            <a:ext cx="8229600" cy="1143000"/>
          </a:xfrm>
        </p:spPr>
        <p:txBody>
          <a:bodyPr/>
          <a:lstStyle/>
          <a:p>
            <a:pPr eaLnBrk="1" hangingPunct="1"/>
            <a:r>
              <a:rPr lang="cs-CZ" altLang="cs-CZ" sz="4000" b="1" i="1" u="sng" smtClean="0">
                <a:solidFill>
                  <a:srgbClr val="CC3300"/>
                </a:solidFill>
              </a:rPr>
              <a:t>Uhlovodíky a cukry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1"/>
          <p:cNvSpPr>
            <a:spLocks noChangeArrowheads="1"/>
          </p:cNvSpPr>
          <p:nvPr/>
        </p:nvSpPr>
        <p:spPr bwMode="auto">
          <a:xfrm>
            <a:off x="280988" y="609600"/>
            <a:ext cx="8281987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 i="1" dirty="0">
                <a:solidFill>
                  <a:srgbClr val="252525"/>
                </a:solidFill>
                <a:latin typeface="Comic Sans MS" pitchFamily="66" charset="0"/>
              </a:rPr>
              <a:t>Uhlovodík</a:t>
            </a:r>
            <a:r>
              <a:rPr lang="cs-CZ" altLang="cs-CZ" sz="2000" i="1" dirty="0">
                <a:solidFill>
                  <a:srgbClr val="252525"/>
                </a:solidFill>
                <a:latin typeface="Comic Sans MS" pitchFamily="66" charset="0"/>
              </a:rPr>
              <a:t> je označení pro </a:t>
            </a:r>
            <a:r>
              <a:rPr lang="cs-CZ" altLang="cs-CZ" sz="2000" i="1" dirty="0">
                <a:solidFill>
                  <a:srgbClr val="0B0080"/>
                </a:solidFill>
                <a:latin typeface="Comic Sans MS" pitchFamily="66" charset="0"/>
                <a:hlinkClick r:id="rId2" tooltip="Organická sloučenina"/>
              </a:rPr>
              <a:t>organickou sloučeninu</a:t>
            </a:r>
            <a:r>
              <a:rPr lang="cs-CZ" altLang="cs-CZ" sz="2000" i="1" dirty="0">
                <a:solidFill>
                  <a:srgbClr val="252525"/>
                </a:solidFill>
                <a:latin typeface="Comic Sans MS" pitchFamily="66" charset="0"/>
              </a:rPr>
              <a:t>, jejíž </a:t>
            </a:r>
            <a:r>
              <a:rPr lang="cs-CZ" altLang="cs-CZ" sz="2000" i="1" dirty="0">
                <a:solidFill>
                  <a:srgbClr val="0B0080"/>
                </a:solidFill>
                <a:latin typeface="Comic Sans MS" pitchFamily="66" charset="0"/>
                <a:hlinkClick r:id="rId3" tooltip="Molekula"/>
              </a:rPr>
              <a:t>molekula</a:t>
            </a:r>
            <a:r>
              <a:rPr lang="cs-CZ" altLang="cs-CZ" sz="2000" i="1" dirty="0">
                <a:solidFill>
                  <a:srgbClr val="252525"/>
                </a:solidFill>
                <a:latin typeface="Comic Sans MS" pitchFamily="66" charset="0"/>
              </a:rPr>
              <a:t> se skládá pouze z </a:t>
            </a:r>
            <a:r>
              <a:rPr lang="cs-CZ" altLang="cs-CZ" sz="2000" i="1" dirty="0">
                <a:solidFill>
                  <a:srgbClr val="0B0080"/>
                </a:solidFill>
                <a:latin typeface="Comic Sans MS" pitchFamily="66" charset="0"/>
                <a:hlinkClick r:id="rId4" tooltip="Atom"/>
              </a:rPr>
              <a:t>atomů</a:t>
            </a:r>
            <a:r>
              <a:rPr lang="cs-CZ" altLang="cs-CZ" sz="2000" i="1" dirty="0">
                <a:solidFill>
                  <a:srgbClr val="252525"/>
                </a:solidFill>
                <a:latin typeface="Comic Sans MS" pitchFamily="66" charset="0"/>
              </a:rPr>
              <a:t> </a:t>
            </a:r>
            <a:r>
              <a:rPr lang="cs-CZ" altLang="cs-CZ" sz="2000" i="1" dirty="0">
                <a:solidFill>
                  <a:srgbClr val="0B0080"/>
                </a:solidFill>
                <a:latin typeface="Comic Sans MS" pitchFamily="66" charset="0"/>
                <a:hlinkClick r:id="rId5" tooltip="Uhlík"/>
              </a:rPr>
              <a:t>uhlíku</a:t>
            </a:r>
            <a:r>
              <a:rPr lang="cs-CZ" altLang="cs-CZ" sz="2000" i="1" dirty="0">
                <a:solidFill>
                  <a:srgbClr val="252525"/>
                </a:solidFill>
                <a:latin typeface="Comic Sans MS" pitchFamily="66" charset="0"/>
              </a:rPr>
              <a:t> (C) a </a:t>
            </a:r>
            <a:r>
              <a:rPr lang="cs-CZ" altLang="cs-CZ" sz="2000" i="1" dirty="0">
                <a:solidFill>
                  <a:srgbClr val="0B0080"/>
                </a:solidFill>
                <a:latin typeface="Comic Sans MS" pitchFamily="66" charset="0"/>
                <a:hlinkClick r:id="rId6" tooltip="Vodík"/>
              </a:rPr>
              <a:t>vodíku</a:t>
            </a:r>
            <a:r>
              <a:rPr lang="cs-CZ" altLang="cs-CZ" sz="2000" i="1" dirty="0">
                <a:solidFill>
                  <a:srgbClr val="252525"/>
                </a:solidFill>
                <a:latin typeface="Comic Sans MS" pitchFamily="66" charset="0"/>
              </a:rPr>
              <a:t>(H). </a:t>
            </a:r>
          </a:p>
          <a:p>
            <a:r>
              <a:rPr lang="cs-CZ" altLang="cs-CZ" sz="2000" i="1" dirty="0">
                <a:solidFill>
                  <a:srgbClr val="252525"/>
                </a:solidFill>
                <a:latin typeface="Comic Sans MS" pitchFamily="66" charset="0"/>
              </a:rPr>
              <a:t>Tyto látky mají hlavní uhlíkový řetězec (tzv. uhlíková kostra), na </a:t>
            </a:r>
            <a:r>
              <a:rPr lang="cs-CZ" altLang="cs-CZ" sz="2000" i="1" dirty="0" smtClean="0">
                <a:solidFill>
                  <a:srgbClr val="252525"/>
                </a:solidFill>
                <a:latin typeface="Comic Sans MS" pitchFamily="66" charset="0"/>
              </a:rPr>
              <a:t>který </a:t>
            </a:r>
            <a:r>
              <a:rPr lang="cs-CZ" altLang="cs-CZ" sz="2000" i="1" dirty="0">
                <a:solidFill>
                  <a:srgbClr val="252525"/>
                </a:solidFill>
                <a:latin typeface="Comic Sans MS" pitchFamily="66" charset="0"/>
              </a:rPr>
              <a:t>jsou připojeny atomy vodíku. </a:t>
            </a:r>
            <a:endParaRPr lang="cs-CZ" altLang="cs-CZ" sz="2000" i="1" dirty="0">
              <a:latin typeface="Comic Sans MS" pitchFamily="66" charset="0"/>
            </a:endParaRPr>
          </a:p>
        </p:txBody>
      </p:sp>
      <p:sp>
        <p:nvSpPr>
          <p:cNvPr id="5123" name="Obdélník 2"/>
          <p:cNvSpPr>
            <a:spLocks noChangeArrowheads="1"/>
          </p:cNvSpPr>
          <p:nvPr/>
        </p:nvSpPr>
        <p:spPr bwMode="auto">
          <a:xfrm>
            <a:off x="493713" y="1916113"/>
            <a:ext cx="8255000" cy="2586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Nejjednodušším uhlovodíkem je-</a:t>
            </a:r>
          </a:p>
          <a:p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1. </a:t>
            </a:r>
            <a:r>
              <a:rPr lang="cs-CZ" altLang="cs-CZ">
                <a:solidFill>
                  <a:srgbClr val="0B0080"/>
                </a:solidFill>
                <a:latin typeface="Arial" pitchFamily="34" charset="0"/>
                <a:hlinkClick r:id="rId7" tooltip="Methan"/>
              </a:rPr>
              <a:t>methan</a:t>
            </a:r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, uhlovodík s jedním </a:t>
            </a:r>
            <a:r>
              <a:rPr lang="cs-CZ" altLang="cs-CZ">
                <a:solidFill>
                  <a:srgbClr val="0B0080"/>
                </a:solidFill>
                <a:latin typeface="Arial" pitchFamily="34" charset="0"/>
                <a:hlinkClick r:id="rId4" tooltip="Atom"/>
              </a:rPr>
              <a:t>atomem</a:t>
            </a:r>
            <a:r>
              <a:rPr lang="cs-CZ" altLang="cs-CZ">
                <a:solidFill>
                  <a:srgbClr val="0B0080"/>
                </a:solidFill>
                <a:latin typeface="Arial" pitchFamily="34" charset="0"/>
              </a:rPr>
              <a:t> </a:t>
            </a:r>
            <a:r>
              <a:rPr lang="cs-CZ" altLang="cs-CZ">
                <a:solidFill>
                  <a:srgbClr val="0B0080"/>
                </a:solidFill>
                <a:latin typeface="Arial" pitchFamily="34" charset="0"/>
                <a:hlinkClick r:id="rId5" tooltip="Uhlík"/>
              </a:rPr>
              <a:t>uhlíku</a:t>
            </a:r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 a čtyřmi atomy </a:t>
            </a:r>
            <a:r>
              <a:rPr lang="cs-CZ" altLang="cs-CZ">
                <a:solidFill>
                  <a:srgbClr val="0B0080"/>
                </a:solidFill>
                <a:latin typeface="Arial" pitchFamily="34" charset="0"/>
                <a:hlinkClick r:id="rId6" tooltip="Vodík"/>
              </a:rPr>
              <a:t>vodíku</a:t>
            </a:r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: </a:t>
            </a:r>
          </a:p>
          <a:p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Dále následují:</a:t>
            </a:r>
          </a:p>
          <a:p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2. </a:t>
            </a:r>
            <a:r>
              <a:rPr lang="cs-CZ" altLang="cs-CZ">
                <a:solidFill>
                  <a:srgbClr val="0B0080"/>
                </a:solidFill>
                <a:latin typeface="Arial" pitchFamily="34" charset="0"/>
              </a:rPr>
              <a:t>e</a:t>
            </a:r>
            <a:r>
              <a:rPr lang="cs-CZ" altLang="cs-CZ">
                <a:solidFill>
                  <a:srgbClr val="0B0080"/>
                </a:solidFill>
                <a:latin typeface="Arial" pitchFamily="34" charset="0"/>
                <a:hlinkClick r:id="rId8" tooltip="Ethan"/>
              </a:rPr>
              <a:t>than</a:t>
            </a:r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 je uhlovodík (přesněji řečeno alkan) sestávající z dvou atomů uhlíku spojených jednoduchou vazbou, každý se třemi atomy vodíku:</a:t>
            </a:r>
          </a:p>
          <a:p>
            <a:r>
              <a:rPr lang="cs-CZ" altLang="cs-CZ">
                <a:solidFill>
                  <a:srgbClr val="0B0080"/>
                </a:solidFill>
                <a:latin typeface="Arial" pitchFamily="34" charset="0"/>
                <a:hlinkClick r:id="rId9" tooltip="Propan"/>
              </a:rPr>
              <a:t>3. propan</a:t>
            </a:r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 má tři uhlíkové atomy </a:t>
            </a:r>
          </a:p>
          <a:p>
            <a:r>
              <a:rPr lang="cs-CZ" altLang="cs-CZ">
                <a:solidFill>
                  <a:srgbClr val="0B0080"/>
                </a:solidFill>
                <a:latin typeface="Arial" pitchFamily="34" charset="0"/>
                <a:hlinkClick r:id="rId10" tooltip="Butan"/>
              </a:rPr>
              <a:t>4. butan</a:t>
            </a:r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 čtyři uhlíkové atomy</a:t>
            </a:r>
          </a:p>
          <a:p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Dále následují:  </a:t>
            </a:r>
          </a:p>
          <a:p>
            <a:r>
              <a:rPr lang="cs-CZ" altLang="cs-CZ">
                <a:solidFill>
                  <a:srgbClr val="0B0080"/>
                </a:solidFill>
                <a:latin typeface="Arial" pitchFamily="34" charset="0"/>
                <a:hlinkClick r:id="rId11" tooltip="Pentan"/>
              </a:rPr>
              <a:t>pentan</a:t>
            </a:r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 (5), </a:t>
            </a:r>
            <a:r>
              <a:rPr lang="cs-CZ" altLang="cs-CZ">
                <a:solidFill>
                  <a:srgbClr val="0B0080"/>
                </a:solidFill>
                <a:latin typeface="Arial" pitchFamily="34" charset="0"/>
                <a:hlinkClick r:id="rId12" tooltip="Hexan"/>
              </a:rPr>
              <a:t>hexan</a:t>
            </a:r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 (6), </a:t>
            </a:r>
            <a:r>
              <a:rPr lang="cs-CZ" altLang="cs-CZ">
                <a:solidFill>
                  <a:srgbClr val="0B0080"/>
                </a:solidFill>
                <a:latin typeface="Arial" pitchFamily="34" charset="0"/>
                <a:hlinkClick r:id="rId13" tooltip="Heptan"/>
              </a:rPr>
              <a:t>heptan</a:t>
            </a:r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 (7),</a:t>
            </a:r>
            <a:r>
              <a:rPr lang="cs-CZ" altLang="cs-CZ">
                <a:solidFill>
                  <a:srgbClr val="0B0080"/>
                </a:solidFill>
                <a:latin typeface="Arial" pitchFamily="34" charset="0"/>
                <a:hlinkClick r:id="rId14" tooltip="Oktan"/>
              </a:rPr>
              <a:t>oktan</a:t>
            </a:r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 (8), </a:t>
            </a:r>
            <a:r>
              <a:rPr lang="cs-CZ" altLang="cs-CZ">
                <a:solidFill>
                  <a:srgbClr val="0B0080"/>
                </a:solidFill>
                <a:latin typeface="Arial" pitchFamily="34" charset="0"/>
                <a:hlinkClick r:id="rId15" tooltip="Nonan"/>
              </a:rPr>
              <a:t>nonan</a:t>
            </a:r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 (9), </a:t>
            </a:r>
            <a:r>
              <a:rPr lang="cs-CZ" altLang="cs-CZ">
                <a:solidFill>
                  <a:srgbClr val="0B0080"/>
                </a:solidFill>
                <a:latin typeface="Arial" pitchFamily="34" charset="0"/>
                <a:hlinkClick r:id="rId16" tooltip="Dekan"/>
              </a:rPr>
              <a:t>dekan</a:t>
            </a:r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 (10),….</a:t>
            </a:r>
            <a:endParaRPr lang="cs-CZ" altLang="cs-CZ"/>
          </a:p>
        </p:txBody>
      </p:sp>
      <p:pic>
        <p:nvPicPr>
          <p:cNvPr id="5124" name="Picture 2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673225" y="5013325"/>
            <a:ext cx="5581650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5" name="TextovéPole 3"/>
          <p:cNvSpPr txBox="1">
            <a:spLocks noChangeArrowheads="1"/>
          </p:cNvSpPr>
          <p:nvPr/>
        </p:nvSpPr>
        <p:spPr bwMode="auto">
          <a:xfrm>
            <a:off x="280988" y="25400"/>
            <a:ext cx="33845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3200" b="1" i="1" u="sng">
                <a:latin typeface="Comic Sans MS" pitchFamily="66" charset="0"/>
              </a:rPr>
              <a:t>uhlovodíky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404813"/>
            <a:ext cx="4270375" cy="208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675" y="2806700"/>
            <a:ext cx="5805488" cy="3890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063" y="981075"/>
            <a:ext cx="762000" cy="77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69138" y="1557338"/>
            <a:ext cx="172402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0" name="TextovéPole 1"/>
          <p:cNvSpPr txBox="1">
            <a:spLocks noChangeArrowheads="1"/>
          </p:cNvSpPr>
          <p:nvPr/>
        </p:nvSpPr>
        <p:spPr bwMode="auto">
          <a:xfrm>
            <a:off x="5435600" y="320675"/>
            <a:ext cx="20891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Co to znamená </a:t>
            </a:r>
          </a:p>
          <a:p>
            <a:r>
              <a:rPr lang="cs-CZ" altLang="cs-CZ"/>
              <a:t>cyklický</a:t>
            </a:r>
          </a:p>
        </p:txBody>
      </p:sp>
      <p:sp>
        <p:nvSpPr>
          <p:cNvPr id="6151" name="TextovéPole 2"/>
          <p:cNvSpPr txBox="1">
            <a:spLocks noChangeArrowheads="1"/>
          </p:cNvSpPr>
          <p:nvPr/>
        </p:nvSpPr>
        <p:spPr bwMode="auto">
          <a:xfrm>
            <a:off x="7019925" y="873125"/>
            <a:ext cx="18732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Co znamená </a:t>
            </a:r>
          </a:p>
          <a:p>
            <a:r>
              <a:rPr lang="cs-CZ" altLang="cs-CZ"/>
              <a:t>acyklický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5288" y="3141663"/>
            <a:ext cx="2592387" cy="50323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Pro zajímavost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 – jak se vyvíjí vzorec 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576263" y="71438"/>
            <a:ext cx="3384550" cy="33337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Rozdělení uhlovodíků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400" y="1182688"/>
            <a:ext cx="291465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aoblený obdélník 1"/>
          <p:cNvSpPr/>
          <p:nvPr/>
        </p:nvSpPr>
        <p:spPr>
          <a:xfrm>
            <a:off x="539750" y="500063"/>
            <a:ext cx="2914650" cy="571500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Propan - butan</a:t>
            </a:r>
          </a:p>
        </p:txBody>
      </p:sp>
      <p:sp>
        <p:nvSpPr>
          <p:cNvPr id="7172" name="Obdélník 2"/>
          <p:cNvSpPr>
            <a:spLocks noChangeArrowheads="1"/>
          </p:cNvSpPr>
          <p:nvPr/>
        </p:nvSpPr>
        <p:spPr bwMode="auto">
          <a:xfrm>
            <a:off x="395288" y="2781300"/>
            <a:ext cx="8424862" cy="3478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 i="1">
                <a:solidFill>
                  <a:srgbClr val="252525"/>
                </a:solidFill>
                <a:latin typeface="Comic Sans MS" pitchFamily="66" charset="0"/>
              </a:rPr>
              <a:t>LPG</a:t>
            </a:r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 (z </a:t>
            </a:r>
            <a:r>
              <a:rPr lang="cs-CZ" altLang="cs-CZ" sz="2000" i="1">
                <a:solidFill>
                  <a:srgbClr val="0B0080"/>
                </a:solidFill>
                <a:latin typeface="Comic Sans MS" pitchFamily="66" charset="0"/>
                <a:hlinkClick r:id="rId3" tooltip="Angličtina"/>
              </a:rPr>
              <a:t>angličtiny</a:t>
            </a:r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 Liquefied Petroleum Gas) neboli zkapalněný </a:t>
            </a:r>
            <a:r>
              <a:rPr lang="cs-CZ" altLang="cs-CZ" sz="2000" i="1">
                <a:solidFill>
                  <a:srgbClr val="0B0080"/>
                </a:solidFill>
                <a:latin typeface="Comic Sans MS" pitchFamily="66" charset="0"/>
                <a:hlinkClick r:id="rId4" tooltip="Ropa"/>
              </a:rPr>
              <a:t>ropný</a:t>
            </a:r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 </a:t>
            </a:r>
            <a:r>
              <a:rPr lang="cs-CZ" altLang="cs-CZ" sz="2000" i="1">
                <a:solidFill>
                  <a:srgbClr val="0B0080"/>
                </a:solidFill>
                <a:latin typeface="Comic Sans MS" pitchFamily="66" charset="0"/>
                <a:hlinkClick r:id="rId5" tooltip="Plyn"/>
              </a:rPr>
              <a:t>plyn</a:t>
            </a:r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 je směs </a:t>
            </a:r>
            <a:r>
              <a:rPr lang="cs-CZ" altLang="cs-CZ" sz="2000" i="1">
                <a:solidFill>
                  <a:srgbClr val="0B0080"/>
                </a:solidFill>
                <a:latin typeface="Comic Sans MS" pitchFamily="66" charset="0"/>
                <a:hlinkClick r:id="rId6" tooltip="Uhlovodíky"/>
              </a:rPr>
              <a:t>uhlovodíkových</a:t>
            </a:r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 plynů používaná jako </a:t>
            </a:r>
            <a:r>
              <a:rPr lang="cs-CZ" altLang="cs-CZ" sz="2000" i="1">
                <a:solidFill>
                  <a:srgbClr val="0B0080"/>
                </a:solidFill>
                <a:latin typeface="Comic Sans MS" pitchFamily="66" charset="0"/>
                <a:hlinkClick r:id="rId7" tooltip="Palivo"/>
              </a:rPr>
              <a:t>palivo</a:t>
            </a:r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 do spalovacích spotřebičů a vozidel. </a:t>
            </a:r>
          </a:p>
          <a:p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Jde o novodobější označení pro směs </a:t>
            </a:r>
            <a:r>
              <a:rPr lang="cs-CZ" altLang="cs-CZ" sz="2000" i="1">
                <a:solidFill>
                  <a:srgbClr val="A55858"/>
                </a:solidFill>
                <a:latin typeface="Comic Sans MS" pitchFamily="66" charset="0"/>
                <a:hlinkClick r:id="rId8" tooltip="Topný plyn (stránka neexistuje)"/>
              </a:rPr>
              <a:t>topného plynu</a:t>
            </a:r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,</a:t>
            </a:r>
          </a:p>
          <a:p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 známou jako </a:t>
            </a:r>
            <a:r>
              <a:rPr lang="cs-CZ" altLang="cs-CZ" sz="2000" b="1" i="1">
                <a:solidFill>
                  <a:srgbClr val="0B0080"/>
                </a:solidFill>
                <a:latin typeface="Comic Sans MS" pitchFamily="66" charset="0"/>
                <a:hlinkClick r:id="rId9" tooltip="Propan"/>
              </a:rPr>
              <a:t>propan</a:t>
            </a:r>
            <a:r>
              <a:rPr lang="cs-CZ" altLang="cs-CZ" sz="2000" b="1" i="1">
                <a:solidFill>
                  <a:srgbClr val="252525"/>
                </a:solidFill>
                <a:latin typeface="Comic Sans MS" pitchFamily="66" charset="0"/>
              </a:rPr>
              <a:t>-</a:t>
            </a:r>
            <a:r>
              <a:rPr lang="cs-CZ" altLang="cs-CZ" sz="2000" b="1" i="1">
                <a:solidFill>
                  <a:srgbClr val="0B0080"/>
                </a:solidFill>
                <a:latin typeface="Comic Sans MS" pitchFamily="66" charset="0"/>
                <a:hlinkClick r:id="rId10" tooltip="Butan"/>
              </a:rPr>
              <a:t>butan</a:t>
            </a:r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. </a:t>
            </a:r>
          </a:p>
          <a:p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Používá se jako palivo pro </a:t>
            </a:r>
            <a:r>
              <a:rPr lang="cs-CZ" altLang="cs-CZ" sz="2000" i="1">
                <a:solidFill>
                  <a:srgbClr val="0B0080"/>
                </a:solidFill>
                <a:latin typeface="Comic Sans MS" pitchFamily="66" charset="0"/>
                <a:hlinkClick r:id="rId11" tooltip="Vaření"/>
              </a:rPr>
              <a:t>vaření</a:t>
            </a:r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, </a:t>
            </a:r>
            <a:r>
              <a:rPr lang="cs-CZ" altLang="cs-CZ" sz="2000" i="1">
                <a:solidFill>
                  <a:srgbClr val="0B0080"/>
                </a:solidFill>
                <a:latin typeface="Comic Sans MS" pitchFamily="66" charset="0"/>
                <a:hlinkClick r:id="rId12" tooltip="Vytápění"/>
              </a:rPr>
              <a:t>vytápění</a:t>
            </a:r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 i </a:t>
            </a:r>
            <a:r>
              <a:rPr lang="cs-CZ" altLang="cs-CZ" sz="2000" i="1">
                <a:solidFill>
                  <a:srgbClr val="A55858"/>
                </a:solidFill>
                <a:latin typeface="Comic Sans MS" pitchFamily="66" charset="0"/>
                <a:hlinkClick r:id="rId13" tooltip="Osvětlování (stránka neexistuje)"/>
              </a:rPr>
              <a:t>osvětlování</a:t>
            </a:r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, dále také jako palivo pro </a:t>
            </a:r>
            <a:r>
              <a:rPr lang="cs-CZ" altLang="cs-CZ" sz="2000" i="1">
                <a:solidFill>
                  <a:srgbClr val="0B0080"/>
                </a:solidFill>
                <a:latin typeface="Comic Sans MS" pitchFamily="66" charset="0"/>
                <a:hlinkClick r:id="rId14" tooltip="Zážehový motor"/>
              </a:rPr>
              <a:t>zážehové motory</a:t>
            </a:r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. </a:t>
            </a:r>
          </a:p>
          <a:p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Běžně se plní do </a:t>
            </a:r>
            <a:r>
              <a:rPr lang="cs-CZ" altLang="cs-CZ" sz="2000" i="1">
                <a:solidFill>
                  <a:srgbClr val="0B0080"/>
                </a:solidFill>
                <a:latin typeface="Comic Sans MS" pitchFamily="66" charset="0"/>
                <a:hlinkClick r:id="rId15" tooltip="Tlaková láhev"/>
              </a:rPr>
              <a:t>tlakových lahví</a:t>
            </a:r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 různých velikostí, které se pak používají jakožto přenosné zásobníky topného plynu v domácnostech a při pobytu v přírodě. Protože narušuje přírodní </a:t>
            </a:r>
            <a:r>
              <a:rPr lang="cs-CZ" altLang="cs-CZ" sz="2000" i="1">
                <a:solidFill>
                  <a:srgbClr val="0B0080"/>
                </a:solidFill>
                <a:latin typeface="Comic Sans MS" pitchFamily="66" charset="0"/>
                <a:hlinkClick r:id="rId16" tooltip="Pryž"/>
              </a:rPr>
              <a:t>pryž</a:t>
            </a:r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, musí být všechna </a:t>
            </a:r>
            <a:r>
              <a:rPr lang="cs-CZ" altLang="cs-CZ" sz="2000" i="1">
                <a:solidFill>
                  <a:srgbClr val="0B0080"/>
                </a:solidFill>
                <a:latin typeface="Comic Sans MS" pitchFamily="66" charset="0"/>
                <a:hlinkClick r:id="rId17" tooltip="Těsnění"/>
              </a:rPr>
              <a:t>těsnění</a:t>
            </a:r>
            <a:r>
              <a:rPr lang="cs-CZ" altLang="cs-CZ" sz="2000" i="1">
                <a:solidFill>
                  <a:srgbClr val="0B0080"/>
                </a:solidFill>
                <a:latin typeface="Comic Sans MS" pitchFamily="66" charset="0"/>
              </a:rPr>
              <a:t> </a:t>
            </a:r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vyrobena ze syntetických látek.</a:t>
            </a:r>
            <a:endParaRPr lang="cs-CZ" altLang="cs-CZ" sz="2000" i="1">
              <a:latin typeface="Comic Sans MS" pitchFamily="66" charset="0"/>
            </a:endParaRPr>
          </a:p>
        </p:txBody>
      </p:sp>
      <p:pic>
        <p:nvPicPr>
          <p:cNvPr id="7173" name="Picture 4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6516688" y="500063"/>
            <a:ext cx="2143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7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3454400" y="260350"/>
            <a:ext cx="2903538" cy="217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Obdélník 1"/>
          <p:cNvSpPr>
            <a:spLocks noChangeArrowheads="1"/>
          </p:cNvSpPr>
          <p:nvPr/>
        </p:nvSpPr>
        <p:spPr bwMode="auto">
          <a:xfrm>
            <a:off x="123825" y="908050"/>
            <a:ext cx="8640763" cy="4586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i="1">
                <a:solidFill>
                  <a:srgbClr val="252525"/>
                </a:solidFill>
                <a:latin typeface="Comic Sans MS" pitchFamily="66" charset="0"/>
              </a:rPr>
              <a:t>Methan se přirozeně vyskytuje na Zemi:</a:t>
            </a:r>
          </a:p>
          <a:p>
            <a:pPr>
              <a:buFont typeface="Arial" pitchFamily="34" charset="0"/>
              <a:buChar char="•"/>
            </a:pPr>
            <a:r>
              <a:rPr lang="cs-CZ" altLang="cs-CZ" i="1">
                <a:solidFill>
                  <a:srgbClr val="252525"/>
                </a:solidFill>
                <a:latin typeface="Comic Sans MS" pitchFamily="66" charset="0"/>
              </a:rPr>
              <a:t>v </a:t>
            </a:r>
            <a:r>
              <a:rPr lang="cs-CZ" altLang="cs-CZ" i="1">
                <a:solidFill>
                  <a:srgbClr val="0B0080"/>
                </a:solidFill>
                <a:latin typeface="Comic Sans MS" pitchFamily="66" charset="0"/>
                <a:hlinkClick r:id="rId2" tooltip="Atmosféra"/>
              </a:rPr>
              <a:t>atmosféře</a:t>
            </a:r>
            <a:r>
              <a:rPr lang="cs-CZ" altLang="cs-CZ" i="1">
                <a:solidFill>
                  <a:srgbClr val="252525"/>
                </a:solidFill>
                <a:latin typeface="Comic Sans MS" pitchFamily="66" charset="0"/>
              </a:rPr>
              <a:t>, kam se dostává zejména jako původuní(</a:t>
            </a:r>
            <a:r>
              <a:rPr lang="cs-CZ" altLang="cs-CZ" i="1">
                <a:solidFill>
                  <a:srgbClr val="0B0080"/>
                </a:solidFill>
                <a:latin typeface="Comic Sans MS" pitchFamily="66" charset="0"/>
                <a:hlinkClick r:id="rId3" tooltip="Bioplyn"/>
              </a:rPr>
              <a:t>bioplyn</a:t>
            </a:r>
            <a:r>
              <a:rPr lang="cs-CZ" altLang="cs-CZ" i="1">
                <a:solidFill>
                  <a:srgbClr val="252525"/>
                </a:solidFill>
                <a:latin typeface="Comic Sans MS" pitchFamily="66" charset="0"/>
              </a:rPr>
              <a:t>), nebo jako produkt metabolismu velkých přežvýkavců, také z termitišť a z rýžovišť.</a:t>
            </a:r>
          </a:p>
          <a:p>
            <a:pPr>
              <a:buFont typeface="Arial" pitchFamily="34" charset="0"/>
              <a:buChar char="•"/>
            </a:pPr>
            <a:r>
              <a:rPr lang="cs-CZ" altLang="cs-CZ" i="1">
                <a:solidFill>
                  <a:srgbClr val="252525"/>
                </a:solidFill>
                <a:latin typeface="Comic Sans MS" pitchFamily="66" charset="0"/>
              </a:rPr>
              <a:t>v podzemí: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altLang="cs-CZ" i="1">
                <a:solidFill>
                  <a:srgbClr val="252525"/>
                </a:solidFill>
                <a:latin typeface="Comic Sans MS" pitchFamily="66" charset="0"/>
              </a:rPr>
              <a:t>jako hlavní složka </a:t>
            </a:r>
            <a:r>
              <a:rPr lang="cs-CZ" altLang="cs-CZ" i="1">
                <a:solidFill>
                  <a:srgbClr val="0B0080"/>
                </a:solidFill>
                <a:latin typeface="Comic Sans MS" pitchFamily="66" charset="0"/>
                <a:hlinkClick r:id="rId4" tooltip="Zemní plyn"/>
              </a:rPr>
              <a:t>zemního plynu</a:t>
            </a:r>
            <a:endParaRPr lang="cs-CZ" altLang="cs-CZ" i="1">
              <a:solidFill>
                <a:srgbClr val="252525"/>
              </a:solidFill>
              <a:latin typeface="Comic Sans MS" pitchFamily="66" charset="0"/>
            </a:endParaRPr>
          </a:p>
          <a:p>
            <a:pPr marL="742950" lvl="1" indent="-285750">
              <a:buFont typeface="Arial" pitchFamily="34" charset="0"/>
              <a:buChar char="•"/>
            </a:pPr>
            <a:r>
              <a:rPr lang="cs-CZ" altLang="cs-CZ" i="1">
                <a:solidFill>
                  <a:srgbClr val="252525"/>
                </a:solidFill>
                <a:latin typeface="Comic Sans MS" pitchFamily="66" charset="0"/>
              </a:rPr>
              <a:t>jako součást </a:t>
            </a:r>
            <a:r>
              <a:rPr lang="cs-CZ" altLang="cs-CZ" i="1">
                <a:solidFill>
                  <a:srgbClr val="A55858"/>
                </a:solidFill>
                <a:latin typeface="Comic Sans MS" pitchFamily="66" charset="0"/>
                <a:hlinkClick r:id="rId5" tooltip="Důlní plyn (stránka neexistuje)"/>
              </a:rPr>
              <a:t>důlního plynu</a:t>
            </a:r>
            <a:r>
              <a:rPr lang="cs-CZ" altLang="cs-CZ" i="1">
                <a:solidFill>
                  <a:srgbClr val="252525"/>
                </a:solidFill>
                <a:latin typeface="Comic Sans MS" pitchFamily="66" charset="0"/>
              </a:rPr>
              <a:t> v </a:t>
            </a:r>
            <a:r>
              <a:rPr lang="cs-CZ" altLang="cs-CZ" i="1">
                <a:solidFill>
                  <a:srgbClr val="0B0080"/>
                </a:solidFill>
                <a:latin typeface="Comic Sans MS" pitchFamily="66" charset="0"/>
                <a:hlinkClick r:id="rId6" tooltip="Důl"/>
              </a:rPr>
              <a:t>dolech</a:t>
            </a:r>
            <a:endParaRPr lang="cs-CZ" altLang="cs-CZ" i="1">
              <a:solidFill>
                <a:srgbClr val="252525"/>
              </a:solidFill>
              <a:latin typeface="Comic Sans MS" pitchFamily="66" charset="0"/>
            </a:endParaRPr>
          </a:p>
          <a:p>
            <a:pPr marL="742950" lvl="1" indent="-285750">
              <a:buFont typeface="Arial" pitchFamily="34" charset="0"/>
              <a:buChar char="•"/>
            </a:pPr>
            <a:r>
              <a:rPr lang="cs-CZ" altLang="cs-CZ" i="1">
                <a:solidFill>
                  <a:srgbClr val="252525"/>
                </a:solidFill>
                <a:latin typeface="Comic Sans MS" pitchFamily="66" charset="0"/>
              </a:rPr>
              <a:t>rozpuštěný v </a:t>
            </a:r>
            <a:r>
              <a:rPr lang="cs-CZ" altLang="cs-CZ" i="1">
                <a:solidFill>
                  <a:srgbClr val="0B0080"/>
                </a:solidFill>
                <a:latin typeface="Comic Sans MS" pitchFamily="66" charset="0"/>
                <a:hlinkClick r:id="rId7" tooltip="Ropa"/>
              </a:rPr>
              <a:t>ropě</a:t>
            </a:r>
            <a:endParaRPr lang="cs-CZ" altLang="cs-CZ" i="1">
              <a:solidFill>
                <a:srgbClr val="252525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altLang="cs-CZ" i="1">
                <a:solidFill>
                  <a:srgbClr val="252525"/>
                </a:solidFill>
                <a:latin typeface="Comic Sans MS" pitchFamily="66" charset="0"/>
              </a:rPr>
              <a:t>rozpuštěný ve </a:t>
            </a:r>
            <a:r>
              <a:rPr lang="cs-CZ" altLang="cs-CZ" i="1">
                <a:solidFill>
                  <a:srgbClr val="0B0080"/>
                </a:solidFill>
                <a:latin typeface="Comic Sans MS" pitchFamily="66" charset="0"/>
                <a:hlinkClick r:id="rId8" tooltip="Voda"/>
              </a:rPr>
              <a:t>vodě</a:t>
            </a:r>
            <a:r>
              <a:rPr lang="cs-CZ" altLang="cs-CZ" i="1">
                <a:solidFill>
                  <a:srgbClr val="252525"/>
                </a:solidFill>
                <a:latin typeface="Comic Sans MS" pitchFamily="66" charset="0"/>
              </a:rPr>
              <a:t> některých </a:t>
            </a:r>
            <a:r>
              <a:rPr lang="cs-CZ" altLang="cs-CZ" i="1">
                <a:solidFill>
                  <a:srgbClr val="0B0080"/>
                </a:solidFill>
                <a:latin typeface="Comic Sans MS" pitchFamily="66" charset="0"/>
                <a:hlinkClick r:id="rId9" tooltip="Jezero"/>
              </a:rPr>
              <a:t>jezer</a:t>
            </a:r>
            <a:endParaRPr lang="cs-CZ" altLang="cs-CZ" i="1">
              <a:solidFill>
                <a:srgbClr val="252525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altLang="cs-CZ" i="1">
                <a:solidFill>
                  <a:srgbClr val="252525"/>
                </a:solidFill>
                <a:latin typeface="Comic Sans MS" pitchFamily="66" charset="0"/>
              </a:rPr>
              <a:t>tvoří bublinky pod ledem rozmrzajícího </a:t>
            </a:r>
            <a:r>
              <a:rPr lang="cs-CZ" altLang="cs-CZ" i="1">
                <a:solidFill>
                  <a:srgbClr val="0B0080"/>
                </a:solidFill>
                <a:latin typeface="Comic Sans MS" pitchFamily="66" charset="0"/>
                <a:hlinkClick r:id="rId10" tooltip="Permafrost"/>
              </a:rPr>
              <a:t>permafrostu</a:t>
            </a:r>
            <a:r>
              <a:rPr lang="cs-CZ" altLang="cs-CZ" i="1">
                <a:solidFill>
                  <a:srgbClr val="252525"/>
                </a:solidFill>
                <a:latin typeface="Comic Sans MS" pitchFamily="66" charset="0"/>
              </a:rPr>
              <a:t>, například na </a:t>
            </a:r>
            <a:r>
              <a:rPr lang="cs-CZ" altLang="cs-CZ" i="1">
                <a:solidFill>
                  <a:srgbClr val="0B0080"/>
                </a:solidFill>
                <a:latin typeface="Comic Sans MS" pitchFamily="66" charset="0"/>
                <a:hlinkClick r:id="rId11" tooltip="Sibiř"/>
              </a:rPr>
              <a:t>Sibiři</a:t>
            </a:r>
            <a:endParaRPr lang="cs-CZ" altLang="cs-CZ" i="1">
              <a:solidFill>
                <a:srgbClr val="252525"/>
              </a:solidFill>
              <a:latin typeface="Comic Sans MS" pitchFamily="66" charset="0"/>
            </a:endParaRPr>
          </a:p>
          <a:p>
            <a:endParaRPr lang="cs-CZ" altLang="cs-CZ" b="1" i="1">
              <a:solidFill>
                <a:srgbClr val="000000"/>
              </a:solidFill>
              <a:latin typeface="Comic Sans MS" pitchFamily="66" charset="0"/>
            </a:endParaRPr>
          </a:p>
          <a:p>
            <a:endParaRPr lang="cs-CZ" altLang="cs-CZ" sz="1600" b="1">
              <a:solidFill>
                <a:srgbClr val="000000"/>
              </a:solidFill>
              <a:latin typeface="Arial" pitchFamily="34" charset="0"/>
            </a:endParaRPr>
          </a:p>
          <a:p>
            <a:r>
              <a:rPr lang="cs-CZ" altLang="cs-CZ" sz="1600" b="1">
                <a:solidFill>
                  <a:srgbClr val="FF0000"/>
                </a:solidFill>
                <a:latin typeface="Arial" pitchFamily="34" charset="0"/>
              </a:rPr>
              <a:t>Zajímavost!</a:t>
            </a:r>
            <a:r>
              <a:rPr lang="cs-CZ" altLang="cs-CZ" sz="1600" b="1">
                <a:solidFill>
                  <a:srgbClr val="000000"/>
                </a:solidFill>
                <a:latin typeface="Arial" pitchFamily="34" charset="0"/>
              </a:rPr>
              <a:t> Přítomnost ve vesmíru</a:t>
            </a:r>
          </a:p>
          <a:p>
            <a:r>
              <a:rPr lang="cs-CZ" altLang="cs-CZ" sz="1600">
                <a:solidFill>
                  <a:srgbClr val="252525"/>
                </a:solidFill>
                <a:latin typeface="Arial" pitchFamily="34" charset="0"/>
              </a:rPr>
              <a:t>Ve vesmíru byl nalezen v plynných mračnech v mezihvězdném prostoru.</a:t>
            </a:r>
          </a:p>
          <a:p>
            <a:r>
              <a:rPr lang="cs-CZ" altLang="cs-CZ" sz="1600">
                <a:solidFill>
                  <a:srgbClr val="252525"/>
                </a:solidFill>
                <a:latin typeface="Arial" pitchFamily="34" charset="0"/>
              </a:rPr>
              <a:t>Dále pak je součástí atmosfér velkých </a:t>
            </a:r>
            <a:r>
              <a:rPr lang="cs-CZ" altLang="cs-CZ" sz="1600">
                <a:solidFill>
                  <a:srgbClr val="0B0080"/>
                </a:solidFill>
                <a:latin typeface="Arial" pitchFamily="34" charset="0"/>
                <a:hlinkClick r:id="rId12" tooltip="Planeta"/>
              </a:rPr>
              <a:t>planet</a:t>
            </a:r>
            <a:r>
              <a:rPr lang="cs-CZ" altLang="cs-CZ" sz="1600">
                <a:solidFill>
                  <a:srgbClr val="252525"/>
                </a:solidFill>
                <a:latin typeface="Arial" pitchFamily="34" charset="0"/>
              </a:rPr>
              <a:t> (</a:t>
            </a:r>
            <a:r>
              <a:rPr lang="cs-CZ" altLang="cs-CZ" sz="1600">
                <a:solidFill>
                  <a:srgbClr val="0B0080"/>
                </a:solidFill>
                <a:latin typeface="Arial" pitchFamily="34" charset="0"/>
                <a:hlinkClick r:id="rId13" tooltip="Jupiter (planeta)"/>
              </a:rPr>
              <a:t>Jupiter</a:t>
            </a:r>
            <a:r>
              <a:rPr lang="cs-CZ" altLang="cs-CZ" sz="1600">
                <a:solidFill>
                  <a:srgbClr val="252525"/>
                </a:solidFill>
                <a:latin typeface="Arial" pitchFamily="34" charset="0"/>
              </a:rPr>
              <a:t>, </a:t>
            </a:r>
            <a:r>
              <a:rPr lang="cs-CZ" altLang="cs-CZ" sz="1600">
                <a:solidFill>
                  <a:srgbClr val="0B0080"/>
                </a:solidFill>
                <a:latin typeface="Arial" pitchFamily="34" charset="0"/>
                <a:hlinkClick r:id="rId14" tooltip="Saturn (planeta)"/>
              </a:rPr>
              <a:t>Saturn</a:t>
            </a:r>
            <a:r>
              <a:rPr lang="cs-CZ" altLang="cs-CZ" sz="1600">
                <a:solidFill>
                  <a:srgbClr val="252525"/>
                </a:solidFill>
                <a:latin typeface="Arial" pitchFamily="34" charset="0"/>
              </a:rPr>
              <a:t>, </a:t>
            </a:r>
            <a:r>
              <a:rPr lang="cs-CZ" altLang="cs-CZ" sz="1600">
                <a:solidFill>
                  <a:srgbClr val="0B0080"/>
                </a:solidFill>
                <a:latin typeface="Arial" pitchFamily="34" charset="0"/>
                <a:hlinkClick r:id="rId15" tooltip="Uran (planeta)"/>
              </a:rPr>
              <a:t>Uran</a:t>
            </a:r>
            <a:r>
              <a:rPr lang="cs-CZ" altLang="cs-CZ" sz="1600">
                <a:solidFill>
                  <a:srgbClr val="252525"/>
                </a:solidFill>
                <a:latin typeface="Arial" pitchFamily="34" charset="0"/>
              </a:rPr>
              <a:t> a </a:t>
            </a:r>
            <a:r>
              <a:rPr lang="cs-CZ" altLang="cs-CZ" sz="1600">
                <a:solidFill>
                  <a:srgbClr val="0B0080"/>
                </a:solidFill>
                <a:latin typeface="Arial" pitchFamily="34" charset="0"/>
                <a:hlinkClick r:id="rId16" tooltip="Neptun (planeta)"/>
              </a:rPr>
              <a:t>Neptun</a:t>
            </a:r>
            <a:r>
              <a:rPr lang="cs-CZ" altLang="cs-CZ" sz="1600">
                <a:solidFill>
                  <a:srgbClr val="252525"/>
                </a:solidFill>
                <a:latin typeface="Arial" pitchFamily="34" charset="0"/>
              </a:rPr>
              <a:t>) </a:t>
            </a:r>
            <a:r>
              <a:rPr lang="cs-CZ" altLang="cs-CZ" sz="1600">
                <a:solidFill>
                  <a:srgbClr val="0B0080"/>
                </a:solidFill>
                <a:latin typeface="Arial" pitchFamily="34" charset="0"/>
                <a:hlinkClick r:id="rId17" tooltip="Sluneční soustava"/>
              </a:rPr>
              <a:t>sluneční soustavy</a:t>
            </a:r>
            <a:r>
              <a:rPr lang="cs-CZ" altLang="cs-CZ" sz="1600">
                <a:solidFill>
                  <a:srgbClr val="252525"/>
                </a:solidFill>
                <a:latin typeface="Arial" pitchFamily="34" charset="0"/>
              </a:rPr>
              <a:t>. V pevném stavu je součástí tzv. </a:t>
            </a:r>
            <a:r>
              <a:rPr lang="cs-CZ" altLang="cs-CZ" sz="1600" i="1">
                <a:solidFill>
                  <a:srgbClr val="252525"/>
                </a:solidFill>
                <a:latin typeface="Arial" pitchFamily="34" charset="0"/>
              </a:rPr>
              <a:t>ledových měsíců</a:t>
            </a:r>
            <a:r>
              <a:rPr lang="cs-CZ" altLang="cs-CZ" sz="1600">
                <a:solidFill>
                  <a:srgbClr val="252525"/>
                </a:solidFill>
                <a:latin typeface="Arial" pitchFamily="34" charset="0"/>
              </a:rPr>
              <a:t> velkých planet a tvoří zřejmě nezanedbatelnou část hmoty </a:t>
            </a:r>
            <a:r>
              <a:rPr lang="cs-CZ" altLang="cs-CZ" sz="1600">
                <a:solidFill>
                  <a:srgbClr val="0B0080"/>
                </a:solidFill>
                <a:latin typeface="Arial" pitchFamily="34" charset="0"/>
                <a:hlinkClick r:id="rId18" tooltip="Transneptunické těleso"/>
              </a:rPr>
              <a:t>transneptunických těles</a:t>
            </a:r>
            <a:r>
              <a:rPr lang="cs-CZ" altLang="cs-CZ" sz="1600">
                <a:solidFill>
                  <a:srgbClr val="252525"/>
                </a:solidFill>
                <a:latin typeface="Arial" pitchFamily="34" charset="0"/>
              </a:rPr>
              <a:t>, případně je vysrážen ve formě ledu nebo jinovatky na jejich povrchu (např. </a:t>
            </a:r>
            <a:r>
              <a:rPr lang="cs-CZ" altLang="cs-CZ" sz="1600">
                <a:solidFill>
                  <a:srgbClr val="0B0080"/>
                </a:solidFill>
                <a:latin typeface="Arial" pitchFamily="34" charset="0"/>
                <a:hlinkClick r:id="rId19" tooltip="Pluto (trpasličí planeta)"/>
              </a:rPr>
              <a:t>Pluto</a:t>
            </a:r>
            <a:r>
              <a:rPr lang="cs-CZ" altLang="cs-CZ" sz="1600">
                <a:solidFill>
                  <a:srgbClr val="252525"/>
                </a:solidFill>
                <a:latin typeface="Arial" pitchFamily="34" charset="0"/>
              </a:rPr>
              <a:t>). Byl také prokázán v </a:t>
            </a:r>
            <a:r>
              <a:rPr lang="cs-CZ" altLang="cs-CZ" sz="1600">
                <a:solidFill>
                  <a:srgbClr val="0B0080"/>
                </a:solidFill>
                <a:latin typeface="Arial" pitchFamily="34" charset="0"/>
                <a:hlinkClick r:id="rId20" tooltip="Koma (astronomie)"/>
              </a:rPr>
              <a:t>koronách</a:t>
            </a:r>
            <a:r>
              <a:rPr lang="cs-CZ" altLang="cs-CZ" sz="1600">
                <a:solidFill>
                  <a:srgbClr val="252525"/>
                </a:solidFill>
                <a:latin typeface="Arial" pitchFamily="34" charset="0"/>
              </a:rPr>
              <a:t> </a:t>
            </a:r>
            <a:r>
              <a:rPr lang="cs-CZ" altLang="cs-CZ" sz="1600">
                <a:solidFill>
                  <a:srgbClr val="0B0080"/>
                </a:solidFill>
                <a:latin typeface="Arial" pitchFamily="34" charset="0"/>
                <a:hlinkClick r:id="rId21" tooltip="Kometa"/>
              </a:rPr>
              <a:t>komet</a:t>
            </a:r>
            <a:r>
              <a:rPr lang="cs-CZ" altLang="cs-CZ" sz="1600">
                <a:solidFill>
                  <a:srgbClr val="252525"/>
                </a:solidFill>
                <a:latin typeface="Arial" pitchFamily="34" charset="0"/>
              </a:rPr>
              <a:t>.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395288" y="260350"/>
            <a:ext cx="2305050" cy="576263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tx1"/>
                </a:solidFill>
              </a:rPr>
              <a:t>Metan</a:t>
            </a:r>
          </a:p>
        </p:txBody>
      </p:sp>
      <p:sp>
        <p:nvSpPr>
          <p:cNvPr id="8196" name="Obdélník 3"/>
          <p:cNvSpPr>
            <a:spLocks noChangeArrowheads="1"/>
          </p:cNvSpPr>
          <p:nvPr/>
        </p:nvSpPr>
        <p:spPr bwMode="auto">
          <a:xfrm>
            <a:off x="179388" y="6021388"/>
            <a:ext cx="85693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i="1">
                <a:latin typeface="Comic Sans MS" pitchFamily="66" charset="0"/>
              </a:rPr>
              <a:t>Vzhledem k tomu, že silně absorbuje </a:t>
            </a:r>
            <a:r>
              <a:rPr lang="cs-CZ" altLang="cs-CZ" i="1">
                <a:latin typeface="Comic Sans MS" pitchFamily="66" charset="0"/>
                <a:hlinkClick r:id="rId22" tooltip="Infračervené záření"/>
              </a:rPr>
              <a:t>infračervené záření</a:t>
            </a:r>
            <a:r>
              <a:rPr lang="cs-CZ" altLang="cs-CZ" i="1">
                <a:latin typeface="Comic Sans MS" pitchFamily="66" charset="0"/>
              </a:rPr>
              <a:t>, patří mezi významné </a:t>
            </a:r>
            <a:r>
              <a:rPr lang="cs-CZ" altLang="cs-CZ" i="1">
                <a:latin typeface="Comic Sans MS" pitchFamily="66" charset="0"/>
                <a:hlinkClick r:id="rId23" tooltip="Skleníkový plyn"/>
              </a:rPr>
              <a:t>skleníkové plyny</a:t>
            </a:r>
            <a:r>
              <a:rPr lang="cs-CZ" altLang="cs-CZ" i="1">
                <a:latin typeface="Comic Sans MS" pitchFamily="66" charset="0"/>
              </a:rPr>
              <a:t> zvyšující teplotu na Zemi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742950"/>
            <a:ext cx="2568575" cy="223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19" name="TextovéPole 1"/>
          <p:cNvSpPr txBox="1">
            <a:spLocks noChangeArrowheads="1"/>
          </p:cNvSpPr>
          <p:nvPr/>
        </p:nvSpPr>
        <p:spPr bwMode="auto">
          <a:xfrm>
            <a:off x="395288" y="373063"/>
            <a:ext cx="30972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Geometrie molekuly metanu</a:t>
            </a:r>
          </a:p>
        </p:txBody>
      </p:sp>
      <p:sp>
        <p:nvSpPr>
          <p:cNvPr id="9220" name="Obdélník 2"/>
          <p:cNvSpPr>
            <a:spLocks noChangeArrowheads="1"/>
          </p:cNvSpPr>
          <p:nvPr/>
        </p:nvSpPr>
        <p:spPr bwMode="auto">
          <a:xfrm>
            <a:off x="3635375" y="373063"/>
            <a:ext cx="44545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Methan může reagovat </a:t>
            </a:r>
            <a:r>
              <a:rPr lang="cs-CZ" altLang="cs-CZ">
                <a:hlinkClick r:id="rId3" tooltip="Výbuch"/>
              </a:rPr>
              <a:t>explozivně</a:t>
            </a:r>
            <a:r>
              <a:rPr lang="cs-CZ" altLang="cs-CZ"/>
              <a:t> s </a:t>
            </a:r>
            <a:r>
              <a:rPr lang="cs-CZ" altLang="cs-CZ">
                <a:hlinkClick r:id="rId4" tooltip="Kyslík"/>
              </a:rPr>
              <a:t>kyslíkem</a:t>
            </a:r>
            <a:r>
              <a:rPr lang="cs-CZ" altLang="cs-CZ"/>
              <a:t>.</a:t>
            </a:r>
          </a:p>
        </p:txBody>
      </p:sp>
      <p:pic>
        <p:nvPicPr>
          <p:cNvPr id="9221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9600" y="4076700"/>
            <a:ext cx="26670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61200" y="4652963"/>
            <a:ext cx="188595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3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95950" y="981075"/>
            <a:ext cx="284797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4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344863" y="2611438"/>
            <a:ext cx="30480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5" name="Picture 8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600450" y="4652963"/>
            <a:ext cx="2536825" cy="169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95288" y="260350"/>
            <a:ext cx="2305050" cy="576263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 err="1">
                <a:solidFill>
                  <a:schemeClr val="tx1"/>
                </a:solidFill>
              </a:rPr>
              <a:t>Ethan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sp>
        <p:nvSpPr>
          <p:cNvPr id="10243" name="Obdélník 2"/>
          <p:cNvSpPr>
            <a:spLocks noChangeArrowheads="1"/>
          </p:cNvSpPr>
          <p:nvPr/>
        </p:nvSpPr>
        <p:spPr bwMode="auto">
          <a:xfrm>
            <a:off x="414338" y="1052513"/>
            <a:ext cx="8405812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Za </a:t>
            </a:r>
            <a:r>
              <a:rPr lang="cs-CZ" altLang="cs-CZ" sz="2000" i="1">
                <a:solidFill>
                  <a:srgbClr val="A55858"/>
                </a:solidFill>
                <a:latin typeface="Comic Sans MS" pitchFamily="66" charset="0"/>
                <a:hlinkClick r:id="rId2" tooltip="Normální podmínky (stránka neexistuje)"/>
              </a:rPr>
              <a:t>normálních podmínek</a:t>
            </a:r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 je to bezbarvý hořlavý </a:t>
            </a:r>
            <a:r>
              <a:rPr lang="cs-CZ" altLang="cs-CZ" sz="2000" i="1">
                <a:solidFill>
                  <a:srgbClr val="0B0080"/>
                </a:solidFill>
                <a:latin typeface="Comic Sans MS" pitchFamily="66" charset="0"/>
                <a:hlinkClick r:id="rId3" tooltip="Plyn"/>
              </a:rPr>
              <a:t>plyn</a:t>
            </a:r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 bez zápachu jen nepatrně těžší než </a:t>
            </a:r>
            <a:r>
              <a:rPr lang="cs-CZ" altLang="cs-CZ" sz="2000" i="1">
                <a:solidFill>
                  <a:srgbClr val="0B0080"/>
                </a:solidFill>
                <a:latin typeface="Comic Sans MS" pitchFamily="66" charset="0"/>
                <a:hlinkClick r:id="rId4" tooltip="Vzduch"/>
              </a:rPr>
              <a:t>vzduch</a:t>
            </a:r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. </a:t>
            </a:r>
          </a:p>
          <a:p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Ve </a:t>
            </a:r>
            <a:r>
              <a:rPr lang="cs-CZ" altLang="cs-CZ" sz="2000" i="1">
                <a:solidFill>
                  <a:srgbClr val="0B0080"/>
                </a:solidFill>
                <a:latin typeface="Comic Sans MS" pitchFamily="66" charset="0"/>
                <a:hlinkClick r:id="rId5" tooltip="Směs"/>
              </a:rPr>
              <a:t>směsi</a:t>
            </a:r>
            <a:r>
              <a:rPr lang="cs-CZ" altLang="cs-CZ" sz="2000" i="1">
                <a:solidFill>
                  <a:srgbClr val="252525"/>
                </a:solidFill>
                <a:latin typeface="Comic Sans MS" pitchFamily="66" charset="0"/>
              </a:rPr>
              <a:t> se vzduchem, obsahující 3 až 12,5 % ethanu snadno exploduje.</a:t>
            </a:r>
            <a:endParaRPr lang="cs-CZ" altLang="cs-CZ" sz="2000" i="1">
              <a:latin typeface="Comic Sans MS" pitchFamily="66" charset="0"/>
            </a:endParaRPr>
          </a:p>
        </p:txBody>
      </p:sp>
      <p:sp>
        <p:nvSpPr>
          <p:cNvPr id="10244" name="Obdélník 3"/>
          <p:cNvSpPr>
            <a:spLocks noChangeArrowheads="1"/>
          </p:cNvSpPr>
          <p:nvPr/>
        </p:nvSpPr>
        <p:spPr bwMode="auto">
          <a:xfrm>
            <a:off x="539750" y="2459038"/>
            <a:ext cx="8280400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i="1">
                <a:solidFill>
                  <a:srgbClr val="252525"/>
                </a:solidFill>
                <a:latin typeface="Comic Sans MS" pitchFamily="66" charset="0"/>
              </a:rPr>
              <a:t>Ethan je významnou chemickou surovinou, která je zpracovávána především v nalezištích zemního plynu a v petrochemických závodech, kde odpadá při zpracování ropy. </a:t>
            </a:r>
          </a:p>
          <a:p>
            <a:r>
              <a:rPr lang="cs-CZ" altLang="cs-CZ" i="1">
                <a:solidFill>
                  <a:srgbClr val="252525"/>
                </a:solidFill>
                <a:latin typeface="Comic Sans MS" pitchFamily="66" charset="0"/>
              </a:rPr>
              <a:t>Nejdůležitějšími výrobky z ethanu jsou </a:t>
            </a:r>
            <a:r>
              <a:rPr lang="cs-CZ" altLang="cs-CZ" i="1">
                <a:solidFill>
                  <a:srgbClr val="0B0080"/>
                </a:solidFill>
                <a:latin typeface="Comic Sans MS" pitchFamily="66" charset="0"/>
                <a:hlinkClick r:id="rId6" tooltip="Ethen"/>
              </a:rPr>
              <a:t>ethen</a:t>
            </a:r>
            <a:r>
              <a:rPr lang="cs-CZ" altLang="cs-CZ" i="1">
                <a:solidFill>
                  <a:srgbClr val="252525"/>
                </a:solidFill>
                <a:latin typeface="Comic Sans MS" pitchFamily="66" charset="0"/>
              </a:rPr>
              <a:t>(ethylen) a </a:t>
            </a:r>
            <a:r>
              <a:rPr lang="cs-CZ" altLang="cs-CZ" i="1">
                <a:solidFill>
                  <a:srgbClr val="0B0080"/>
                </a:solidFill>
                <a:latin typeface="Comic Sans MS" pitchFamily="66" charset="0"/>
                <a:hlinkClick r:id="rId7" tooltip="Chlorethen"/>
              </a:rPr>
              <a:t>chlorethen</a:t>
            </a:r>
            <a:r>
              <a:rPr lang="cs-CZ" altLang="cs-CZ" i="1">
                <a:solidFill>
                  <a:srgbClr val="252525"/>
                </a:solidFill>
                <a:latin typeface="Comic Sans MS" pitchFamily="66" charset="0"/>
              </a:rPr>
              <a:t> (vinylchlorid) pro výrobu </a:t>
            </a:r>
            <a:r>
              <a:rPr lang="cs-CZ" altLang="cs-CZ" i="1">
                <a:solidFill>
                  <a:srgbClr val="0B0080"/>
                </a:solidFill>
                <a:latin typeface="Comic Sans MS" pitchFamily="66" charset="0"/>
                <a:hlinkClick r:id="rId8" tooltip="Plast"/>
              </a:rPr>
              <a:t>plastů</a:t>
            </a:r>
            <a:r>
              <a:rPr lang="cs-CZ" altLang="cs-CZ" i="1">
                <a:solidFill>
                  <a:srgbClr val="252525"/>
                </a:solidFill>
                <a:latin typeface="Comic Sans MS" pitchFamily="66" charset="0"/>
              </a:rPr>
              <a:t> a </a:t>
            </a:r>
            <a:r>
              <a:rPr lang="cs-CZ" altLang="cs-CZ" i="1">
                <a:solidFill>
                  <a:srgbClr val="0B0080"/>
                </a:solidFill>
                <a:latin typeface="Comic Sans MS" pitchFamily="66" charset="0"/>
                <a:hlinkClick r:id="rId9" tooltip="Kyselina octová"/>
              </a:rPr>
              <a:t>kyselina octová</a:t>
            </a:r>
            <a:r>
              <a:rPr lang="cs-CZ" altLang="cs-CZ" i="1">
                <a:solidFill>
                  <a:srgbClr val="252525"/>
                </a:solidFill>
                <a:latin typeface="Comic Sans MS" pitchFamily="66" charset="0"/>
              </a:rPr>
              <a:t>.</a:t>
            </a:r>
          </a:p>
          <a:p>
            <a:r>
              <a:rPr lang="cs-CZ" altLang="cs-CZ" i="1">
                <a:solidFill>
                  <a:srgbClr val="252525"/>
                </a:solidFill>
                <a:latin typeface="Comic Sans MS" pitchFamily="66" charset="0"/>
              </a:rPr>
              <a:t>Používá se také v </a:t>
            </a:r>
            <a:r>
              <a:rPr lang="cs-CZ" altLang="cs-CZ" i="1">
                <a:solidFill>
                  <a:srgbClr val="A55858"/>
                </a:solidFill>
                <a:latin typeface="Comic Sans MS" pitchFamily="66" charset="0"/>
                <a:hlinkClick r:id="rId10" tooltip="Chladírenství (stránka neexistuje)"/>
              </a:rPr>
              <a:t>chladírenství</a:t>
            </a:r>
            <a:r>
              <a:rPr lang="cs-CZ" altLang="cs-CZ" i="1">
                <a:solidFill>
                  <a:srgbClr val="252525"/>
                </a:solidFill>
                <a:latin typeface="Comic Sans MS" pitchFamily="66" charset="0"/>
              </a:rPr>
              <a:t> jako teplonosné médium.</a:t>
            </a:r>
          </a:p>
          <a:p>
            <a:r>
              <a:rPr lang="cs-CZ" altLang="cs-CZ" i="1">
                <a:solidFill>
                  <a:srgbClr val="252525"/>
                </a:solidFill>
                <a:latin typeface="Comic Sans MS" pitchFamily="66" charset="0"/>
              </a:rPr>
              <a:t>V mikrobiologii, fyziologii a lékařství se kapalný ethan používá ke zmrazování mikroskopických vzorků, neboť jejich prudkým ochlazením se zabrání krystalizaci vody, jejíž krystalky by jinak poškodily jemnou strukturu zkoumaného materiálu.</a:t>
            </a:r>
          </a:p>
        </p:txBody>
      </p:sp>
      <p:pic>
        <p:nvPicPr>
          <p:cNvPr id="10245" name="Picture 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916238" y="252413"/>
            <a:ext cx="714375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3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651500" y="5157788"/>
            <a:ext cx="2506663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7" name="TextovéPole 4"/>
          <p:cNvSpPr txBox="1">
            <a:spLocks noChangeArrowheads="1"/>
          </p:cNvSpPr>
          <p:nvPr/>
        </p:nvSpPr>
        <p:spPr bwMode="auto">
          <a:xfrm>
            <a:off x="2908300" y="5781675"/>
            <a:ext cx="28082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Struktura molekuly ethanu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Obdélník 1"/>
          <p:cNvSpPr>
            <a:spLocks noChangeArrowheads="1"/>
          </p:cNvSpPr>
          <p:nvPr/>
        </p:nvSpPr>
        <p:spPr bwMode="auto">
          <a:xfrm>
            <a:off x="395288" y="982663"/>
            <a:ext cx="7921625" cy="203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>
                <a:solidFill>
                  <a:srgbClr val="252525"/>
                </a:solidFill>
                <a:latin typeface="Arial" pitchFamily="34" charset="0"/>
              </a:rPr>
              <a:t>Cukr</a:t>
            </a:r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 (z </a:t>
            </a:r>
            <a:r>
              <a:rPr lang="cs-CZ" altLang="cs-CZ">
                <a:solidFill>
                  <a:srgbClr val="0B0080"/>
                </a:solidFill>
                <a:latin typeface="Arial" pitchFamily="34" charset="0"/>
                <a:hlinkClick r:id="rId2" tooltip="Němčina"/>
              </a:rPr>
              <a:t>něm.</a:t>
            </a:r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 </a:t>
            </a:r>
            <a:r>
              <a:rPr lang="cs-CZ" altLang="cs-CZ" i="1">
                <a:solidFill>
                  <a:srgbClr val="252525"/>
                </a:solidFill>
                <a:latin typeface="Arial" pitchFamily="34" charset="0"/>
              </a:rPr>
              <a:t>Zucker</a:t>
            </a:r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, z </a:t>
            </a:r>
            <a:r>
              <a:rPr lang="cs-CZ" altLang="cs-CZ">
                <a:solidFill>
                  <a:srgbClr val="0B0080"/>
                </a:solidFill>
                <a:latin typeface="Arial" pitchFamily="34" charset="0"/>
                <a:hlinkClick r:id="rId3" tooltip="Arabština"/>
              </a:rPr>
              <a:t>arab.</a:t>
            </a:r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 </a:t>
            </a:r>
            <a:r>
              <a:rPr lang="cs-CZ" altLang="cs-CZ" i="1">
                <a:solidFill>
                  <a:srgbClr val="252525"/>
                </a:solidFill>
                <a:latin typeface="Arial" pitchFamily="34" charset="0"/>
              </a:rPr>
              <a:t>sukkar</a:t>
            </a:r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) je přírodní sladidlo, sladká poživatina. Chemicky je to </a:t>
            </a:r>
            <a:r>
              <a:rPr lang="cs-CZ" altLang="cs-CZ">
                <a:solidFill>
                  <a:srgbClr val="0B0080"/>
                </a:solidFill>
                <a:latin typeface="Arial" pitchFamily="34" charset="0"/>
                <a:hlinkClick r:id="rId4" tooltip="Sacharóza"/>
              </a:rPr>
              <a:t>sacharóza</a:t>
            </a:r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, tedy </a:t>
            </a:r>
            <a:r>
              <a:rPr lang="cs-CZ" altLang="cs-CZ">
                <a:solidFill>
                  <a:srgbClr val="0B0080"/>
                </a:solidFill>
                <a:latin typeface="Arial" pitchFamily="34" charset="0"/>
                <a:hlinkClick r:id="rId5" tooltip="Disacharidy"/>
              </a:rPr>
              <a:t>disacharid</a:t>
            </a:r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 složený z jedné molekuly </a:t>
            </a:r>
            <a:r>
              <a:rPr lang="cs-CZ" altLang="cs-CZ">
                <a:solidFill>
                  <a:srgbClr val="0B0080"/>
                </a:solidFill>
                <a:latin typeface="Arial" pitchFamily="34" charset="0"/>
                <a:hlinkClick r:id="rId6" tooltip="Glukóza"/>
              </a:rPr>
              <a:t>glukózy</a:t>
            </a:r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 a jedné molekuly </a:t>
            </a:r>
            <a:r>
              <a:rPr lang="cs-CZ" altLang="cs-CZ">
                <a:solidFill>
                  <a:srgbClr val="0B0080"/>
                </a:solidFill>
                <a:latin typeface="Arial" pitchFamily="34" charset="0"/>
                <a:hlinkClick r:id="rId7" tooltip="Fruktóza"/>
              </a:rPr>
              <a:t>fruktózy</a:t>
            </a:r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. </a:t>
            </a:r>
          </a:p>
          <a:p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Vyrábí se v </a:t>
            </a:r>
            <a:r>
              <a:rPr lang="cs-CZ" altLang="cs-CZ">
                <a:solidFill>
                  <a:srgbClr val="0B0080"/>
                </a:solidFill>
                <a:latin typeface="Arial" pitchFamily="34" charset="0"/>
                <a:hlinkClick r:id="rId8" tooltip="Cukrovar"/>
              </a:rPr>
              <a:t>cukrovarech</a:t>
            </a:r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, hlavně z </a:t>
            </a:r>
            <a:r>
              <a:rPr lang="cs-CZ" altLang="cs-CZ">
                <a:solidFill>
                  <a:srgbClr val="0B0080"/>
                </a:solidFill>
                <a:latin typeface="Arial" pitchFamily="34" charset="0"/>
                <a:hlinkClick r:id="rId9" tooltip="Cukrová třtina"/>
              </a:rPr>
              <a:t>cukrové třtiny</a:t>
            </a:r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 a z </a:t>
            </a:r>
            <a:r>
              <a:rPr lang="cs-CZ" altLang="cs-CZ">
                <a:solidFill>
                  <a:srgbClr val="0B0080"/>
                </a:solidFill>
                <a:latin typeface="Arial" pitchFamily="34" charset="0"/>
                <a:hlinkClick r:id="rId10" tooltip="Cukrová řepa"/>
              </a:rPr>
              <a:t>cukrové řepy</a:t>
            </a:r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 a dodává na trh v krystalech, prášku, kostkách atd. </a:t>
            </a:r>
          </a:p>
          <a:p>
            <a:r>
              <a:rPr lang="cs-CZ" altLang="cs-CZ">
                <a:solidFill>
                  <a:srgbClr val="252525"/>
                </a:solidFill>
                <a:latin typeface="Arial" pitchFamily="34" charset="0"/>
              </a:rPr>
              <a:t>Světová produkce cukru činí kolem 160 milionů tun ročně a cukr je tak hospodářsky velmi významná komodita.</a:t>
            </a:r>
            <a:endParaRPr lang="cs-CZ" altLang="cs-CZ"/>
          </a:p>
        </p:txBody>
      </p:sp>
      <p:sp>
        <p:nvSpPr>
          <p:cNvPr id="3" name="Zaoblený obdélník 2"/>
          <p:cNvSpPr/>
          <p:nvPr/>
        </p:nvSpPr>
        <p:spPr>
          <a:xfrm>
            <a:off x="395288" y="260350"/>
            <a:ext cx="2305050" cy="576263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bg1"/>
                </a:solidFill>
              </a:rPr>
              <a:t>CUKRY</a:t>
            </a:r>
          </a:p>
        </p:txBody>
      </p:sp>
      <p:sp>
        <p:nvSpPr>
          <p:cNvPr id="11268" name="Obdélník 3"/>
          <p:cNvSpPr>
            <a:spLocks noChangeArrowheads="1"/>
          </p:cNvSpPr>
          <p:nvPr/>
        </p:nvSpPr>
        <p:spPr bwMode="auto">
          <a:xfrm>
            <a:off x="395288" y="3284538"/>
            <a:ext cx="8535987" cy="3294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 i="1">
                <a:latin typeface="Comic Sans MS" pitchFamily="66" charset="0"/>
              </a:rPr>
              <a:t>Nadměrná spotřeba cukru, sladkých nápojů a cukrovinek působí řadu zdravotních potíží:</a:t>
            </a:r>
          </a:p>
          <a:p>
            <a:r>
              <a:rPr lang="cs-CZ" altLang="cs-CZ" sz="1600" i="1">
                <a:latin typeface="Comic Sans MS" pitchFamily="66" charset="0"/>
              </a:rPr>
              <a:t>přispívá k růstu </a:t>
            </a:r>
            <a:r>
              <a:rPr lang="cs-CZ" altLang="cs-CZ" sz="1600" i="1">
                <a:latin typeface="Comic Sans MS" pitchFamily="66" charset="0"/>
                <a:hlinkClick r:id="rId11" tooltip="Obezita"/>
              </a:rPr>
              <a:t>obezity</a:t>
            </a:r>
            <a:r>
              <a:rPr lang="cs-CZ" altLang="cs-CZ" sz="1600" i="1">
                <a:latin typeface="Comic Sans MS" pitchFamily="66" charset="0"/>
              </a:rPr>
              <a:t> </a:t>
            </a:r>
          </a:p>
          <a:p>
            <a:r>
              <a:rPr lang="cs-CZ" altLang="cs-CZ" sz="1600" i="1">
                <a:latin typeface="Comic Sans MS" pitchFamily="66" charset="0"/>
              </a:rPr>
              <a:t>*zejména u dětí všechny cukry pronikají do </a:t>
            </a:r>
            <a:r>
              <a:rPr lang="cs-CZ" altLang="cs-CZ" sz="1600" i="1">
                <a:latin typeface="Comic Sans MS" pitchFamily="66" charset="0"/>
                <a:hlinkClick r:id="rId12" tooltip="Sklovina"/>
              </a:rPr>
              <a:t>zubní skloviny</a:t>
            </a:r>
            <a:r>
              <a:rPr lang="cs-CZ" altLang="cs-CZ" sz="1600" i="1">
                <a:latin typeface="Comic Sans MS" pitchFamily="66" charset="0"/>
              </a:rPr>
              <a:t>, kde se odbourávají na kyseliny, jež mohou snižovat obsah </a:t>
            </a:r>
            <a:r>
              <a:rPr lang="cs-CZ" altLang="cs-CZ" sz="1600" i="1">
                <a:latin typeface="Comic Sans MS" pitchFamily="66" charset="0"/>
                <a:hlinkClick r:id="rId13" tooltip="Vápník"/>
              </a:rPr>
              <a:t>vápníku</a:t>
            </a:r>
            <a:r>
              <a:rPr lang="cs-CZ" altLang="cs-CZ" sz="1600" i="1">
                <a:latin typeface="Comic Sans MS" pitchFamily="66" charset="0"/>
              </a:rPr>
              <a:t>. Podporují tak </a:t>
            </a:r>
            <a:r>
              <a:rPr lang="cs-CZ" altLang="cs-CZ" sz="1600" i="1">
                <a:latin typeface="Comic Sans MS" pitchFamily="66" charset="0"/>
                <a:hlinkClick r:id="rId14" tooltip="Bakterie"/>
              </a:rPr>
              <a:t>bakterie</a:t>
            </a:r>
            <a:r>
              <a:rPr lang="cs-CZ" altLang="cs-CZ" sz="1600" i="1">
                <a:latin typeface="Comic Sans MS" pitchFamily="66" charset="0"/>
              </a:rPr>
              <a:t>, které způsobují </a:t>
            </a:r>
            <a:r>
              <a:rPr lang="cs-CZ" altLang="cs-CZ" sz="1600" i="1">
                <a:latin typeface="Comic Sans MS" pitchFamily="66" charset="0"/>
                <a:hlinkClick r:id="rId15" tooltip="Zubní kaz"/>
              </a:rPr>
              <a:t>zubní kaz</a:t>
            </a:r>
            <a:r>
              <a:rPr lang="cs-CZ" altLang="cs-CZ" sz="1600" i="1">
                <a:latin typeface="Comic Sans MS" pitchFamily="66" charset="0"/>
              </a:rPr>
              <a:t> (caries).</a:t>
            </a:r>
          </a:p>
          <a:p>
            <a:r>
              <a:rPr lang="cs-CZ" altLang="cs-CZ" sz="1600" i="1">
                <a:latin typeface="Comic Sans MS" pitchFamily="66" charset="0"/>
              </a:rPr>
              <a:t>cukr zrychluje </a:t>
            </a:r>
            <a:r>
              <a:rPr lang="cs-CZ" altLang="cs-CZ" sz="1600" i="1">
                <a:latin typeface="Comic Sans MS" pitchFamily="66" charset="0"/>
                <a:hlinkClick r:id="rId16" tooltip="Stárnutí"/>
              </a:rPr>
              <a:t>stárnutí</a:t>
            </a:r>
            <a:r>
              <a:rPr lang="cs-CZ" altLang="cs-CZ" sz="1600" i="1">
                <a:latin typeface="Comic Sans MS" pitchFamily="66" charset="0"/>
              </a:rPr>
              <a:t>. Trvale zvýšená hladina </a:t>
            </a:r>
            <a:r>
              <a:rPr lang="cs-CZ" altLang="cs-CZ" sz="1600" i="1">
                <a:latin typeface="Comic Sans MS" pitchFamily="66" charset="0"/>
                <a:hlinkClick r:id="rId6" tooltip="Glukóza"/>
              </a:rPr>
              <a:t>glukózy</a:t>
            </a:r>
            <a:r>
              <a:rPr lang="cs-CZ" altLang="cs-CZ" sz="1600" i="1">
                <a:latin typeface="Comic Sans MS" pitchFamily="66" charset="0"/>
              </a:rPr>
              <a:t> v krvi způsobuje vznik produktů pokročilé glykace AGE (Advanced glycation end products). V důsledku jejich působení se zvyšuje poškození tkání způsobené </a:t>
            </a:r>
            <a:r>
              <a:rPr lang="cs-CZ" altLang="cs-CZ" sz="1600" i="1">
                <a:latin typeface="Comic Sans MS" pitchFamily="66" charset="0"/>
                <a:hlinkClick r:id="rId17" tooltip="Radikál"/>
              </a:rPr>
              <a:t>volnými radikály</a:t>
            </a:r>
            <a:r>
              <a:rPr lang="cs-CZ" altLang="cs-CZ" sz="1600" i="1">
                <a:latin typeface="Comic Sans MS" pitchFamily="66" charset="0"/>
              </a:rPr>
              <a:t>.</a:t>
            </a:r>
            <a:r>
              <a:rPr lang="cs-CZ" altLang="cs-CZ" sz="1600" i="1" baseline="30000">
                <a:latin typeface="Comic Sans MS" pitchFamily="66" charset="0"/>
                <a:hlinkClick r:id="rId18"/>
              </a:rPr>
              <a:t>[3]</a:t>
            </a:r>
            <a:endParaRPr lang="cs-CZ" altLang="cs-CZ" sz="1600" i="1">
              <a:latin typeface="Comic Sans MS" pitchFamily="66" charset="0"/>
            </a:endParaRPr>
          </a:p>
          <a:p>
            <a:r>
              <a:rPr lang="cs-CZ" altLang="cs-CZ" sz="1600" i="1">
                <a:latin typeface="Comic Sans MS" pitchFamily="66" charset="0"/>
                <a:hlinkClick r:id="rId19" tooltip="Cukrovka"/>
              </a:rPr>
              <a:t>Cukrovka</a:t>
            </a:r>
            <a:r>
              <a:rPr lang="cs-CZ" altLang="cs-CZ" sz="1600" i="1">
                <a:latin typeface="Comic Sans MS" pitchFamily="66" charset="0"/>
              </a:rPr>
              <a:t> (</a:t>
            </a:r>
            <a:r>
              <a:rPr lang="cs-CZ" altLang="cs-CZ" sz="1600" i="1">
                <a:latin typeface="Comic Sans MS" pitchFamily="66" charset="0"/>
                <a:hlinkClick r:id="rId20" tooltip="Diabetes mellitus"/>
              </a:rPr>
              <a:t>diabetes mellitus</a:t>
            </a:r>
            <a:r>
              <a:rPr lang="cs-CZ" altLang="cs-CZ" sz="1600" i="1">
                <a:latin typeface="Comic Sans MS" pitchFamily="66" charset="0"/>
              </a:rPr>
              <a:t>) se sice projevuje zvýšenou hladinou cukru v </a:t>
            </a:r>
            <a:r>
              <a:rPr lang="cs-CZ" altLang="cs-CZ" sz="1600" i="1">
                <a:latin typeface="Comic Sans MS" pitchFamily="66" charset="0"/>
                <a:hlinkClick r:id="rId21" tooltip="Krev"/>
              </a:rPr>
              <a:t>krvi</a:t>
            </a:r>
            <a:r>
              <a:rPr lang="cs-CZ" altLang="cs-CZ" sz="1600" i="1">
                <a:latin typeface="Comic Sans MS" pitchFamily="66" charset="0"/>
              </a:rPr>
              <a:t>, není však způsobena požíváním cukru. Nemocní cukrovkou čili diabetici musí užívání cukru silně omezovat a často jej nahrazují </a:t>
            </a:r>
            <a:r>
              <a:rPr lang="cs-CZ" altLang="cs-CZ" sz="1600" i="1">
                <a:latin typeface="Comic Sans MS" pitchFamily="66" charset="0"/>
                <a:hlinkClick r:id="rId22" tooltip="Náhradní sladidlo"/>
              </a:rPr>
              <a:t>náhradními sladidly</a:t>
            </a:r>
            <a:r>
              <a:rPr lang="cs-CZ" altLang="cs-CZ" sz="1600" i="1">
                <a:latin typeface="Comic Sans MS" pitchFamily="66" charset="0"/>
              </a:rPr>
              <a:t>. Syntetická i přírodní náhradní sladidla mají nižší kalorickou hodnotu než cukr a nepřispívají ke vzniku</a:t>
            </a:r>
            <a:r>
              <a:rPr lang="cs-CZ" altLang="cs-CZ" sz="1600" i="1">
                <a:latin typeface="Comic Sans MS" pitchFamily="66" charset="0"/>
                <a:hlinkClick r:id="rId15" tooltip="Zubní kaz"/>
              </a:rPr>
              <a:t>zubního kazu</a:t>
            </a:r>
            <a:r>
              <a:rPr lang="cs-CZ" altLang="cs-CZ" sz="1600" i="1">
                <a:latin typeface="Comic Sans MS" pitchFamily="66" charset="0"/>
              </a:rPr>
              <a:t>. Proto se často užívají i v rámci zdravé výživy a různých </a:t>
            </a:r>
            <a:r>
              <a:rPr lang="cs-CZ" altLang="cs-CZ" sz="1600" i="1">
                <a:latin typeface="Comic Sans MS" pitchFamily="66" charset="0"/>
                <a:hlinkClick r:id="rId23" tooltip="Dieta"/>
              </a:rPr>
              <a:t>diet</a:t>
            </a:r>
            <a:r>
              <a:rPr lang="cs-CZ" altLang="cs-CZ" sz="1600" i="1"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Obdélník 4"/>
          <p:cNvSpPr>
            <a:spLocks noChangeArrowheads="1"/>
          </p:cNvSpPr>
          <p:nvPr/>
        </p:nvSpPr>
        <p:spPr bwMode="auto">
          <a:xfrm>
            <a:off x="323850" y="981075"/>
            <a:ext cx="8535988" cy="378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 i="1">
                <a:latin typeface="Comic Sans MS" pitchFamily="66" charset="0"/>
              </a:rPr>
              <a:t>Nadměrná spotřeba cukru, sladkých nápojů a cukrovinek působí řadu zdravotních potíží:</a:t>
            </a:r>
          </a:p>
          <a:p>
            <a:r>
              <a:rPr lang="cs-CZ" altLang="cs-CZ" sz="1600" i="1">
                <a:latin typeface="Comic Sans MS" pitchFamily="66" charset="0"/>
              </a:rPr>
              <a:t>přispívá k růstu </a:t>
            </a:r>
            <a:r>
              <a:rPr lang="cs-CZ" altLang="cs-CZ" sz="1600" i="1">
                <a:latin typeface="Comic Sans MS" pitchFamily="66" charset="0"/>
                <a:hlinkClick r:id="rId2" tooltip="Obezita"/>
              </a:rPr>
              <a:t>obezity</a:t>
            </a:r>
            <a:r>
              <a:rPr lang="cs-CZ" altLang="cs-CZ" sz="1600" i="1">
                <a:latin typeface="Comic Sans MS" pitchFamily="66" charset="0"/>
              </a:rPr>
              <a:t> </a:t>
            </a:r>
          </a:p>
          <a:p>
            <a:r>
              <a:rPr lang="cs-CZ" altLang="cs-CZ" sz="1600" i="1">
                <a:latin typeface="Comic Sans MS" pitchFamily="66" charset="0"/>
              </a:rPr>
              <a:t>*zejména u dětí všechny cukry pronikají do </a:t>
            </a:r>
            <a:r>
              <a:rPr lang="cs-CZ" altLang="cs-CZ" sz="1600" i="1">
                <a:latin typeface="Comic Sans MS" pitchFamily="66" charset="0"/>
                <a:hlinkClick r:id="rId3" tooltip="Sklovina"/>
              </a:rPr>
              <a:t>zubní skloviny</a:t>
            </a:r>
            <a:r>
              <a:rPr lang="cs-CZ" altLang="cs-CZ" sz="1600" i="1">
                <a:latin typeface="Comic Sans MS" pitchFamily="66" charset="0"/>
              </a:rPr>
              <a:t>, kde se odbourávají na kyseliny, jež mohou snižovat obsah </a:t>
            </a:r>
            <a:r>
              <a:rPr lang="cs-CZ" altLang="cs-CZ" sz="1600" i="1">
                <a:latin typeface="Comic Sans MS" pitchFamily="66" charset="0"/>
                <a:hlinkClick r:id="rId4" tooltip="Vápník"/>
              </a:rPr>
              <a:t>vápníku</a:t>
            </a:r>
            <a:r>
              <a:rPr lang="cs-CZ" altLang="cs-CZ" sz="1600" i="1">
                <a:latin typeface="Comic Sans MS" pitchFamily="66" charset="0"/>
              </a:rPr>
              <a:t>. Podporují tak </a:t>
            </a:r>
            <a:r>
              <a:rPr lang="cs-CZ" altLang="cs-CZ" sz="1600" i="1">
                <a:latin typeface="Comic Sans MS" pitchFamily="66" charset="0"/>
                <a:hlinkClick r:id="rId5" tooltip="Bakterie"/>
              </a:rPr>
              <a:t>bakterie</a:t>
            </a:r>
            <a:r>
              <a:rPr lang="cs-CZ" altLang="cs-CZ" sz="1600" i="1">
                <a:latin typeface="Comic Sans MS" pitchFamily="66" charset="0"/>
              </a:rPr>
              <a:t>, které způsobují </a:t>
            </a:r>
            <a:r>
              <a:rPr lang="cs-CZ" altLang="cs-CZ" sz="1600" i="1">
                <a:latin typeface="Comic Sans MS" pitchFamily="66" charset="0"/>
                <a:hlinkClick r:id="rId6" tooltip="Zubní kaz"/>
              </a:rPr>
              <a:t>zubní kaz</a:t>
            </a:r>
            <a:r>
              <a:rPr lang="cs-CZ" altLang="cs-CZ" sz="1600" i="1">
                <a:latin typeface="Comic Sans MS" pitchFamily="66" charset="0"/>
              </a:rPr>
              <a:t> (caries).</a:t>
            </a:r>
          </a:p>
          <a:p>
            <a:r>
              <a:rPr lang="cs-CZ" altLang="cs-CZ" sz="1600" i="1">
                <a:latin typeface="Comic Sans MS" pitchFamily="66" charset="0"/>
              </a:rPr>
              <a:t>Cukr zrychluje </a:t>
            </a:r>
            <a:r>
              <a:rPr lang="cs-CZ" altLang="cs-CZ" sz="1600" i="1">
                <a:latin typeface="Comic Sans MS" pitchFamily="66" charset="0"/>
                <a:hlinkClick r:id="rId7" tooltip="Stárnutí"/>
              </a:rPr>
              <a:t>stárnutí</a:t>
            </a:r>
            <a:r>
              <a:rPr lang="cs-CZ" altLang="cs-CZ" sz="1600" i="1">
                <a:latin typeface="Comic Sans MS" pitchFamily="66" charset="0"/>
              </a:rPr>
              <a:t>. </a:t>
            </a:r>
          </a:p>
          <a:p>
            <a:r>
              <a:rPr lang="cs-CZ" altLang="cs-CZ" sz="1600" i="1">
                <a:latin typeface="Comic Sans MS" pitchFamily="66" charset="0"/>
              </a:rPr>
              <a:t>Trvale zvýšená hladina </a:t>
            </a:r>
            <a:r>
              <a:rPr lang="cs-CZ" altLang="cs-CZ" sz="1600" i="1">
                <a:latin typeface="Comic Sans MS" pitchFamily="66" charset="0"/>
                <a:hlinkClick r:id="rId8" tooltip="Glukóza"/>
              </a:rPr>
              <a:t>glukózy</a:t>
            </a:r>
            <a:r>
              <a:rPr lang="cs-CZ" altLang="cs-CZ" sz="1600" i="1">
                <a:latin typeface="Comic Sans MS" pitchFamily="66" charset="0"/>
              </a:rPr>
              <a:t> v krvi způsobuje vznik produktů pokročilé glykace </a:t>
            </a:r>
          </a:p>
          <a:p>
            <a:r>
              <a:rPr lang="cs-CZ" altLang="cs-CZ" sz="1600" i="1">
                <a:latin typeface="Comic Sans MS" pitchFamily="66" charset="0"/>
              </a:rPr>
              <a:t>V důsledku jejich působení se zvyšuje poškození tkání způsobené </a:t>
            </a:r>
            <a:r>
              <a:rPr lang="cs-CZ" altLang="cs-CZ" sz="1600" i="1">
                <a:latin typeface="Comic Sans MS" pitchFamily="66" charset="0"/>
                <a:hlinkClick r:id="rId9" tooltip="Radikál"/>
              </a:rPr>
              <a:t>volnými radikály</a:t>
            </a:r>
            <a:r>
              <a:rPr lang="cs-CZ" altLang="cs-CZ" sz="1600" i="1">
                <a:latin typeface="Comic Sans MS" pitchFamily="66" charset="0"/>
              </a:rPr>
              <a:t>.</a:t>
            </a:r>
          </a:p>
          <a:p>
            <a:endParaRPr lang="cs-CZ" altLang="cs-CZ" sz="1600" i="1">
              <a:latin typeface="Comic Sans MS" pitchFamily="66" charset="0"/>
              <a:hlinkClick r:id="rId10" tooltip="Cukrovka"/>
            </a:endParaRPr>
          </a:p>
          <a:p>
            <a:r>
              <a:rPr lang="cs-CZ" altLang="cs-CZ" sz="1600" i="1">
                <a:latin typeface="Comic Sans MS" pitchFamily="66" charset="0"/>
                <a:hlinkClick r:id="rId10" tooltip="Cukrovka"/>
              </a:rPr>
              <a:t>Cukrovka</a:t>
            </a:r>
            <a:r>
              <a:rPr lang="cs-CZ" altLang="cs-CZ" sz="1600" i="1">
                <a:latin typeface="Comic Sans MS" pitchFamily="66" charset="0"/>
              </a:rPr>
              <a:t> (</a:t>
            </a:r>
            <a:r>
              <a:rPr lang="cs-CZ" altLang="cs-CZ" sz="1600" i="1">
                <a:latin typeface="Comic Sans MS" pitchFamily="66" charset="0"/>
                <a:hlinkClick r:id="rId11" tooltip="Diabetes mellitus"/>
              </a:rPr>
              <a:t>diabetes mellitus</a:t>
            </a:r>
            <a:r>
              <a:rPr lang="cs-CZ" altLang="cs-CZ" sz="1600" i="1">
                <a:latin typeface="Comic Sans MS" pitchFamily="66" charset="0"/>
              </a:rPr>
              <a:t>) se sice projevuje zvýšenou hladinou cukru v </a:t>
            </a:r>
            <a:r>
              <a:rPr lang="cs-CZ" altLang="cs-CZ" sz="1600" i="1">
                <a:latin typeface="Comic Sans MS" pitchFamily="66" charset="0"/>
                <a:hlinkClick r:id="rId12" tooltip="Krev"/>
              </a:rPr>
              <a:t>krvi</a:t>
            </a:r>
            <a:r>
              <a:rPr lang="cs-CZ" altLang="cs-CZ" sz="1600" i="1">
                <a:latin typeface="Comic Sans MS" pitchFamily="66" charset="0"/>
              </a:rPr>
              <a:t>, není však způsobena požíváním cukru. Nemocní cukrovkou čili diabetici musí užívání cukru silně omezovat a často jej nahrazují </a:t>
            </a:r>
            <a:r>
              <a:rPr lang="cs-CZ" altLang="cs-CZ" sz="1600" i="1">
                <a:latin typeface="Comic Sans MS" pitchFamily="66" charset="0"/>
                <a:hlinkClick r:id="rId13" tooltip="Náhradní sladidlo"/>
              </a:rPr>
              <a:t>náhradními sladidly</a:t>
            </a:r>
            <a:r>
              <a:rPr lang="cs-CZ" altLang="cs-CZ" sz="1600" i="1">
                <a:latin typeface="Comic Sans MS" pitchFamily="66" charset="0"/>
              </a:rPr>
              <a:t>. </a:t>
            </a:r>
          </a:p>
          <a:p>
            <a:r>
              <a:rPr lang="cs-CZ" altLang="cs-CZ" sz="1600" i="1">
                <a:latin typeface="Comic Sans MS" pitchFamily="66" charset="0"/>
              </a:rPr>
              <a:t>Syntetická i přírodní náhradní sladidla mají nižší kalorickou hodnotu než cukr a nepřispívají ke vzniku </a:t>
            </a:r>
            <a:r>
              <a:rPr lang="cs-CZ" altLang="cs-CZ" sz="1600" i="1">
                <a:latin typeface="Comic Sans MS" pitchFamily="66" charset="0"/>
                <a:hlinkClick r:id="rId6" tooltip="Zubní kaz"/>
              </a:rPr>
              <a:t>zubního kazu</a:t>
            </a:r>
            <a:r>
              <a:rPr lang="cs-CZ" altLang="cs-CZ" sz="1600" i="1">
                <a:latin typeface="Comic Sans MS" pitchFamily="66" charset="0"/>
              </a:rPr>
              <a:t>.  </a:t>
            </a:r>
          </a:p>
          <a:p>
            <a:r>
              <a:rPr lang="cs-CZ" altLang="cs-CZ" sz="1600" i="1">
                <a:latin typeface="Comic Sans MS" pitchFamily="66" charset="0"/>
              </a:rPr>
              <a:t>Proto se často užívají i v rámci zdravé výživy a různých </a:t>
            </a:r>
            <a:r>
              <a:rPr lang="cs-CZ" altLang="cs-CZ" sz="1600" i="1">
                <a:latin typeface="Comic Sans MS" pitchFamily="66" charset="0"/>
                <a:hlinkClick r:id="rId14" tooltip="Dieta"/>
              </a:rPr>
              <a:t>diet</a:t>
            </a:r>
            <a:r>
              <a:rPr lang="cs-CZ" altLang="cs-CZ" sz="1600" i="1">
                <a:latin typeface="Comic Sans MS" pitchFamily="66" charset="0"/>
              </a:rPr>
              <a:t>.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395288" y="260350"/>
            <a:ext cx="2305050" cy="576263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i="1" dirty="0">
                <a:solidFill>
                  <a:schemeClr val="bg1"/>
                </a:solidFill>
              </a:rPr>
              <a:t>CUKRY</a:t>
            </a:r>
          </a:p>
        </p:txBody>
      </p:sp>
      <p:pic>
        <p:nvPicPr>
          <p:cNvPr id="12292" name="Picture 5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68313" y="5084763"/>
            <a:ext cx="2136775" cy="1601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8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843213" y="4791075"/>
            <a:ext cx="2824162" cy="195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9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011863" y="4765675"/>
            <a:ext cx="2628900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333375"/>
            <a:ext cx="2881313" cy="2128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91250" y="260350"/>
            <a:ext cx="2619375" cy="174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62250" y="1628775"/>
            <a:ext cx="3883025" cy="247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813" y="3284538"/>
            <a:ext cx="2527300" cy="244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8" name="TextovéPole 1"/>
          <p:cNvSpPr txBox="1">
            <a:spLocks noChangeArrowheads="1"/>
          </p:cNvSpPr>
          <p:nvPr/>
        </p:nvSpPr>
        <p:spPr bwMode="auto">
          <a:xfrm>
            <a:off x="277813" y="5805488"/>
            <a:ext cx="25273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/>
              <a:t>Umělá sladidla pomáhají diabetikům</a:t>
            </a:r>
          </a:p>
        </p:txBody>
      </p:sp>
      <p:pic>
        <p:nvPicPr>
          <p:cNvPr id="13319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7400" y="3476625"/>
            <a:ext cx="2436813" cy="2436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20" name="TextovéPole 2"/>
          <p:cNvSpPr txBox="1">
            <a:spLocks noChangeArrowheads="1"/>
          </p:cNvSpPr>
          <p:nvPr/>
        </p:nvSpPr>
        <p:spPr bwMode="auto">
          <a:xfrm>
            <a:off x="6254750" y="5734050"/>
            <a:ext cx="24479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Přírodní cukry neškodí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476250"/>
            <a:ext cx="7127875" cy="582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692150"/>
            <a:ext cx="4002087" cy="300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025" y="115888"/>
            <a:ext cx="200977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00563" y="1412875"/>
            <a:ext cx="2143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0825" y="4437063"/>
            <a:ext cx="2982913" cy="198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80050" y="4602163"/>
            <a:ext cx="3419475" cy="2078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159125" y="3678238"/>
            <a:ext cx="247650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aoblený obdélník 1"/>
          <p:cNvSpPr/>
          <p:nvPr/>
        </p:nvSpPr>
        <p:spPr>
          <a:xfrm>
            <a:off x="323850" y="115888"/>
            <a:ext cx="4073525" cy="504825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Čím nahradíme vyráběný cukr?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463" y="31750"/>
            <a:ext cx="1190625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aoblený obdélník 2"/>
          <p:cNvSpPr/>
          <p:nvPr/>
        </p:nvSpPr>
        <p:spPr>
          <a:xfrm>
            <a:off x="179388" y="333375"/>
            <a:ext cx="3024187" cy="358775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Pracovní list č. 1</a:t>
            </a:r>
          </a:p>
        </p:txBody>
      </p:sp>
      <p:sp>
        <p:nvSpPr>
          <p:cNvPr id="16388" name="Zástupný symbol pro obsah 4"/>
          <p:cNvSpPr>
            <a:spLocks noGrp="1"/>
          </p:cNvSpPr>
          <p:nvPr>
            <p:ph idx="1"/>
          </p:nvPr>
        </p:nvSpPr>
        <p:spPr>
          <a:xfrm>
            <a:off x="179388" y="936625"/>
            <a:ext cx="8229600" cy="4525963"/>
          </a:xfrm>
        </p:spPr>
        <p:txBody>
          <a:bodyPr/>
          <a:lstStyle/>
          <a:p>
            <a:pPr eaLnBrk="1" hangingPunct="1"/>
            <a:r>
              <a:rPr lang="cs-CZ" altLang="cs-CZ" smtClean="0"/>
              <a:t>1. Z čeho se vyrábí cukr?</a:t>
            </a:r>
          </a:p>
        </p:txBody>
      </p:sp>
      <p:pic>
        <p:nvPicPr>
          <p:cNvPr id="1638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7763" y="2486025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2588" y="4333875"/>
            <a:ext cx="2619375" cy="174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688" y="4724400"/>
            <a:ext cx="2390775" cy="191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379788" y="4746625"/>
            <a:ext cx="2809875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188" y="2011363"/>
            <a:ext cx="19050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4" name="Picture 10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227763" y="333375"/>
            <a:ext cx="25431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5" name="Picture 1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092450" y="2392363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2852738"/>
            <a:ext cx="3952875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aoblený obdélník 2"/>
          <p:cNvSpPr/>
          <p:nvPr/>
        </p:nvSpPr>
        <p:spPr>
          <a:xfrm>
            <a:off x="179388" y="333375"/>
            <a:ext cx="3024187" cy="358775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Pracovní list č. 2</a:t>
            </a:r>
          </a:p>
        </p:txBody>
      </p:sp>
      <p:sp>
        <p:nvSpPr>
          <p:cNvPr id="17412" name="TextovéPole 1"/>
          <p:cNvSpPr txBox="1">
            <a:spLocks noChangeArrowheads="1"/>
          </p:cNvSpPr>
          <p:nvPr/>
        </p:nvSpPr>
        <p:spPr bwMode="auto">
          <a:xfrm>
            <a:off x="395288" y="2503488"/>
            <a:ext cx="32400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Co je nejzdravější?</a:t>
            </a:r>
          </a:p>
        </p:txBody>
      </p:sp>
      <p:sp>
        <p:nvSpPr>
          <p:cNvPr id="17413" name="TextovéPole 3"/>
          <p:cNvSpPr txBox="1">
            <a:spLocks noChangeArrowheads="1"/>
          </p:cNvSpPr>
          <p:nvPr/>
        </p:nvSpPr>
        <p:spPr bwMode="auto">
          <a:xfrm>
            <a:off x="323850" y="1052513"/>
            <a:ext cx="8280400" cy="147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Doplň 5 potravin, v nichž máme zdravý cukr:</a:t>
            </a:r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</p:txBody>
      </p:sp>
      <p:sp>
        <p:nvSpPr>
          <p:cNvPr id="17414" name="TextovéPole 4"/>
          <p:cNvSpPr txBox="1">
            <a:spLocks noChangeArrowheads="1"/>
          </p:cNvSpPr>
          <p:nvPr/>
        </p:nvSpPr>
        <p:spPr bwMode="auto">
          <a:xfrm>
            <a:off x="4643438" y="3068638"/>
            <a:ext cx="4105275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Doplň 5 důvodů, proč nemáme jíst sladkosti s vyrobeným cukrem:</a:t>
            </a:r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388" y="333375"/>
            <a:ext cx="3024187" cy="358775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Pracovní list č. 3</a:t>
            </a:r>
          </a:p>
        </p:txBody>
      </p:sp>
      <p:sp>
        <p:nvSpPr>
          <p:cNvPr id="18435" name="TextovéPole 2"/>
          <p:cNvSpPr txBox="1">
            <a:spLocks noChangeArrowheads="1"/>
          </p:cNvSpPr>
          <p:nvPr/>
        </p:nvSpPr>
        <p:spPr bwMode="auto">
          <a:xfrm>
            <a:off x="323850" y="1052513"/>
            <a:ext cx="8496300" cy="4802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1. Proč máme být opatrní při zacházení s plynovou bombou a nebo plynovou troubou?</a:t>
            </a:r>
          </a:p>
          <a:p>
            <a:r>
              <a:rPr lang="cs-CZ" altLang="cs-CZ"/>
              <a:t>2. Jaké znáš uhlovodíky?</a:t>
            </a:r>
          </a:p>
          <a:p>
            <a:r>
              <a:rPr lang="cs-CZ" altLang="cs-CZ"/>
              <a:t>3. Jsou toto všechno uhlovodíky?</a:t>
            </a:r>
          </a:p>
          <a:p>
            <a:r>
              <a:rPr lang="cs-CZ" altLang="cs-CZ"/>
              <a:t>4. Seřaď je, jak jdou za sebou.</a:t>
            </a:r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</p:txBody>
      </p:sp>
      <p:sp>
        <p:nvSpPr>
          <p:cNvPr id="4" name="Obdélník 3"/>
          <p:cNvSpPr/>
          <p:nvPr/>
        </p:nvSpPr>
        <p:spPr>
          <a:xfrm>
            <a:off x="395288" y="2270125"/>
            <a:ext cx="2160587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heptan</a:t>
            </a:r>
          </a:p>
        </p:txBody>
      </p:sp>
      <p:sp>
        <p:nvSpPr>
          <p:cNvPr id="5" name="Obdélník 4"/>
          <p:cNvSpPr/>
          <p:nvPr/>
        </p:nvSpPr>
        <p:spPr>
          <a:xfrm>
            <a:off x="755650" y="2908300"/>
            <a:ext cx="2160588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butan</a:t>
            </a:r>
          </a:p>
        </p:txBody>
      </p:sp>
      <p:sp>
        <p:nvSpPr>
          <p:cNvPr id="6" name="Obdélník 5"/>
          <p:cNvSpPr/>
          <p:nvPr/>
        </p:nvSpPr>
        <p:spPr>
          <a:xfrm>
            <a:off x="1951038" y="4365625"/>
            <a:ext cx="2160587" cy="3587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oktan</a:t>
            </a:r>
          </a:p>
        </p:txBody>
      </p:sp>
      <p:sp>
        <p:nvSpPr>
          <p:cNvPr id="7" name="Obdélník 6"/>
          <p:cNvSpPr/>
          <p:nvPr/>
        </p:nvSpPr>
        <p:spPr>
          <a:xfrm>
            <a:off x="5003800" y="4184650"/>
            <a:ext cx="2160588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propan</a:t>
            </a:r>
          </a:p>
        </p:txBody>
      </p:sp>
      <p:sp>
        <p:nvSpPr>
          <p:cNvPr id="8" name="Obdélník 7"/>
          <p:cNvSpPr/>
          <p:nvPr/>
        </p:nvSpPr>
        <p:spPr>
          <a:xfrm>
            <a:off x="395288" y="3743325"/>
            <a:ext cx="2160587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pentan</a:t>
            </a:r>
          </a:p>
        </p:txBody>
      </p:sp>
      <p:sp>
        <p:nvSpPr>
          <p:cNvPr id="9" name="Obdélník 8"/>
          <p:cNvSpPr/>
          <p:nvPr/>
        </p:nvSpPr>
        <p:spPr>
          <a:xfrm>
            <a:off x="3203575" y="3346450"/>
            <a:ext cx="2160588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etan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632200" y="1785938"/>
            <a:ext cx="21590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metan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443663" y="3379788"/>
            <a:ext cx="2160587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dekan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924300" y="2636838"/>
            <a:ext cx="2160588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hexan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300788" y="1771650"/>
            <a:ext cx="21590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nonan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Obdélník 1"/>
          <p:cNvSpPr>
            <a:spLocks noChangeArrowheads="1"/>
          </p:cNvSpPr>
          <p:nvPr/>
        </p:nvSpPr>
        <p:spPr bwMode="auto">
          <a:xfrm>
            <a:off x="601663" y="2357438"/>
            <a:ext cx="36210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http://cs.wikipedia.org/wiki/Methan</a:t>
            </a:r>
          </a:p>
        </p:txBody>
      </p:sp>
      <p:sp>
        <p:nvSpPr>
          <p:cNvPr id="19459" name="Obdélník 2"/>
          <p:cNvSpPr>
            <a:spLocks noChangeArrowheads="1"/>
          </p:cNvSpPr>
          <p:nvPr/>
        </p:nvSpPr>
        <p:spPr bwMode="auto">
          <a:xfrm>
            <a:off x="639763" y="2682875"/>
            <a:ext cx="34194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http://cs.wikipedia.org/wiki/Ethan</a:t>
            </a:r>
          </a:p>
        </p:txBody>
      </p:sp>
      <p:pic>
        <p:nvPicPr>
          <p:cNvPr id="1946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46188" y="44450"/>
            <a:ext cx="6705600" cy="163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1" name="TextovéPole 4"/>
          <p:cNvSpPr txBox="1">
            <a:spLocks noChangeArrowheads="1"/>
          </p:cNvSpPr>
          <p:nvPr/>
        </p:nvSpPr>
        <p:spPr bwMode="auto">
          <a:xfrm>
            <a:off x="539750" y="1989138"/>
            <a:ext cx="18716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u="sng">
                <a:latin typeface="Arial" pitchFamily="34" charset="0"/>
              </a:rPr>
              <a:t>Zdroje a citace:</a:t>
            </a:r>
          </a:p>
        </p:txBody>
      </p:sp>
      <p:sp>
        <p:nvSpPr>
          <p:cNvPr id="19462" name="Obdélník 5"/>
          <p:cNvSpPr>
            <a:spLocks noChangeArrowheads="1"/>
          </p:cNvSpPr>
          <p:nvPr/>
        </p:nvSpPr>
        <p:spPr bwMode="auto">
          <a:xfrm>
            <a:off x="601663" y="2976563"/>
            <a:ext cx="53959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http://cs.wikipedia.org/wiki/Uhlovod%C3%ADky</a:t>
            </a:r>
          </a:p>
        </p:txBody>
      </p:sp>
      <p:sp>
        <p:nvSpPr>
          <p:cNvPr id="19463" name="Obdélník 8"/>
          <p:cNvSpPr>
            <a:spLocks noChangeArrowheads="1"/>
          </p:cNvSpPr>
          <p:nvPr/>
        </p:nvSpPr>
        <p:spPr bwMode="auto">
          <a:xfrm>
            <a:off x="644525" y="3308350"/>
            <a:ext cx="33083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/>
              <a:t>http://cs.wikipedia.org/wiki/Cukr</a:t>
            </a:r>
          </a:p>
        </p:txBody>
      </p:sp>
      <p:sp>
        <p:nvSpPr>
          <p:cNvPr id="19464" name="TextovéPole 1"/>
          <p:cNvSpPr txBox="1">
            <a:spLocks noChangeArrowheads="1"/>
          </p:cNvSpPr>
          <p:nvPr/>
        </p:nvSpPr>
        <p:spPr bwMode="auto">
          <a:xfrm>
            <a:off x="668338" y="3678238"/>
            <a:ext cx="17272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Obrázky:</a:t>
            </a:r>
          </a:p>
        </p:txBody>
      </p:sp>
      <p:sp>
        <p:nvSpPr>
          <p:cNvPr id="19465" name="Obdélník 2"/>
          <p:cNvSpPr>
            <a:spLocks noChangeArrowheads="1"/>
          </p:cNvSpPr>
          <p:nvPr/>
        </p:nvSpPr>
        <p:spPr bwMode="auto">
          <a:xfrm>
            <a:off x="644525" y="4046538"/>
            <a:ext cx="7959725" cy="73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www.office.microsoft.com</a:t>
            </a:r>
          </a:p>
          <a:p>
            <a:r>
              <a:rPr lang="cs-CZ" sz="1400"/>
              <a:t>Vlastní tvorba, </a:t>
            </a:r>
          </a:p>
          <a:p>
            <a:r>
              <a:rPr lang="cs-CZ" sz="1400"/>
              <a:t>obrázky vytvořené za pomocí programu  Microsoft Power Point – kreslení, klipart, obrázky z vlastních zdrojů</a:t>
            </a:r>
          </a:p>
        </p:txBody>
      </p:sp>
      <p:sp>
        <p:nvSpPr>
          <p:cNvPr id="19466" name="Obdélník 3"/>
          <p:cNvSpPr>
            <a:spLocks noChangeArrowheads="1"/>
          </p:cNvSpPr>
          <p:nvPr/>
        </p:nvSpPr>
        <p:spPr bwMode="auto">
          <a:xfrm>
            <a:off x="673100" y="4779963"/>
            <a:ext cx="805973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http://upload.wikimedia.org/wikipedia/commons/4/46/Mol_geom_isobutan.PNG</a:t>
            </a:r>
          </a:p>
        </p:txBody>
      </p:sp>
      <p:sp>
        <p:nvSpPr>
          <p:cNvPr id="19467" name="Obdélník 4"/>
          <p:cNvSpPr>
            <a:spLocks noChangeArrowheads="1"/>
          </p:cNvSpPr>
          <p:nvPr/>
        </p:nvSpPr>
        <p:spPr bwMode="auto">
          <a:xfrm>
            <a:off x="677863" y="5087938"/>
            <a:ext cx="812958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http://www.chatar-chalupar.cz/wp-content/uploads/2012/12/01.jpg</a:t>
            </a:r>
          </a:p>
        </p:txBody>
      </p:sp>
      <p:sp>
        <p:nvSpPr>
          <p:cNvPr id="19468" name="Obdélník 5"/>
          <p:cNvSpPr>
            <a:spLocks noChangeArrowheads="1"/>
          </p:cNvSpPr>
          <p:nvPr/>
        </p:nvSpPr>
        <p:spPr bwMode="auto">
          <a:xfrm>
            <a:off x="673100" y="5395913"/>
            <a:ext cx="791368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http://www.primagas.cz/nabidka-propanu-a-butanu/images/full-size/zasobnik-domek-lpg1.jpg</a:t>
            </a:r>
          </a:p>
        </p:txBody>
      </p:sp>
      <p:sp>
        <p:nvSpPr>
          <p:cNvPr id="19469" name="Obdélník 7"/>
          <p:cNvSpPr>
            <a:spLocks noChangeArrowheads="1"/>
          </p:cNvSpPr>
          <p:nvPr/>
        </p:nvSpPr>
        <p:spPr bwMode="auto">
          <a:xfrm>
            <a:off x="677863" y="5691188"/>
            <a:ext cx="7488237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http://www.zalevno.cz/image/3149/314999.jpg</a:t>
            </a:r>
          </a:p>
        </p:txBody>
      </p:sp>
      <p:sp>
        <p:nvSpPr>
          <p:cNvPr id="19470" name="Obdélník 8"/>
          <p:cNvSpPr>
            <a:spLocks noChangeArrowheads="1"/>
          </p:cNvSpPr>
          <p:nvPr/>
        </p:nvSpPr>
        <p:spPr bwMode="auto">
          <a:xfrm>
            <a:off x="755650" y="6015038"/>
            <a:ext cx="76327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40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46188" y="44450"/>
            <a:ext cx="6705600" cy="163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3" name="TextovéPole 14"/>
          <p:cNvSpPr txBox="1">
            <a:spLocks noChangeArrowheads="1"/>
          </p:cNvSpPr>
          <p:nvPr/>
        </p:nvSpPr>
        <p:spPr bwMode="auto">
          <a:xfrm>
            <a:off x="695325" y="2060575"/>
            <a:ext cx="172878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Obrázky:</a:t>
            </a:r>
          </a:p>
        </p:txBody>
      </p:sp>
      <p:sp>
        <p:nvSpPr>
          <p:cNvPr id="20484" name="Obdélník 6"/>
          <p:cNvSpPr>
            <a:spLocks noChangeArrowheads="1"/>
          </p:cNvSpPr>
          <p:nvPr/>
        </p:nvSpPr>
        <p:spPr bwMode="auto">
          <a:xfrm>
            <a:off x="844550" y="2368550"/>
            <a:ext cx="76327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http://www.fys.dk/nfa/06/opgaver/images/06_opg_10_3.png</a:t>
            </a:r>
          </a:p>
        </p:txBody>
      </p:sp>
      <p:sp>
        <p:nvSpPr>
          <p:cNvPr id="20485" name="Obdélník 9"/>
          <p:cNvSpPr>
            <a:spLocks noChangeArrowheads="1"/>
          </p:cNvSpPr>
          <p:nvPr/>
        </p:nvSpPr>
        <p:spPr bwMode="auto">
          <a:xfrm>
            <a:off x="844550" y="2663825"/>
            <a:ext cx="69850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http://www.mrmethane.com/img/mr-methane-posing.gif</a:t>
            </a:r>
          </a:p>
        </p:txBody>
      </p:sp>
      <p:sp>
        <p:nvSpPr>
          <p:cNvPr id="20486" name="Obdélník 10"/>
          <p:cNvSpPr>
            <a:spLocks noChangeArrowheads="1"/>
          </p:cNvSpPr>
          <p:nvPr/>
        </p:nvSpPr>
        <p:spPr bwMode="auto">
          <a:xfrm>
            <a:off x="849313" y="2957513"/>
            <a:ext cx="72723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http://files.chemicky.webnode.cz/200000000-3f6f640694/methan3D.gif</a:t>
            </a:r>
          </a:p>
        </p:txBody>
      </p:sp>
      <p:sp>
        <p:nvSpPr>
          <p:cNvPr id="20487" name="Obdélník 11"/>
          <p:cNvSpPr>
            <a:spLocks noChangeArrowheads="1"/>
          </p:cNvSpPr>
          <p:nvPr/>
        </p:nvSpPr>
        <p:spPr bwMode="auto">
          <a:xfrm>
            <a:off x="844550" y="3249613"/>
            <a:ext cx="81026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http://www.strangehistory.net/blog/wp-content/uploads/2013/11/sweets.jpg</a:t>
            </a:r>
          </a:p>
        </p:txBody>
      </p:sp>
      <p:sp>
        <p:nvSpPr>
          <p:cNvPr id="20488" name="Obdélník 13"/>
          <p:cNvSpPr>
            <a:spLocks noChangeArrowheads="1"/>
          </p:cNvSpPr>
          <p:nvPr/>
        </p:nvSpPr>
        <p:spPr bwMode="auto">
          <a:xfrm>
            <a:off x="862013" y="3549650"/>
            <a:ext cx="75390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http://i3.mirror.co.uk/incoming/article3006258.ece/alternates/s615/Sugar-Cubes-Teaspoon.jpg</a:t>
            </a:r>
          </a:p>
        </p:txBody>
      </p:sp>
      <p:sp>
        <p:nvSpPr>
          <p:cNvPr id="20489" name="Obdélník 15"/>
          <p:cNvSpPr>
            <a:spLocks noChangeArrowheads="1"/>
          </p:cNvSpPr>
          <p:nvPr/>
        </p:nvSpPr>
        <p:spPr bwMode="auto">
          <a:xfrm>
            <a:off x="844550" y="3822700"/>
            <a:ext cx="75993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http://www.kgdolu.estranky.cz/img/mid/19521/obsah-cukru-v-cole-1.jpg</a:t>
            </a:r>
          </a:p>
        </p:txBody>
      </p:sp>
      <p:sp>
        <p:nvSpPr>
          <p:cNvPr id="20490" name="Obdélník 16"/>
          <p:cNvSpPr>
            <a:spLocks noChangeArrowheads="1"/>
          </p:cNvSpPr>
          <p:nvPr/>
        </p:nvSpPr>
        <p:spPr bwMode="auto">
          <a:xfrm>
            <a:off x="862013" y="4130675"/>
            <a:ext cx="831691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http://www.vegmania.cz/sites/default/files/imagecache/clanek_medium/sladidla1.jpg</a:t>
            </a:r>
          </a:p>
        </p:txBody>
      </p:sp>
      <p:sp>
        <p:nvSpPr>
          <p:cNvPr id="20491" name="Obdélník 17"/>
          <p:cNvSpPr>
            <a:spLocks noChangeArrowheads="1"/>
          </p:cNvSpPr>
          <p:nvPr/>
        </p:nvSpPr>
        <p:spPr bwMode="auto">
          <a:xfrm>
            <a:off x="849313" y="4508500"/>
            <a:ext cx="75517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http://www.vcelapromoravskykras.cz/data/photo/8.jpg</a:t>
            </a:r>
          </a:p>
        </p:txBody>
      </p:sp>
      <p:sp>
        <p:nvSpPr>
          <p:cNvPr id="20492" name="Obdélník 18"/>
          <p:cNvSpPr>
            <a:spLocks noChangeArrowheads="1"/>
          </p:cNvSpPr>
          <p:nvPr/>
        </p:nvSpPr>
        <p:spPr bwMode="auto">
          <a:xfrm>
            <a:off x="862013" y="4829175"/>
            <a:ext cx="81740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http://www.newremys.com/img/produkty/cukry-a-soli/R052-Ovocny-cukr-Fruktoza.jpg</a:t>
            </a:r>
          </a:p>
        </p:txBody>
      </p:sp>
      <p:sp>
        <p:nvSpPr>
          <p:cNvPr id="20493" name="Obdélník 19"/>
          <p:cNvSpPr>
            <a:spLocks noChangeArrowheads="1"/>
          </p:cNvSpPr>
          <p:nvPr/>
        </p:nvSpPr>
        <p:spPr bwMode="auto">
          <a:xfrm>
            <a:off x="855663" y="5137150"/>
            <a:ext cx="75390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http://www.slunecnice-cb.cz/fotky9270/fotos/_BIONEBIO/BIONEBIO_1200_300.gif</a:t>
            </a:r>
          </a:p>
        </p:txBody>
      </p:sp>
      <p:sp>
        <p:nvSpPr>
          <p:cNvPr id="20494" name="Obdélník 20"/>
          <p:cNvSpPr>
            <a:spLocks noChangeArrowheads="1"/>
          </p:cNvSpPr>
          <p:nvPr/>
        </p:nvSpPr>
        <p:spPr bwMode="auto">
          <a:xfrm>
            <a:off x="862013" y="5487988"/>
            <a:ext cx="8174037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/>
              <a:t>http://www.jidelniceknamiru.cz/wp-content/uploads/2010/09/1.jpg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459</Words>
  <Application>Microsoft Office PowerPoint</Application>
  <PresentationFormat>Předvádění na obrazovce (4:3)</PresentationFormat>
  <Paragraphs>167</Paragraphs>
  <Slides>19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6" baseType="lpstr">
      <vt:lpstr>Calibri</vt:lpstr>
      <vt:lpstr>Arial</vt:lpstr>
      <vt:lpstr>Microsoft YaHei</vt:lpstr>
      <vt:lpstr>Mangal</vt:lpstr>
      <vt:lpstr>StarSymbol</vt:lpstr>
      <vt:lpstr>Comic Sans MS</vt:lpstr>
      <vt:lpstr>Motiv systému Office</vt:lpstr>
      <vt:lpstr>Snímek 1</vt:lpstr>
      <vt:lpstr>Snímek 2</vt:lpstr>
      <vt:lpstr>Uhlovodíky a cukry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</dc:creator>
  <cp:lastModifiedBy>Dum</cp:lastModifiedBy>
  <cp:revision>21</cp:revision>
  <dcterms:created xsi:type="dcterms:W3CDTF">2014-06-22T22:47:32Z</dcterms:created>
  <dcterms:modified xsi:type="dcterms:W3CDTF">2014-09-23T08:58:28Z</dcterms:modified>
</cp:coreProperties>
</file>