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27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7" r:id="rId20"/>
  </p:sldIdLst>
  <p:sldSz cx="10080625" cy="7559675"/>
  <p:notesSz cx="7559675" cy="106918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546" y="-33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>
            <a:lvl1pPr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Microsoft YaHei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313" y="0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>
            <a:lvl1pPr algn="r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Microsoft YaHei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6825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>
            <a:lvl1pPr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Microsoft YaHei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313" y="10156825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>
            <a:lvl1pPr algn="r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Microsoft YaHei" pitchFamily="2"/>
                <a:cs typeface="Mangal" pitchFamily="2"/>
              </a:defRPr>
            </a:lvl1pPr>
          </a:lstStyle>
          <a:p>
            <a:pPr>
              <a:defRPr sz="1400"/>
            </a:pPr>
            <a:fld id="{22CC4EDB-1AAE-4578-9B1A-CDEF093EE6F6}" type="slidenum">
              <a:rPr lang="cs-CZ"/>
              <a:pPr>
                <a:defRPr sz="1400"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650" y="5078413"/>
            <a:ext cx="6048375" cy="4811712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pPr lvl="0"/>
            <a:endParaRPr lang="cs-CZ" noProof="0" smtClean="0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313" y="0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6825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313" y="10156825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algn="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fld id="{2FCA3075-8C7B-4704-90CE-5F61740EFC43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215900" indent="-215900" algn="l" rtl="0" eaLnBrk="0" fontAlgn="base" hangingPunct="0">
      <a:spcBef>
        <a:spcPct val="30000"/>
      </a:spcBef>
      <a:spcAft>
        <a:spcPct val="0"/>
      </a:spcAft>
      <a:defRPr lang="cs-CZ" sz="2000" kern="1200">
        <a:solidFill>
          <a:schemeClr val="tx1"/>
        </a:solidFill>
        <a:latin typeface="Arial" pitchFamily="18"/>
        <a:ea typeface="Microsoft YaHei" pitchFamily="2"/>
        <a:cs typeface="Mangal" pitchFamily="2"/>
      </a:defRPr>
    </a:lvl1pPr>
    <a:lvl2pPr marL="742950" indent="-28575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icrosoft YaHei" pitchFamily="34" charset="-122"/>
        <a:cs typeface="+mn-cs"/>
      </a:defRPr>
    </a:lvl2pPr>
    <a:lvl3pPr marL="11430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icrosoft YaHei" pitchFamily="34" charset="-122"/>
        <a:cs typeface="+mn-cs"/>
      </a:defRPr>
    </a:lvl3pPr>
    <a:lvl4pPr marL="16002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icrosoft YaHei" pitchFamily="34" charset="-122"/>
        <a:cs typeface="+mn-cs"/>
      </a:defRPr>
    </a:lvl4pPr>
    <a:lvl5pPr marL="20574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icrosoft YaHei" pitchFamily="3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2531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3555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4579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5603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6627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7651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8675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9699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0723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1747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2771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3795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4819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5843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6867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7891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8915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9939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43222E-7C52-42BB-AAE8-FDC3F676782A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>
    <p:pull dir="r"/>
    <p:sndAc>
      <p:stSnd>
        <p:snd r:embed="rId1" name="push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0C64C2-3611-4378-947D-12C6F8F4BAEA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>
    <p:pull dir="r"/>
    <p:sndAc>
      <p:stSnd>
        <p:snd r:embed="rId1" name="push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A68D88-3149-4AD9-B5AA-BA58D06D841B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>
    <p:pull dir="r"/>
    <p:sndAc>
      <p:stSnd>
        <p:snd r:embed="rId1" name="push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9287" cy="4989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4925" y="1768475"/>
            <a:ext cx="4460875" cy="4989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22BD0F-B410-4C18-BCB3-D73B86E84839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>
    <p:pull dir="r"/>
    <p:sndAc>
      <p:stSnd>
        <p:snd r:embed="rId1" name="push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8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9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596AC7-A7FA-4D71-92DF-83E6060E37AF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>
    <p:pull dir="r"/>
    <p:sndAc>
      <p:stSnd>
        <p:snd r:embed="rId1" name="push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024C31-B223-4049-8EC0-E1A46664D6C6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>
    <p:pull dir="r"/>
    <p:sndAc>
      <p:stSnd>
        <p:snd r:embed="rId1" name="push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3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50BA35-FFD5-4CCA-940A-6D7F9335A8F5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>
    <p:pull dir="r"/>
    <p:sndAc>
      <p:stSnd>
        <p:snd r:embed="rId1" name="push.wav"/>
      </p:stSnd>
    </p:sndAc>
  </p:transition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652393-3AEB-452D-BF85-5F59445023A5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>
    <p:pull dir="r"/>
    <p:sndAc>
      <p:stSnd>
        <p:snd r:embed="rId1" name="push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18193A-19BB-42CA-A385-4F6130848D46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>
    <p:pull dir="r"/>
    <p:sndAc>
      <p:stSnd>
        <p:snd r:embed="rId1" name="push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308A35-A63B-4886-AA3E-B33FF50BACD3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>
    <p:pull dir="r"/>
    <p:sndAc>
      <p:stSnd>
        <p:snd r:embed="rId1" name="push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850" y="301625"/>
            <a:ext cx="2266950" cy="64563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3212" cy="64563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09D3F5-BB00-4605-9896-197300143044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>
    <p:pull dir="r"/>
    <p:sndAc>
      <p:stSnd>
        <p:snd r:embed="rId1" name="push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66"/>
            </a:gs>
            <a:gs pos="100000">
              <a:srgbClr val="FFFFCC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 txBox="1">
            <a:spLocks noGrp="1"/>
          </p:cNvSpPr>
          <p:nvPr>
            <p:ph type="title"/>
          </p:nvPr>
        </p:nvSpPr>
        <p:spPr bwMode="auto">
          <a:xfrm>
            <a:off x="503238" y="301625"/>
            <a:ext cx="9072562" cy="126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cs-CZ" altLang="cs-CZ" smtClean="0"/>
          </a:p>
        </p:txBody>
      </p:sp>
      <p:sp>
        <p:nvSpPr>
          <p:cNvPr id="1027" name="Zástupný symbol pro text 2"/>
          <p:cNvSpPr txBox="1">
            <a:spLocks noGrp="1"/>
          </p:cNvSpPr>
          <p:nvPr>
            <p:ph type="body" idx="1"/>
          </p:nvPr>
        </p:nvSpPr>
        <p:spPr bwMode="auto">
          <a:xfrm>
            <a:off x="503238" y="1768475"/>
            <a:ext cx="9072562" cy="498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503238" y="6886575"/>
            <a:ext cx="2349500" cy="5222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448050" y="6886575"/>
            <a:ext cx="3194050" cy="5222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ct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7227888" y="6886575"/>
            <a:ext cx="2347912" cy="5222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fld id="{872DD5F5-0815-4D5A-930C-F3899B335D35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 dir="r"/>
    <p:sndAc>
      <p:stSnd>
        <p:snd r:embed="rId13" name="push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lang="cs-CZ" sz="4400" kern="1200">
          <a:solidFill>
            <a:schemeClr val="tx2"/>
          </a:solidFill>
          <a:latin typeface="Arial" pitchFamily="18"/>
          <a:ea typeface="Microsoft YaHei" pitchFamily="2"/>
          <a:cs typeface="Mangal" pitchFamily="2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Microsoft YaHei" pitchFamily="34" charset="-122"/>
          <a:cs typeface="Mangal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Microsoft YaHei" pitchFamily="34" charset="-122"/>
          <a:cs typeface="Mangal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Microsoft YaHei" pitchFamily="34" charset="-122"/>
          <a:cs typeface="Mangal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Microsoft YaHei" pitchFamily="34" charset="-122"/>
          <a:cs typeface="Mangal" pitchFamily="18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Microsoft YaHei" pitchFamily="34" charset="-122"/>
          <a:cs typeface="Mangal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Microsoft YaHei" pitchFamily="34" charset="-122"/>
          <a:cs typeface="Mangal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Microsoft YaHei" pitchFamily="34" charset="-122"/>
          <a:cs typeface="Mangal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Microsoft YaHei" pitchFamily="34" charset="-122"/>
          <a:cs typeface="Mangal" pitchFamily="18" charset="0"/>
        </a:defRPr>
      </a:lvl9pPr>
    </p:titleStyle>
    <p:bodyStyle>
      <a:lvl1pPr algn="l" rtl="0" eaLnBrk="0" fontAlgn="base" hangingPunct="0">
        <a:spcBef>
          <a:spcPct val="0"/>
        </a:spcBef>
        <a:spcAft>
          <a:spcPts val="1413"/>
        </a:spcAft>
        <a:defRPr lang="cs-CZ" sz="3200" kern="1200">
          <a:solidFill>
            <a:schemeClr val="tx1"/>
          </a:solidFill>
          <a:latin typeface="Arial" pitchFamily="18"/>
          <a:ea typeface="Microsoft YaHei" pitchFamily="2"/>
          <a:cs typeface="Mangal" pitchFamily="2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Arial" pitchFamily="34" charset="0"/>
          <a:ea typeface="Microsoft YaHei" pitchFamily="34" charset="-122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Arial" pitchFamily="34" charset="0"/>
          <a:ea typeface="Microsoft YaHei" pitchFamily="34" charset="-122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Arial" pitchFamily="34" charset="0"/>
          <a:ea typeface="Microsoft YaHei" pitchFamily="34" charset="-122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  <a:ea typeface="Microsoft YaHei" pitchFamily="34" charset="-122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  <a:ea typeface="Microsoft YaHei" pitchFamily="34" charset="-122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  <a:ea typeface="Microsoft YaHei" pitchFamily="34" charset="-122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  <a:ea typeface="Microsoft YaHei" pitchFamily="34" charset="-122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  <a:ea typeface="Microsoft YaHei" pitchFamily="34" charset="-122"/>
        </a:defRPr>
      </a:lvl9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53975"/>
            <a:ext cx="6823075" cy="154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4360" name="Group 88"/>
          <p:cNvGraphicFramePr>
            <a:graphicFrameLocks noGrp="1"/>
          </p:cNvGraphicFramePr>
          <p:nvPr/>
        </p:nvGraphicFramePr>
        <p:xfrm>
          <a:off x="250825" y="1589088"/>
          <a:ext cx="9326563" cy="5324232"/>
        </p:xfrm>
        <a:graphic>
          <a:graphicData uri="http://schemas.openxmlformats.org/drawingml/2006/table">
            <a:tbl>
              <a:tblPr/>
              <a:tblGrid>
                <a:gridCol w="4664075"/>
                <a:gridCol w="4662488"/>
              </a:tblGrid>
              <a:tr h="374650"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Číslo projektu MŠMT: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DE5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DE5"/>
                    </a:solidFill>
                  </a:tcPr>
                </a:tc>
              </a:tr>
              <a:tr h="374650"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Číslo materiálu: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VY_32_INOVACE_11_05_úvod do chemie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523875"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Název školy: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ZŠ, PŠ a MŠ Česká Lípa, Moskevská 679, příspěvková organizace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4650"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Ročník: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II. ročník praktické školy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4650"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Vzdělávací oblast: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Člověk a příroda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4650"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Předmět: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Základy přírodních věd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4650"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Tematický okruh: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Základy chemie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4650"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Téma: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Směsi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4650"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Název autora: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Mgr. Lucie Červenková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4650"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Vytvořeno dne: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Listopad 2012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511175"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Anotace 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45000"/>
                        <a:buFont typeface="StarSymbol"/>
                        <a:buNone/>
                        <a:tabLst/>
                      </a:pPr>
                      <a:r>
                        <a:rPr kumimoji="0" lang="cs-CZ" alt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1859C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rPr>
                        <a:t>Určeno pro žáky Praktické školy jako prezentace k učivu Směsi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511175"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Klíčová slova: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  <a:cs typeface="Mangal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Microsoft YaHei" pitchFamily="34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Směs, usazování, dělení, filtrace, experiment, filtrační aparatura</a:t>
                      </a:r>
                    </a:p>
                  </a:txBody>
                  <a:tcPr marL="100806" marR="100806" marT="50393" marB="5039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pull dir="r"/>
    <p:sndAc>
      <p:stSnd>
        <p:snd r:embed="rId2" name="push.wav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2738" y="3779838"/>
            <a:ext cx="9217025" cy="3497262"/>
          </a:xfrm>
          <a:prstGeom prst="rect">
            <a:avLst/>
          </a:prstGeom>
          <a:noFill/>
          <a:ln>
            <a:noFill/>
          </a:ln>
        </p:spPr>
        <p:txBody>
          <a:bodyPr wrap="none" lIns="90000" tIns="45000" rIns="90000" bIns="45000" compatLnSpc="0"/>
          <a:lstStyle/>
          <a:p>
            <a:pPr fontAlgn="auto" hangingPunct="0">
              <a:lnSpc>
                <a:spcPct val="90000"/>
              </a:lnSpc>
              <a:spcBef>
                <a:spcPts val="638"/>
              </a:spcBef>
              <a:spcAft>
                <a:spcPts val="0"/>
              </a:spcAft>
              <a:defRPr/>
            </a:pPr>
            <a:r>
              <a:rPr lang="cs-CZ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       Jedná se o výukové materiály určené pro podporu vzdělávání v oblasti</a:t>
            </a:r>
          </a:p>
          <a:p>
            <a:pPr fontAlgn="auto" hangingPunct="0">
              <a:lnSpc>
                <a:spcPct val="90000"/>
              </a:lnSpc>
              <a:spcBef>
                <a:spcPts val="638"/>
              </a:spcBef>
              <a:spcAft>
                <a:spcPts val="0"/>
              </a:spcAft>
              <a:defRPr/>
            </a:pPr>
            <a:r>
              <a:rPr lang="cs-CZ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 přírodních věd – konkrétně chemie.</a:t>
            </a:r>
          </a:p>
          <a:p>
            <a:pPr fontAlgn="auto" hangingPunct="0">
              <a:lnSpc>
                <a:spcPct val="90000"/>
              </a:lnSpc>
              <a:spcBef>
                <a:spcPts val="638"/>
              </a:spcBef>
              <a:spcAft>
                <a:spcPts val="0"/>
              </a:spcAft>
              <a:defRPr/>
            </a:pPr>
            <a:r>
              <a:rPr lang="cs-CZ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    Obsahem je prezentace pro podporu výkladu učiva na dané téma, </a:t>
            </a:r>
          </a:p>
          <a:p>
            <a:pPr fontAlgn="auto" hangingPunct="0">
              <a:lnSpc>
                <a:spcPct val="90000"/>
              </a:lnSpc>
              <a:spcBef>
                <a:spcPts val="638"/>
              </a:spcBef>
              <a:spcAft>
                <a:spcPts val="0"/>
              </a:spcAft>
              <a:defRPr/>
            </a:pPr>
            <a:r>
              <a:rPr lang="cs-CZ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doplněné řadou zajímavých experimentů, které je nutno provádět pod </a:t>
            </a:r>
          </a:p>
          <a:p>
            <a:pPr fontAlgn="auto" hangingPunct="0">
              <a:lnSpc>
                <a:spcPct val="90000"/>
              </a:lnSpc>
              <a:spcBef>
                <a:spcPts val="638"/>
              </a:spcBef>
              <a:spcAft>
                <a:spcPts val="0"/>
              </a:spcAft>
              <a:defRPr/>
            </a:pPr>
            <a:r>
              <a:rPr lang="cs-CZ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dohledem vyučujícího.</a:t>
            </a:r>
          </a:p>
          <a:p>
            <a:pPr fontAlgn="auto" hangingPunct="0">
              <a:lnSpc>
                <a:spcPct val="90000"/>
              </a:lnSpc>
              <a:spcBef>
                <a:spcPts val="638"/>
              </a:spcBef>
              <a:spcAft>
                <a:spcPts val="0"/>
              </a:spcAft>
              <a:defRPr/>
            </a:pPr>
            <a:r>
              <a:rPr lang="cs-CZ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     Na začátku je uveden souhrn opakování látky předchozí </a:t>
            </a:r>
          </a:p>
          <a:p>
            <a:pPr fontAlgn="auto" hangingPunct="0">
              <a:lnSpc>
                <a:spcPct val="90000"/>
              </a:lnSpc>
              <a:spcBef>
                <a:spcPts val="638"/>
              </a:spcBef>
              <a:spcAft>
                <a:spcPts val="0"/>
              </a:spcAft>
              <a:defRPr/>
            </a:pPr>
            <a:r>
              <a:rPr lang="cs-CZ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a na konci souhrn látky probrané .</a:t>
            </a:r>
          </a:p>
          <a:p>
            <a:pPr fontAlgn="auto" hangingPunct="0">
              <a:lnSpc>
                <a:spcPct val="90000"/>
              </a:lnSpc>
              <a:spcBef>
                <a:spcPts val="638"/>
              </a:spcBef>
              <a:spcAft>
                <a:spcPts val="0"/>
              </a:spcAft>
              <a:defRPr/>
            </a:pPr>
            <a:r>
              <a:rPr lang="cs-CZ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     Určeno pro žáky 2. ročníku </a:t>
            </a:r>
            <a:r>
              <a:rPr lang="cs-CZ" i="1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Praktické školy</a:t>
            </a:r>
            <a:endParaRPr lang="cs-CZ" i="1" dirty="0">
              <a:solidFill>
                <a:srgbClr val="000000"/>
              </a:solidFill>
              <a:latin typeface="Comic Sans MS" pitchFamily="66"/>
              <a:ea typeface="Microsoft YaHei" pitchFamily="2"/>
              <a:cs typeface="Mangal" pitchFamily="2"/>
            </a:endParaRPr>
          </a:p>
          <a:p>
            <a:pPr fontAlgn="auto" hangingPunct="0">
              <a:lnSpc>
                <a:spcPct val="90000"/>
              </a:lnSpc>
              <a:spcBef>
                <a:spcPts val="638"/>
              </a:spcBef>
              <a:spcAft>
                <a:spcPts val="0"/>
              </a:spcAft>
              <a:defRPr/>
            </a:pPr>
            <a:endParaRPr lang="cs-CZ" sz="2400" i="1" dirty="0">
              <a:solidFill>
                <a:srgbClr val="000000"/>
              </a:solidFill>
              <a:latin typeface="Comic Sans MS" pitchFamily="66"/>
              <a:ea typeface="Microsoft YaHei" pitchFamily="2"/>
              <a:cs typeface="Mangal" pitchFamily="2"/>
            </a:endParaRPr>
          </a:p>
        </p:txBody>
      </p:sp>
      <p:sp>
        <p:nvSpPr>
          <p:cNvPr id="3075" name="Zástupný symbol pro obsah 2"/>
          <p:cNvSpPr>
            <a:spLocks/>
          </p:cNvSpPr>
          <p:nvPr/>
        </p:nvSpPr>
        <p:spPr bwMode="auto">
          <a:xfrm>
            <a:off x="357188" y="1785938"/>
            <a:ext cx="8229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 eaLnBrk="0" hangingPunct="0">
              <a:spcAft>
                <a:spcPts val="1413"/>
              </a:spcAft>
            </a:pPr>
            <a:r>
              <a:rPr lang="cs-CZ" altLang="cs-CZ" sz="3200" b="1">
                <a:solidFill>
                  <a:srgbClr val="31859C"/>
                </a:solidFill>
                <a:latin typeface="Arial" pitchFamily="34" charset="0"/>
                <a:ea typeface="Microsoft YaHei" pitchFamily="34" charset="-122"/>
                <a:cs typeface="Mangal" pitchFamily="2"/>
              </a:rPr>
              <a:t>METODICKÝ POPIS</a:t>
            </a:r>
          </a:p>
        </p:txBody>
      </p:sp>
      <p:pic>
        <p:nvPicPr>
          <p:cNvPr id="307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"/>
    <p:sndAc>
      <p:stSnd>
        <p:snd r:embed="rId3" name="pu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86125" y="652463"/>
            <a:ext cx="3554413" cy="1225550"/>
          </a:xfrm>
          <a:prstGeom prst="rect">
            <a:avLst/>
          </a:prstGeom>
          <a:noFill/>
          <a:ln>
            <a:noFill/>
          </a:ln>
        </p:spPr>
        <p:txBody>
          <a:bodyPr wrap="none" lIns="90000" tIns="45000" rIns="90000" bIns="45000" compatLnSpc="0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i="1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Oddělování směsí</a:t>
            </a:r>
            <a:br>
              <a:rPr lang="cs-CZ" sz="3200" b="1" i="1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</a:br>
            <a:r>
              <a:rPr lang="cs-CZ" sz="3200" i="1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(1. část)</a:t>
            </a:r>
          </a:p>
        </p:txBody>
      </p:sp>
      <p:pic>
        <p:nvPicPr>
          <p:cNvPr id="4099" name="Picture 6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60700" y="2519363"/>
            <a:ext cx="3995738" cy="388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"/>
    <p:sndAc>
      <p:stSnd>
        <p:snd r:embed="rId3" name="pu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2163" y="957263"/>
            <a:ext cx="8567737" cy="6457950"/>
          </a:xfrm>
          <a:prstGeom prst="rect">
            <a:avLst/>
          </a:prstGeom>
          <a:noFill/>
          <a:ln>
            <a:noFill/>
          </a:ln>
        </p:spPr>
        <p:txBody>
          <a:bodyPr wrap="none" lIns="90000" tIns="45000" rIns="90000" bIns="45000" compatLnSpc="0"/>
          <a:lstStyle/>
          <a:p>
            <a:pPr fontAlgn="auto"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 * </a:t>
            </a:r>
            <a:r>
              <a:rPr lang="cs-CZ" sz="2800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směsi jsou sloučeniny složené ze </a:t>
            </a:r>
            <a:r>
              <a:rPr lang="cs-CZ" sz="2800" b="1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dvou a více látek</a:t>
            </a:r>
          </a:p>
          <a:p>
            <a:pPr fontAlgn="auto"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  * dělíme je na </a:t>
            </a:r>
            <a:r>
              <a:rPr lang="cs-CZ" sz="2800" b="1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homogenní a heterogenní</a:t>
            </a:r>
          </a:p>
          <a:p>
            <a:pPr fontAlgn="auto"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  * heterogenní směsi dále dělíme na:  </a:t>
            </a:r>
          </a:p>
          <a:p>
            <a:pPr fontAlgn="auto">
              <a:spcBef>
                <a:spcPts val="349"/>
              </a:spcBef>
              <a:spcAft>
                <a:spcPts val="0"/>
              </a:spcAft>
              <a:defRPr/>
            </a:pPr>
            <a:r>
              <a:rPr lang="cs-CZ" sz="2800" b="1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   </a:t>
            </a:r>
          </a:p>
          <a:p>
            <a:pPr algn="ctr" fontAlgn="auto">
              <a:spcBef>
                <a:spcPts val="349"/>
              </a:spcBef>
              <a:spcAft>
                <a:spcPts val="0"/>
              </a:spcAft>
              <a:defRPr/>
            </a:pPr>
            <a:endParaRPr lang="cs-CZ" sz="2800" b="1" i="1" dirty="0">
              <a:solidFill>
                <a:srgbClr val="000000"/>
              </a:solidFill>
              <a:latin typeface="Comic Sans MS" pitchFamily="66"/>
              <a:ea typeface="Microsoft YaHei" pitchFamily="2"/>
              <a:cs typeface="Mangal" pitchFamily="2"/>
            </a:endParaRPr>
          </a:p>
        </p:txBody>
      </p:sp>
      <p:sp>
        <p:nvSpPr>
          <p:cNvPr id="5123" name="Nadpis 2"/>
          <p:cNvSpPr txBox="1">
            <a:spLocks noGrp="1"/>
          </p:cNvSpPr>
          <p:nvPr>
            <p:ph type="title" idx="4294967295"/>
          </p:nvPr>
        </p:nvSpPr>
        <p:spPr>
          <a:xfrm>
            <a:off x="504825" y="33338"/>
            <a:ext cx="9070975" cy="1262062"/>
          </a:xfrm>
        </p:spPr>
        <p:txBody>
          <a:bodyPr/>
          <a:lstStyle/>
          <a:p>
            <a:pPr eaLnBrk="1">
              <a:buSzPct val="45000"/>
              <a:buFont typeface="StarSymbol"/>
              <a:buNone/>
            </a:pPr>
            <a:r>
              <a:rPr altLang="cs-CZ" sz="4000" b="1" i="1" u="sng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SMĚSI</a:t>
            </a:r>
          </a:p>
        </p:txBody>
      </p:sp>
      <p:pic>
        <p:nvPicPr>
          <p:cNvPr id="5124" name="Obrázek 3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7263" y="2786063"/>
            <a:ext cx="1549400" cy="398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římá spojnice 4"/>
          <p:cNvSpPr/>
          <p:nvPr/>
        </p:nvSpPr>
        <p:spPr>
          <a:xfrm>
            <a:off x="6480175" y="3132138"/>
            <a:ext cx="1079500" cy="576262"/>
          </a:xfrm>
          <a:prstGeom prst="line">
            <a:avLst/>
          </a:prstGeom>
          <a:noFill/>
          <a:ln w="36000">
            <a:solidFill>
              <a:srgbClr val="6666FF"/>
            </a:solidFill>
            <a:prstDash val="solid"/>
          </a:ln>
        </p:spPr>
        <p:txBody>
          <a:bodyPr wrap="none" lIns="108000" tIns="63000" rIns="108000" bIns="63000" anchor="ctr" compatLnSpc="0"/>
          <a:lstStyle/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latin typeface="Arial" pitchFamily="18"/>
              <a:ea typeface="Microsoft YaHei" pitchFamily="2"/>
              <a:cs typeface="Mangal" pitchFamily="2"/>
            </a:endParaRPr>
          </a:p>
        </p:txBody>
      </p:sp>
      <p:pic>
        <p:nvPicPr>
          <p:cNvPr id="5126" name="Obrázek 5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57775" y="4192588"/>
            <a:ext cx="2141538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římá spojnice 6"/>
          <p:cNvSpPr/>
          <p:nvPr/>
        </p:nvSpPr>
        <p:spPr>
          <a:xfrm>
            <a:off x="4824413" y="4608513"/>
            <a:ext cx="935037" cy="358775"/>
          </a:xfrm>
          <a:prstGeom prst="line">
            <a:avLst/>
          </a:prstGeom>
          <a:noFill/>
          <a:ln w="36000">
            <a:solidFill>
              <a:srgbClr val="6666FF"/>
            </a:solidFill>
            <a:prstDash val="solid"/>
          </a:ln>
        </p:spPr>
        <p:txBody>
          <a:bodyPr wrap="none" lIns="108000" tIns="63000" rIns="108000" bIns="63000" anchor="ctr" compatLnSpc="0"/>
          <a:lstStyle/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latin typeface="Arial" pitchFamily="18"/>
              <a:ea typeface="Microsoft YaHei" pitchFamily="2"/>
              <a:cs typeface="Mangal" pitchFamily="2"/>
            </a:endParaRPr>
          </a:p>
        </p:txBody>
      </p:sp>
      <p:pic>
        <p:nvPicPr>
          <p:cNvPr id="5128" name="Obrázek 7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47725" y="3382963"/>
            <a:ext cx="2463800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Přímá spojnice 8"/>
          <p:cNvSpPr/>
          <p:nvPr/>
        </p:nvSpPr>
        <p:spPr>
          <a:xfrm flipV="1">
            <a:off x="2663825" y="4032250"/>
            <a:ext cx="144463" cy="1511300"/>
          </a:xfrm>
          <a:prstGeom prst="line">
            <a:avLst/>
          </a:prstGeom>
          <a:noFill/>
          <a:ln w="36000">
            <a:solidFill>
              <a:srgbClr val="6666FF"/>
            </a:solidFill>
            <a:prstDash val="solid"/>
          </a:ln>
        </p:spPr>
        <p:txBody>
          <a:bodyPr wrap="none" lIns="108000" tIns="63000" rIns="108000" bIns="63000" anchor="ctr" compatLnSpc="0"/>
          <a:lstStyle/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latin typeface="Arial" pitchFamily="18"/>
              <a:ea typeface="Microsoft YaHei" pitchFamily="2"/>
              <a:cs typeface="Mangal" pitchFamily="2"/>
            </a:endParaRPr>
          </a:p>
        </p:txBody>
      </p:sp>
      <p:pic>
        <p:nvPicPr>
          <p:cNvPr id="5130" name="Obrázek 9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19425" y="5975350"/>
            <a:ext cx="2020888" cy="1398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Přímá spojnice 10"/>
          <p:cNvSpPr/>
          <p:nvPr/>
        </p:nvSpPr>
        <p:spPr>
          <a:xfrm flipH="1">
            <a:off x="2160588" y="6624638"/>
            <a:ext cx="1655762" cy="71437"/>
          </a:xfrm>
          <a:prstGeom prst="line">
            <a:avLst/>
          </a:prstGeom>
          <a:noFill/>
          <a:ln w="36000">
            <a:solidFill>
              <a:srgbClr val="6666FF"/>
            </a:solidFill>
            <a:prstDash val="solid"/>
          </a:ln>
        </p:spPr>
        <p:txBody>
          <a:bodyPr wrap="none" lIns="108000" tIns="63000" rIns="108000" bIns="63000" anchor="ctr" compatLnSpc="0"/>
          <a:lstStyle/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39863" y="5364163"/>
            <a:ext cx="2016125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aerosol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19138" y="6696075"/>
            <a:ext cx="2016125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pěna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455988" y="4192588"/>
            <a:ext cx="2016125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emulze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824413" y="2705100"/>
            <a:ext cx="2016125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suspenze</a:t>
            </a:r>
          </a:p>
        </p:txBody>
      </p:sp>
    </p:spTree>
  </p:cSld>
  <p:clrMapOvr>
    <a:masterClrMapping/>
  </p:clrMapOvr>
  <p:transition spd="slow">
    <p:pull dir="r"/>
    <p:sndAc>
      <p:stSnd>
        <p:snd r:embed="rId3" name="pu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8788" y="508000"/>
            <a:ext cx="6407150" cy="798513"/>
          </a:xfrm>
          <a:prstGeom prst="rect">
            <a:avLst/>
          </a:prstGeom>
          <a:noFill/>
          <a:ln>
            <a:noFill/>
          </a:ln>
        </p:spPr>
        <p:txBody>
          <a:bodyPr wrap="none" lIns="108000" tIns="63000" rIns="108000" bIns="63000" compatLnSpc="0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800" b="1" i="1" u="sng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Oddělování směsí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47700" y="1571625"/>
            <a:ext cx="8783638" cy="5375275"/>
          </a:xfrm>
          <a:prstGeom prst="rect">
            <a:avLst/>
          </a:prstGeom>
          <a:noFill/>
          <a:ln>
            <a:noFill/>
          </a:ln>
        </p:spPr>
        <p:txBody>
          <a:bodyPr wrap="none" lIns="108000" tIns="63000" rIns="108000" bIns="63000" compatLnSpc="0"/>
          <a:lstStyle/>
          <a:p>
            <a:pPr fontAlgn="auto">
              <a:lnSpc>
                <a:spcPct val="90000"/>
              </a:lnSpc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---je důležitý a běžný proces</a:t>
            </a:r>
          </a:p>
          <a:p>
            <a:pPr fontAlgn="auto">
              <a:lnSpc>
                <a:spcPct val="90000"/>
              </a:lnSpc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díky oddělování:</a:t>
            </a:r>
          </a:p>
          <a:p>
            <a:pPr fontAlgn="auto">
              <a:lnSpc>
                <a:spcPct val="90000"/>
              </a:lnSpc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---</a:t>
            </a:r>
            <a:r>
              <a:rPr lang="cs-CZ" sz="2800" b="1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získáme jednotlivé složky směsi zvlášť</a:t>
            </a:r>
          </a:p>
          <a:p>
            <a:pPr fontAlgn="auto">
              <a:lnSpc>
                <a:spcPct val="90000"/>
              </a:lnSpc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využíváme ho např. i v domácnosti....</a:t>
            </a:r>
          </a:p>
          <a:p>
            <a:pPr algn="ctr" fontAlgn="auto">
              <a:lnSpc>
                <a:spcPct val="90000"/>
              </a:lnSpc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b="1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Věděli byste kde?</a:t>
            </a:r>
          </a:p>
          <a:p>
            <a:pPr fontAlgn="auto">
              <a:lnSpc>
                <a:spcPct val="90000"/>
              </a:lnSpc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-cezení špaget, brambor</a:t>
            </a:r>
          </a:p>
          <a:p>
            <a:pPr fontAlgn="auto">
              <a:lnSpc>
                <a:spcPct val="90000"/>
              </a:lnSpc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-překapávání kávy</a:t>
            </a:r>
          </a:p>
          <a:p>
            <a:pPr fontAlgn="auto">
              <a:lnSpc>
                <a:spcPct val="90000"/>
              </a:lnSpc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-usazování turecké kávy</a:t>
            </a:r>
          </a:p>
          <a:p>
            <a:pPr fontAlgn="auto">
              <a:lnSpc>
                <a:spcPct val="90000"/>
              </a:lnSpc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-filtrace v akváriu</a:t>
            </a:r>
          </a:p>
          <a:p>
            <a:pPr fontAlgn="auto">
              <a:lnSpc>
                <a:spcPct val="90000"/>
              </a:lnSpc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-ždímání prádla …..</a:t>
            </a:r>
          </a:p>
        </p:txBody>
      </p:sp>
    </p:spTree>
  </p:cSld>
  <p:clrMapOvr>
    <a:masterClrMapping/>
  </p:clrMapOvr>
  <p:transition spd="slow">
    <p:pull dir="r"/>
    <p:sndAc>
      <p:stSnd>
        <p:snd r:embed="rId3" name="pu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1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59450" y="3311525"/>
            <a:ext cx="3667125" cy="367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7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lIns="90000" tIns="45000" rIns="90000" bIns="45000" anchor="t"/>
          <a:lstStyle/>
          <a:p>
            <a:pPr eaLnBrk="1" hangingPunct="1">
              <a:buSzPct val="45000"/>
              <a:buFont typeface="StarSymbol"/>
              <a:buNone/>
              <a:defRPr/>
            </a:pPr>
            <a:r>
              <a:rPr altLang="cs-CZ" sz="3800" b="1" i="1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  <a:ea typeface="Microsoft YaHei" pitchFamily="34" charset="-122"/>
                <a:cs typeface="Mangal" pitchFamily="18" charset="0"/>
              </a:rPr>
              <a:t>1. Usazování</a:t>
            </a:r>
          </a:p>
        </p:txBody>
      </p:sp>
      <p:sp>
        <p:nvSpPr>
          <p:cNvPr id="4" name="Zástupný symbol pro obsah 2"/>
          <p:cNvSpPr txBox="1"/>
          <p:nvPr/>
        </p:nvSpPr>
        <p:spPr>
          <a:xfrm>
            <a:off x="457200" y="1600200"/>
            <a:ext cx="8831263" cy="5383213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 compatLnSpc="0"/>
          <a:lstStyle/>
          <a:p>
            <a:pPr fontAlgn="auto" hangingPunct="0">
              <a:spcBef>
                <a:spcPts val="0"/>
              </a:spcBef>
              <a:spcAft>
                <a:spcPts val="0"/>
              </a:spcAft>
              <a:buSzPct val="45000"/>
              <a:buFont typeface="StarSymbol"/>
              <a:buChar char="●"/>
              <a:defRPr/>
            </a:pPr>
            <a:r>
              <a:rPr lang="cs-CZ" sz="2800" i="1" dirty="0">
                <a:latin typeface="Comic Sans MS" pitchFamily="66"/>
                <a:ea typeface="Microsoft YaHei" pitchFamily="2"/>
                <a:cs typeface="Mangal" pitchFamily="2"/>
              </a:rPr>
              <a:t>= </a:t>
            </a:r>
            <a:r>
              <a:rPr lang="cs-CZ" sz="2800" i="1" dirty="0">
                <a:solidFill>
                  <a:schemeClr val="accent2">
                    <a:lumMod val="75000"/>
                  </a:schemeClr>
                </a:solidFill>
                <a:latin typeface="Comic Sans MS" pitchFamily="66"/>
                <a:ea typeface="Microsoft YaHei" pitchFamily="2"/>
                <a:cs typeface="Mangal" pitchFamily="2"/>
              </a:rPr>
              <a:t>nejjednodušší metoda oddělování směsí</a:t>
            </a: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buSzPct val="45000"/>
              <a:buFont typeface="StarSymbol"/>
              <a:buChar char="●"/>
              <a:defRPr/>
            </a:pPr>
            <a:r>
              <a:rPr lang="cs-CZ" sz="2800" i="1" dirty="0">
                <a:latin typeface="Comic Sans MS" pitchFamily="66"/>
                <a:ea typeface="Microsoft YaHei" pitchFamily="2"/>
                <a:cs typeface="Mangal" pitchFamily="2"/>
              </a:rPr>
              <a:t>= oddělování dvou vzájemně nemísitelných kapalin, nebo pevné látky rozptýlené v kapalině</a:t>
            </a: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endParaRPr lang="cs-CZ" sz="2800" i="1" dirty="0">
              <a:latin typeface="Comic Sans MS" pitchFamily="66"/>
              <a:ea typeface="Microsoft YaHei" pitchFamily="2"/>
              <a:cs typeface="Mangal" pitchFamily="2"/>
            </a:endParaRP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latin typeface="Comic Sans MS" pitchFamily="66"/>
                <a:ea typeface="Microsoft YaHei" pitchFamily="2"/>
                <a:cs typeface="Mangal" pitchFamily="2"/>
              </a:rPr>
              <a:t>Kde se můžete s usazováním setkat v běžném životě?</a:t>
            </a: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endParaRPr lang="cs-CZ" sz="2800" i="1" dirty="0">
              <a:latin typeface="Comic Sans MS" pitchFamily="66"/>
              <a:ea typeface="Microsoft YaHei" pitchFamily="2"/>
              <a:cs typeface="Mangal" pitchFamily="2"/>
            </a:endParaRP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buSzPct val="45000"/>
              <a:buFont typeface="StarSymbol"/>
              <a:buChar char="●"/>
              <a:defRPr/>
            </a:pPr>
            <a:r>
              <a:rPr lang="cs-CZ" sz="2800" i="1" dirty="0">
                <a:latin typeface="Comic Sans MS" pitchFamily="66"/>
                <a:ea typeface="Microsoft YaHei" pitchFamily="2"/>
                <a:cs typeface="Mangal" pitchFamily="2"/>
              </a:rPr>
              <a:t>*při čištění bazénů či akvária – nečistoty se nechají ve vodě usadit a poté se ze dna vyluxují</a:t>
            </a: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buSzPct val="45000"/>
              <a:buFont typeface="StarSymbol"/>
              <a:buChar char="●"/>
              <a:defRPr/>
            </a:pPr>
            <a:r>
              <a:rPr lang="cs-CZ" sz="2800" i="1" dirty="0">
                <a:latin typeface="Comic Sans MS" pitchFamily="66"/>
                <a:ea typeface="Microsoft YaHei" pitchFamily="2"/>
                <a:cs typeface="Mangal" pitchFamily="2"/>
              </a:rPr>
              <a:t>*usazování kávové sedliny turecké kávy</a:t>
            </a: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endParaRPr lang="cs-CZ" sz="2800" i="1" dirty="0">
              <a:latin typeface="Comic Sans MS" pitchFamily="66"/>
              <a:ea typeface="Microsoft YaHei" pitchFamily="2"/>
              <a:cs typeface="Mangal" pitchFamily="2"/>
            </a:endParaRPr>
          </a:p>
        </p:txBody>
      </p:sp>
    </p:spTree>
  </p:cSld>
  <p:clrMapOvr>
    <a:masterClrMapping/>
  </p:clrMapOvr>
  <p:transition spd="slow">
    <p:pull dir="r"/>
    <p:sndAc>
      <p:stSnd>
        <p:snd r:embed="rId3" name="pu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>
              <a:buSzPct val="45000"/>
              <a:buFont typeface="StarSymbol"/>
              <a:buNone/>
              <a:defRPr/>
            </a:pPr>
            <a:r>
              <a:rPr altLang="cs-CZ" sz="3800" b="1" i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  <a:ea typeface="Microsoft YaHei" pitchFamily="34" charset="-122"/>
                <a:cs typeface="Mangal" pitchFamily="18" charset="0"/>
              </a:rPr>
              <a:t>2. Oddělování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08063" y="1474788"/>
            <a:ext cx="7559675" cy="4394200"/>
          </a:xfrm>
          <a:prstGeom prst="rect">
            <a:avLst/>
          </a:prstGeom>
          <a:noFill/>
          <a:ln>
            <a:noFill/>
          </a:ln>
        </p:spPr>
        <p:txBody>
          <a:bodyPr wrap="none" lIns="108000" tIns="63000" rIns="108000" bIns="63000" compatLnSpc="0"/>
          <a:lstStyle/>
          <a:p>
            <a:pPr fontAlgn="auto" hangingPunct="0"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---</a:t>
            </a:r>
            <a:r>
              <a:rPr lang="cs-CZ" sz="2800" i="1" dirty="0">
                <a:solidFill>
                  <a:schemeClr val="accent4">
                    <a:lumMod val="75000"/>
                  </a:schemeClr>
                </a:solidFill>
                <a:latin typeface="Comic Sans MS" pitchFamily="66"/>
                <a:ea typeface="Microsoft YaHei" pitchFamily="2"/>
                <a:cs typeface="Mangal" pitchFamily="2"/>
              </a:rPr>
              <a:t>oddělování dvou </a:t>
            </a:r>
            <a:r>
              <a:rPr lang="cs-CZ" sz="2800" b="1" i="1" dirty="0">
                <a:solidFill>
                  <a:schemeClr val="accent4">
                    <a:lumMod val="75000"/>
                  </a:schemeClr>
                </a:solidFill>
                <a:latin typeface="Comic Sans MS" pitchFamily="66"/>
                <a:ea typeface="Microsoft YaHei" pitchFamily="2"/>
                <a:cs typeface="Mangal" pitchFamily="2"/>
              </a:rPr>
              <a:t>vzájemně nemísitelných</a:t>
            </a:r>
          </a:p>
          <a:p>
            <a:pPr fontAlgn="auto" hangingPunct="0"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b="1" i="1" dirty="0">
                <a:solidFill>
                  <a:schemeClr val="accent4">
                    <a:lumMod val="75000"/>
                  </a:schemeClr>
                </a:solidFill>
                <a:latin typeface="Comic Sans MS" pitchFamily="66"/>
                <a:ea typeface="Microsoft YaHei" pitchFamily="2"/>
                <a:cs typeface="Mangal" pitchFamily="2"/>
              </a:rPr>
              <a:t>     kapalin</a:t>
            </a:r>
            <a:r>
              <a:rPr lang="cs-CZ" sz="2800" i="1" dirty="0">
                <a:solidFill>
                  <a:schemeClr val="accent4">
                    <a:lumMod val="75000"/>
                  </a:schemeClr>
                </a:solidFill>
                <a:latin typeface="Comic Sans MS" pitchFamily="66"/>
                <a:ea typeface="Microsoft YaHei" pitchFamily="2"/>
                <a:cs typeface="Mangal" pitchFamily="2"/>
              </a:rPr>
              <a:t> (emulze – olej + voda)</a:t>
            </a:r>
          </a:p>
          <a:p>
            <a:pPr fontAlgn="auto" hangingPunct="0">
              <a:spcBef>
                <a:spcPts val="638"/>
              </a:spcBef>
              <a:spcAft>
                <a:spcPts val="0"/>
              </a:spcAft>
              <a:defRPr/>
            </a:pPr>
            <a:endParaRPr lang="cs-CZ" sz="2800" i="1" dirty="0">
              <a:solidFill>
                <a:srgbClr val="000000"/>
              </a:solidFill>
              <a:latin typeface="Comic Sans MS" pitchFamily="66"/>
              <a:ea typeface="Microsoft YaHei" pitchFamily="2"/>
              <a:cs typeface="Mangal" pitchFamily="2"/>
            </a:endParaRPr>
          </a:p>
          <a:p>
            <a:pPr fontAlgn="auto" hangingPunct="0"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---využívá se k tomu </a:t>
            </a:r>
            <a:r>
              <a:rPr lang="cs-CZ" sz="2800" b="1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dělící nálevka</a:t>
            </a:r>
          </a:p>
          <a:p>
            <a:pPr fontAlgn="auto" hangingPunct="0">
              <a:spcBef>
                <a:spcPts val="638"/>
              </a:spcBef>
              <a:spcAft>
                <a:spcPts val="0"/>
              </a:spcAft>
              <a:defRPr/>
            </a:pPr>
            <a:endParaRPr lang="cs-CZ" sz="2800" i="1" dirty="0">
              <a:solidFill>
                <a:srgbClr val="000000"/>
              </a:solidFill>
              <a:latin typeface="Comic Sans MS" pitchFamily="66"/>
              <a:ea typeface="Microsoft YaHei" pitchFamily="2"/>
              <a:cs typeface="Mangal" pitchFamily="2"/>
            </a:endParaRPr>
          </a:p>
        </p:txBody>
      </p:sp>
      <p:pic>
        <p:nvPicPr>
          <p:cNvPr id="8196" name="Obrázek 3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72338" y="3095625"/>
            <a:ext cx="2087562" cy="367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Obrázek 4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2163" y="4500563"/>
            <a:ext cx="4532312" cy="252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"/>
    <p:sndAc>
      <p:stSnd>
        <p:snd r:embed="rId3" name="pu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 txBox="1">
            <a:spLocks noGrp="1"/>
          </p:cNvSpPr>
          <p:nvPr>
            <p:ph type="title" idx="4294967295"/>
          </p:nvPr>
        </p:nvSpPr>
        <p:spPr>
          <a:xfrm>
            <a:off x="771525" y="369888"/>
            <a:ext cx="8228013" cy="709612"/>
          </a:xfrm>
        </p:spPr>
        <p:txBody>
          <a:bodyPr lIns="90000" tIns="45000" rIns="90000" bIns="45000" anchor="t"/>
          <a:lstStyle/>
          <a:p>
            <a:pPr eaLnBrk="1" hangingPunct="1">
              <a:buSzPct val="45000"/>
              <a:buFont typeface="StarSymbol"/>
              <a:buNone/>
            </a:pPr>
            <a:r>
              <a:rPr altLang="cs-CZ" sz="3800" b="1" i="1" smtClean="0">
                <a:solidFill>
                  <a:srgbClr val="00B0F0"/>
                </a:solidFill>
                <a:latin typeface="Comic Sans MS" pitchFamily="66" charset="0"/>
                <a:ea typeface="Microsoft YaHei" pitchFamily="34" charset="-122"/>
              </a:rPr>
              <a:t>3. Filtrace</a:t>
            </a:r>
          </a:p>
        </p:txBody>
      </p:sp>
      <p:sp>
        <p:nvSpPr>
          <p:cNvPr id="3" name="Zástupný symbol pro obsah 2"/>
          <p:cNvSpPr txBox="1"/>
          <p:nvPr/>
        </p:nvSpPr>
        <p:spPr>
          <a:xfrm>
            <a:off x="457200" y="1008063"/>
            <a:ext cx="9118600" cy="545465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 compatLnSpc="0"/>
          <a:lstStyle/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Arial" pitchFamily="18"/>
              <a:ea typeface="Microsoft YaHei" pitchFamily="2"/>
              <a:cs typeface="Mangal" pitchFamily="2"/>
            </a:endParaRP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buSzPct val="45000"/>
              <a:buFont typeface="StarSymbol"/>
              <a:buChar char="●"/>
              <a:defRPr/>
            </a:pPr>
            <a:r>
              <a:rPr lang="cs-CZ" dirty="0">
                <a:latin typeface="Arial" pitchFamily="18"/>
                <a:ea typeface="Microsoft YaHei" pitchFamily="2"/>
                <a:cs typeface="Mangal" pitchFamily="2"/>
              </a:rPr>
              <a:t>---</a:t>
            </a:r>
            <a:r>
              <a:rPr lang="cs-CZ" sz="2800" i="1" dirty="0">
                <a:solidFill>
                  <a:srgbClr val="00B0F0"/>
                </a:solidFill>
                <a:latin typeface="Comic Sans MS" pitchFamily="66"/>
                <a:ea typeface="Microsoft YaHei" pitchFamily="2"/>
                <a:cs typeface="Mangal" pitchFamily="2"/>
              </a:rPr>
              <a:t>používá se k oddělování pevných složek od kapalných</a:t>
            </a: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latin typeface="Comic Sans MS" pitchFamily="66"/>
                <a:ea typeface="Microsoft YaHei" pitchFamily="2"/>
                <a:cs typeface="Mangal" pitchFamily="2"/>
              </a:rPr>
              <a:t>     (nebo plynných složek v různorodých směsích)</a:t>
            </a: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latin typeface="Comic Sans MS" pitchFamily="66"/>
                <a:ea typeface="Microsoft YaHei" pitchFamily="2"/>
                <a:cs typeface="Mangal" pitchFamily="2"/>
              </a:rPr>
              <a:t>   Kde v domácnosti se používají filtry?</a:t>
            </a: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latin typeface="Comic Sans MS" pitchFamily="66"/>
                <a:ea typeface="Microsoft YaHei" pitchFamily="2"/>
                <a:cs typeface="Mangal" pitchFamily="2"/>
              </a:rPr>
              <a:t>* filtry bazénů, akvárií, ve vysavači, automobily</a:t>
            </a: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buSzPct val="45000"/>
              <a:buFont typeface="StarSymbol"/>
              <a:buChar char="●"/>
              <a:defRPr/>
            </a:pPr>
            <a:r>
              <a:rPr lang="cs-CZ" sz="2800" i="1" dirty="0">
                <a:latin typeface="Comic Sans MS" pitchFamily="66"/>
                <a:ea typeface="Microsoft YaHei" pitchFamily="2"/>
                <a:cs typeface="Mangal" pitchFamily="2"/>
              </a:rPr>
              <a:t>  * překapávání kávy  </a:t>
            </a: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Arial" pitchFamily="18"/>
              <a:ea typeface="Microsoft YaHei" pitchFamily="2"/>
              <a:cs typeface="Mangal" pitchFamily="2"/>
            </a:endParaRP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Arial" pitchFamily="18"/>
                <a:ea typeface="Microsoft YaHei" pitchFamily="2"/>
                <a:cs typeface="Mangal" pitchFamily="2"/>
              </a:rPr>
              <a:t> </a:t>
            </a:r>
          </a:p>
        </p:txBody>
      </p:sp>
      <p:pic>
        <p:nvPicPr>
          <p:cNvPr id="9220" name="Obrázek 3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6263" y="4319588"/>
            <a:ext cx="3167062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Obrázek 4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56075" y="4103688"/>
            <a:ext cx="2395538" cy="287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Obrázek 5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56438" y="3887788"/>
            <a:ext cx="2424112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"/>
    <p:sndAc>
      <p:stSnd>
        <p:snd r:embed="rId3" name="pu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/>
          <p:nvPr/>
        </p:nvSpPr>
        <p:spPr>
          <a:xfrm>
            <a:off x="863600" y="647700"/>
            <a:ext cx="8229600" cy="1944688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 compatLnSpc="0"/>
          <a:lstStyle/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Arial" pitchFamily="18"/>
                <a:ea typeface="Microsoft YaHei" pitchFamily="2"/>
                <a:cs typeface="Mangal" pitchFamily="2"/>
              </a:rPr>
              <a:t>         </a:t>
            </a:r>
            <a:r>
              <a:rPr lang="cs-CZ" sz="2600" i="1" dirty="0">
                <a:latin typeface="Comic Sans MS" pitchFamily="66"/>
                <a:ea typeface="Microsoft YaHei" pitchFamily="2"/>
                <a:cs typeface="Mangal" pitchFamily="2"/>
              </a:rPr>
              <a:t>Jako filtry mohou sloužit: síta, tkaniny, vata či filtrační papíry.</a:t>
            </a: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i="1" dirty="0">
                <a:latin typeface="Comic Sans MS" pitchFamily="66"/>
                <a:ea typeface="Microsoft YaHei" pitchFamily="2"/>
                <a:cs typeface="Mangal" pitchFamily="2"/>
              </a:rPr>
              <a:t>     K čištění vod v bazénech a při výrobě pitné vody se používají tzv. pískové filtry.</a:t>
            </a: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i="1" dirty="0">
                <a:latin typeface="Comic Sans MS" pitchFamily="66"/>
                <a:ea typeface="Microsoft YaHei" pitchFamily="2"/>
                <a:cs typeface="Mangal" pitchFamily="2"/>
              </a:rPr>
              <a:t>    Např. vzduchové filtry jsou i nezbytnou součástí motorů aut. Proč?</a:t>
            </a:r>
          </a:p>
        </p:txBody>
      </p:sp>
      <p:pic>
        <p:nvPicPr>
          <p:cNvPr id="10243" name="Obrázek 2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44913" y="3563938"/>
            <a:ext cx="2646362" cy="257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Obrázek 3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0363" y="3987800"/>
            <a:ext cx="3024187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8" descr="http://www.marcopolo2.olkusz.pl/images_filtry/filtry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69100" y="4154488"/>
            <a:ext cx="2838450" cy="261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"/>
    <p:sndAc>
      <p:stSnd>
        <p:snd r:embed="rId3" name="pu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lIns="90000" tIns="45000" rIns="90000" bIns="45000" anchor="t"/>
          <a:lstStyle/>
          <a:p>
            <a:pPr eaLnBrk="1" hangingPunct="1">
              <a:buSzPct val="45000"/>
              <a:buFont typeface="StarSymbol"/>
              <a:buNone/>
            </a:pPr>
            <a:r>
              <a:rPr altLang="cs-CZ" sz="3800" b="1" i="1" u="sng" smtClean="0">
                <a:solidFill>
                  <a:srgbClr val="FF0000"/>
                </a:solidFill>
                <a:latin typeface="Comic Sans MS" pitchFamily="66" charset="0"/>
                <a:ea typeface="Microsoft YaHei" pitchFamily="34" charset="-122"/>
              </a:rPr>
              <a:t>Experiment</a:t>
            </a:r>
          </a:p>
        </p:txBody>
      </p:sp>
      <p:sp>
        <p:nvSpPr>
          <p:cNvPr id="3" name="Zástupný symbol pro obsah 2"/>
          <p:cNvSpPr txBox="1"/>
          <p:nvPr/>
        </p:nvSpPr>
        <p:spPr>
          <a:xfrm>
            <a:off x="936625" y="1584325"/>
            <a:ext cx="8228013" cy="4525963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 compatLnSpc="0"/>
          <a:lstStyle/>
          <a:p>
            <a:pPr fontAlgn="auto" hangingPunct="0">
              <a:spcBef>
                <a:spcPts val="638"/>
              </a:spcBef>
              <a:spcAft>
                <a:spcPts val="0"/>
              </a:spcAft>
              <a:defRPr/>
            </a:pPr>
            <a:endParaRPr lang="cs-CZ" sz="2400" dirty="0">
              <a:solidFill>
                <a:srgbClr val="000000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fontAlgn="auto" hangingPunct="0"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 </a:t>
            </a:r>
            <a:r>
              <a:rPr lang="cs-CZ" sz="2800" b="1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Postup:</a:t>
            </a:r>
          </a:p>
          <a:p>
            <a:pPr fontAlgn="auto" hangingPunct="0">
              <a:spcBef>
                <a:spcPts val="638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Arial" pitchFamily="32"/>
              <a:buChar char="-"/>
              <a:defRPr/>
            </a:pPr>
            <a:r>
              <a:rPr lang="cs-CZ" sz="2800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do kádinky nalijeme cca 250 ml vody a přisypeme písek</a:t>
            </a:r>
          </a:p>
          <a:p>
            <a:pPr fontAlgn="auto" hangingPunct="0">
              <a:spcBef>
                <a:spcPts val="638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Arial" pitchFamily="32"/>
              <a:buChar char="-"/>
              <a:defRPr/>
            </a:pPr>
            <a:r>
              <a:rPr lang="cs-CZ" sz="2800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rozmícháme pomocí skleněné tyčinky a vzniklou směs  přefiltrujeme (použijeme předchozí sestavenou filtr</a:t>
            </a:r>
            <a:r>
              <a:rPr lang="cs-CZ" sz="2800" i="1" dirty="0" smtClean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. aparaturu</a:t>
            </a:r>
            <a:r>
              <a:rPr lang="cs-CZ" sz="2800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)</a:t>
            </a:r>
          </a:p>
          <a:p>
            <a:pPr fontAlgn="auto" hangingPunct="0">
              <a:spcBef>
                <a:spcPts val="638"/>
              </a:spcBef>
              <a:spcAft>
                <a:spcPts val="0"/>
              </a:spcAft>
              <a:defRPr/>
            </a:pPr>
            <a:endParaRPr lang="cs-CZ" sz="2800" i="1" dirty="0">
              <a:solidFill>
                <a:srgbClr val="000000"/>
              </a:solidFill>
              <a:latin typeface="Comic Sans MS" pitchFamily="66"/>
              <a:ea typeface="Microsoft YaHei" pitchFamily="2"/>
              <a:cs typeface="Mangal" pitchFamily="2"/>
            </a:endParaRPr>
          </a:p>
          <a:p>
            <a:pPr algn="ctr" fontAlgn="auto" hangingPunct="0"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b="1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Písek ve vodě je jaký druh směsi?</a:t>
            </a:r>
          </a:p>
          <a:p>
            <a:pPr algn="ctr" fontAlgn="auto" hangingPunct="0"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 </a:t>
            </a:r>
            <a:r>
              <a:rPr lang="cs-CZ" sz="2800" b="1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heterogenní směs - suspenze</a:t>
            </a:r>
          </a:p>
        </p:txBody>
      </p:sp>
    </p:spTree>
  </p:cSld>
  <p:clrMapOvr>
    <a:masterClrMapping/>
  </p:clrMapOvr>
  <p:transition spd="slow">
    <p:pull dir="r"/>
    <p:sndAc>
      <p:stSnd>
        <p:snd r:embed="rId3" name="pu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 txBox="1">
            <a:spLocks noGrp="1"/>
          </p:cNvSpPr>
          <p:nvPr>
            <p:ph type="title" idx="4294967295"/>
          </p:nvPr>
        </p:nvSpPr>
        <p:spPr>
          <a:xfrm>
            <a:off x="1008063" y="274638"/>
            <a:ext cx="8229600" cy="1143000"/>
          </a:xfrm>
        </p:spPr>
        <p:txBody>
          <a:bodyPr lIns="90000" tIns="45000" rIns="90000" bIns="45000" anchor="t"/>
          <a:lstStyle/>
          <a:p>
            <a:pPr eaLnBrk="1" hangingPunct="1">
              <a:buSzPct val="45000"/>
              <a:buFont typeface="StarSymbol"/>
              <a:buNone/>
            </a:pPr>
            <a:r>
              <a:rPr altLang="cs-CZ" sz="3800" b="1" i="1" smtClean="0">
                <a:solidFill>
                  <a:srgbClr val="FF0000"/>
                </a:solidFill>
                <a:latin typeface="Comic Sans MS" pitchFamily="66" charset="0"/>
                <a:ea typeface="Microsoft YaHei" pitchFamily="34" charset="-122"/>
              </a:rPr>
              <a:t>Filtrační aparatura</a:t>
            </a:r>
          </a:p>
        </p:txBody>
      </p:sp>
      <p:pic>
        <p:nvPicPr>
          <p:cNvPr id="12291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0363" y="1258888"/>
            <a:ext cx="3581400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2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48150" y="2843213"/>
            <a:ext cx="5184775" cy="388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"/>
    <p:sndAc>
      <p:stSnd>
        <p:snd r:embed="rId3" name="pu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 txBox="1">
            <a:spLocks noGrp="1"/>
          </p:cNvSpPr>
          <p:nvPr>
            <p:ph type="title" idx="4294967295"/>
          </p:nvPr>
        </p:nvSpPr>
        <p:spPr>
          <a:xfrm>
            <a:off x="792163" y="296863"/>
            <a:ext cx="8229600" cy="1143000"/>
          </a:xfrm>
        </p:spPr>
        <p:txBody>
          <a:bodyPr lIns="90000" tIns="45000" rIns="90000" bIns="45000" anchor="t"/>
          <a:lstStyle/>
          <a:p>
            <a:pPr eaLnBrk="1">
              <a:buSzPct val="45000"/>
              <a:buFont typeface="StarSymbol"/>
              <a:buNone/>
            </a:pPr>
            <a:r>
              <a:rPr altLang="cs-CZ" sz="3600" b="1" i="1" u="sng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Roztok a jeho složení, teplota varu</a:t>
            </a:r>
          </a:p>
        </p:txBody>
      </p:sp>
      <p:sp>
        <p:nvSpPr>
          <p:cNvPr id="3" name="Zástupný symbol pro obsah 2"/>
          <p:cNvSpPr txBox="1"/>
          <p:nvPr/>
        </p:nvSpPr>
        <p:spPr>
          <a:xfrm>
            <a:off x="863600" y="1655763"/>
            <a:ext cx="8229600" cy="4525962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 compatLnSpc="0"/>
          <a:lstStyle/>
          <a:p>
            <a:pPr fontAlgn="auto" hangingPunct="0"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b="1" i="1" u="sng" dirty="0">
                <a:solidFill>
                  <a:srgbClr val="0070C0"/>
                </a:solidFill>
                <a:latin typeface="Comic Sans MS" pitchFamily="66"/>
                <a:ea typeface="Microsoft YaHei" pitchFamily="2"/>
                <a:cs typeface="Mangal" pitchFamily="2"/>
              </a:rPr>
              <a:t>Roztok</a:t>
            </a:r>
          </a:p>
          <a:p>
            <a:pPr fontAlgn="auto" hangingPunct="0"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= stejnorodá směs složená z rozpouštědla a rozpuštěné látky</a:t>
            </a:r>
          </a:p>
          <a:p>
            <a:pPr fontAlgn="auto" hangingPunct="0"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= nejčastější jsou kapalné roztoky, kde jako rozpouštědlo slouží kapalina (voda, líh)</a:t>
            </a:r>
          </a:p>
          <a:p>
            <a:pPr fontAlgn="auto" hangingPunct="0"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b="1" i="1" u="sng" dirty="0">
                <a:solidFill>
                  <a:srgbClr val="FF0000"/>
                </a:solidFill>
                <a:latin typeface="Comic Sans MS" pitchFamily="66"/>
                <a:ea typeface="Microsoft YaHei" pitchFamily="2"/>
                <a:cs typeface="Mangal" pitchFamily="2"/>
              </a:rPr>
              <a:t>Teplota varu</a:t>
            </a:r>
          </a:p>
          <a:p>
            <a:pPr fontAlgn="auto" hangingPunct="0"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= teplota, při níž se látka vypařuje v celém svém objemu </a:t>
            </a:r>
          </a:p>
          <a:p>
            <a:pPr fontAlgn="auto" hangingPunct="0"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=je závislá na okolním tlaku</a:t>
            </a:r>
          </a:p>
          <a:p>
            <a:pPr fontAlgn="auto" hangingPunct="0">
              <a:spcBef>
                <a:spcPts val="638"/>
              </a:spcBef>
              <a:spcAft>
                <a:spcPts val="0"/>
              </a:spcAft>
              <a:defRPr/>
            </a:pPr>
            <a:endParaRPr lang="cs-CZ" sz="2800" i="1" dirty="0">
              <a:solidFill>
                <a:srgbClr val="000000"/>
              </a:solidFill>
              <a:latin typeface="Comic Sans MS" pitchFamily="66"/>
              <a:ea typeface="Microsoft YaHei" pitchFamily="2"/>
              <a:cs typeface="Mangal" pitchFamily="2"/>
            </a:endParaRPr>
          </a:p>
          <a:p>
            <a:pPr fontAlgn="auto" hangingPunct="0">
              <a:spcBef>
                <a:spcPts val="638"/>
              </a:spcBef>
              <a:spcAft>
                <a:spcPts val="0"/>
              </a:spcAft>
              <a:defRPr/>
            </a:pPr>
            <a:endParaRPr lang="cs-CZ" sz="2800" i="1" dirty="0">
              <a:solidFill>
                <a:srgbClr val="000000"/>
              </a:solidFill>
              <a:latin typeface="Comic Sans MS" pitchFamily="66"/>
              <a:ea typeface="Microsoft YaHei" pitchFamily="2"/>
              <a:cs typeface="Mangal" pitchFamily="2"/>
            </a:endParaRPr>
          </a:p>
        </p:txBody>
      </p:sp>
    </p:spTree>
  </p:cSld>
  <p:clrMapOvr>
    <a:masterClrMapping/>
  </p:clrMapOvr>
  <p:transition spd="slow">
    <p:pull dir="r"/>
    <p:sndAc>
      <p:stSnd>
        <p:snd r:embed="rId3" name="pu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 txBox="1">
            <a:spLocks noGrp="1"/>
          </p:cNvSpPr>
          <p:nvPr>
            <p:ph type="title" idx="4294967295"/>
          </p:nvPr>
        </p:nvSpPr>
        <p:spPr>
          <a:xfrm>
            <a:off x="771525" y="296863"/>
            <a:ext cx="8228013" cy="1143000"/>
          </a:xfrm>
        </p:spPr>
        <p:txBody>
          <a:bodyPr lIns="90000" tIns="45000" rIns="90000" bIns="45000" anchor="t"/>
          <a:lstStyle/>
          <a:p>
            <a:pPr eaLnBrk="1" hangingPunct="1">
              <a:buSzPct val="45000"/>
              <a:buFont typeface="StarSymbol"/>
              <a:buNone/>
            </a:pPr>
            <a:r>
              <a:rPr altLang="cs-CZ" sz="3800" b="1" i="1" u="sng" smtClean="0">
                <a:solidFill>
                  <a:srgbClr val="FF0000"/>
                </a:solidFill>
                <a:latin typeface="Comic Sans MS" pitchFamily="66" charset="0"/>
                <a:ea typeface="Microsoft YaHei" pitchFamily="34" charset="-122"/>
              </a:rPr>
              <a:t>Souhrn</a:t>
            </a:r>
          </a:p>
        </p:txBody>
      </p:sp>
      <p:sp>
        <p:nvSpPr>
          <p:cNvPr id="3" name="Zástupný symbol pro obsah 2"/>
          <p:cNvSpPr txBox="1"/>
          <p:nvPr/>
        </p:nvSpPr>
        <p:spPr>
          <a:xfrm>
            <a:off x="1008063" y="1223963"/>
            <a:ext cx="8229600" cy="4525962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 compatLnSpc="0"/>
          <a:lstStyle/>
          <a:p>
            <a:pPr fontAlgn="auto" hangingPunct="0">
              <a:spcBef>
                <a:spcPts val="0"/>
              </a:spcBef>
              <a:spcAft>
                <a:spcPts val="0"/>
              </a:spcAft>
              <a:buSzPct val="45000"/>
              <a:buFont typeface="StarSymbol"/>
              <a:buChar char="●"/>
              <a:defRPr/>
            </a:pPr>
            <a:r>
              <a:rPr lang="cs-CZ" sz="2800" i="1">
                <a:latin typeface="Comic Sans MS" pitchFamily="66"/>
                <a:ea typeface="Microsoft YaHei" pitchFamily="2"/>
                <a:cs typeface="Mangal" pitchFamily="2"/>
              </a:rPr>
              <a:t>*oddělování směsí je důležitý proces, kdy získáme jednotlivé složky směsí</a:t>
            </a: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>
                <a:latin typeface="Comic Sans MS" pitchFamily="66"/>
                <a:ea typeface="Microsoft YaHei" pitchFamily="2"/>
                <a:cs typeface="Mangal" pitchFamily="2"/>
              </a:rPr>
              <a:t>Patří sem:</a:t>
            </a: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buSzPct val="45000"/>
              <a:buFont typeface="StarSymbol"/>
              <a:buChar char="●"/>
              <a:defRPr/>
            </a:pPr>
            <a:r>
              <a:rPr lang="cs-CZ" sz="2800" i="1">
                <a:latin typeface="Comic Sans MS" pitchFamily="66"/>
                <a:ea typeface="Microsoft YaHei" pitchFamily="2"/>
                <a:cs typeface="Mangal" pitchFamily="2"/>
              </a:rPr>
              <a:t>*usazování - nejjednodušší metoda</a:t>
            </a: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buSzPct val="45000"/>
              <a:buFont typeface="StarSymbol"/>
              <a:buChar char="●"/>
              <a:defRPr/>
            </a:pPr>
            <a:r>
              <a:rPr lang="cs-CZ" sz="2800" i="1">
                <a:latin typeface="Comic Sans MS" pitchFamily="66"/>
                <a:ea typeface="Microsoft YaHei" pitchFamily="2"/>
                <a:cs typeface="Mangal" pitchFamily="2"/>
              </a:rPr>
              <a:t>*dělení pomocí dělící nálevky</a:t>
            </a: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buSzPct val="45000"/>
              <a:buFont typeface="StarSymbol"/>
              <a:buChar char="●"/>
              <a:defRPr/>
            </a:pPr>
            <a:r>
              <a:rPr lang="cs-CZ" sz="2800" i="1">
                <a:latin typeface="Comic Sans MS" pitchFamily="66"/>
                <a:ea typeface="Microsoft YaHei" pitchFamily="2"/>
                <a:cs typeface="Mangal" pitchFamily="2"/>
              </a:rPr>
              <a:t>*Filtrace</a:t>
            </a: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>
                <a:latin typeface="Comic Sans MS" pitchFamily="66"/>
                <a:ea typeface="Microsoft YaHei" pitchFamily="2"/>
                <a:cs typeface="Mangal" pitchFamily="2"/>
              </a:rPr>
              <a:t>Roztok je složen z rozpouštědla a rozpouštěné látky</a:t>
            </a: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>
                <a:latin typeface="Comic Sans MS" pitchFamily="66"/>
                <a:ea typeface="Microsoft YaHei" pitchFamily="2"/>
                <a:cs typeface="Mangal" pitchFamily="2"/>
              </a:rPr>
              <a:t> (modrá skalice ve vodě)</a:t>
            </a: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endParaRPr lang="cs-CZ" sz="2800" i="1">
              <a:latin typeface="Comic Sans MS" pitchFamily="66"/>
              <a:ea typeface="Microsoft YaHei" pitchFamily="2"/>
              <a:cs typeface="Mangal" pitchFamily="2"/>
            </a:endParaRPr>
          </a:p>
        </p:txBody>
      </p:sp>
      <p:pic>
        <p:nvPicPr>
          <p:cNvPr id="14340" name="Obrázek 3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15075" y="5184775"/>
            <a:ext cx="2684463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"/>
    <p:sndAc>
      <p:stSnd>
        <p:snd r:embed="rId3" name="pu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 txBox="1">
            <a:spLocks noGrp="1"/>
          </p:cNvSpPr>
          <p:nvPr>
            <p:ph type="title" idx="4294967295"/>
          </p:nvPr>
        </p:nvSpPr>
        <p:spPr/>
        <p:txBody>
          <a:bodyPr>
            <a:spAutoFit/>
          </a:bodyPr>
          <a:lstStyle/>
          <a:p>
            <a:pPr eaLnBrk="1">
              <a:buSzPct val="45000"/>
              <a:buFont typeface="StarSymbol"/>
              <a:buNone/>
            </a:pPr>
            <a:r>
              <a:rPr altLang="cs-CZ" sz="3200" b="1" i="1" u="sng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Pracovní list č. 1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marL="0" indent="0" eaLnBrk="1" fontAlgn="auto" hangingPunct="1">
              <a:spcBef>
                <a:spcPts val="638"/>
              </a:spcBef>
              <a:spcAft>
                <a:spcPts val="0"/>
              </a:spcAft>
              <a:buFont typeface="StarSymbol"/>
              <a:buNone/>
              <a:defRPr/>
            </a:pPr>
            <a:r>
              <a:rPr sz="2800" i="1" smtClean="0">
                <a:solidFill>
                  <a:srgbClr val="000000"/>
                </a:solidFill>
                <a:latin typeface="Comic Sans MS" pitchFamily="66"/>
              </a:rPr>
              <a:t>směsi jsou sloučeniny složené ze 			   a</a:t>
            </a:r>
          </a:p>
          <a:p>
            <a:pPr eaLnBrk="1" fontAlgn="auto" hangingPunct="1">
              <a:buFont typeface="StarSymbol"/>
              <a:buNone/>
              <a:defRPr/>
            </a:pPr>
            <a:r>
              <a:rPr sz="2800" i="1" smtClean="0">
                <a:solidFill>
                  <a:srgbClr val="000000"/>
                </a:solidFill>
                <a:latin typeface="Comic Sans MS" pitchFamily="66"/>
              </a:rPr>
              <a:t>  * dělíme je na 						</a:t>
            </a:r>
            <a:r>
              <a:rPr sz="2800" b="1" i="1" smtClean="0">
                <a:solidFill>
                  <a:srgbClr val="000000"/>
                </a:solidFill>
                <a:latin typeface="Comic Sans MS" pitchFamily="66"/>
              </a:rPr>
              <a:t> a</a:t>
            </a:r>
          </a:p>
          <a:p>
            <a:pPr eaLnBrk="1" fontAlgn="auto" hangingPunct="1">
              <a:buFont typeface="StarSymbol"/>
              <a:buNone/>
              <a:defRPr/>
            </a:pPr>
            <a:r>
              <a:rPr sz="2800" i="1" smtClean="0">
                <a:solidFill>
                  <a:srgbClr val="000000"/>
                </a:solidFill>
                <a:latin typeface="Comic Sans MS" pitchFamily="66"/>
              </a:rPr>
              <a:t>  * heterogenní směsi dále dělíme na:</a:t>
            </a:r>
          </a:p>
          <a:p>
            <a:pPr eaLnBrk="1" fontAlgn="auto" hangingPunct="1">
              <a:spcAft>
                <a:spcPts val="255"/>
              </a:spcAft>
              <a:buFont typeface="StarSymbol"/>
              <a:buNone/>
              <a:tabLst>
                <a:tab pos="952560" algn="l"/>
              </a:tabLst>
              <a:defRPr/>
            </a:pPr>
            <a:r>
              <a:rPr sz="2800" i="1" smtClean="0">
                <a:solidFill>
                  <a:srgbClr val="000000"/>
                </a:solidFill>
                <a:latin typeface="Comic Sans MS" pitchFamily="66"/>
              </a:rPr>
              <a:t>     1.</a:t>
            </a:r>
          </a:p>
          <a:p>
            <a:pPr eaLnBrk="1" fontAlgn="auto" hangingPunct="1">
              <a:spcAft>
                <a:spcPts val="255"/>
              </a:spcAft>
              <a:buFont typeface="StarSymbol"/>
              <a:buNone/>
              <a:defRPr/>
            </a:pPr>
            <a:r>
              <a:rPr sz="2800" i="1" smtClean="0">
                <a:solidFill>
                  <a:srgbClr val="000000"/>
                </a:solidFill>
                <a:latin typeface="Comic Sans MS" pitchFamily="66"/>
              </a:rPr>
              <a:t>     2.</a:t>
            </a:r>
          </a:p>
          <a:p>
            <a:pPr eaLnBrk="1" fontAlgn="auto" hangingPunct="1">
              <a:spcAft>
                <a:spcPts val="255"/>
              </a:spcAft>
              <a:buFont typeface="StarSymbol"/>
              <a:buNone/>
              <a:defRPr/>
            </a:pPr>
            <a:r>
              <a:rPr sz="2800" i="1" smtClean="0">
                <a:solidFill>
                  <a:srgbClr val="000000"/>
                </a:solidFill>
                <a:latin typeface="Comic Sans MS" pitchFamily="66"/>
              </a:rPr>
              <a:t>     3.  </a:t>
            </a:r>
          </a:p>
          <a:p>
            <a:pPr eaLnBrk="1" fontAlgn="auto" hangingPunct="1">
              <a:spcAft>
                <a:spcPts val="255"/>
              </a:spcAft>
              <a:buFont typeface="StarSymbol"/>
              <a:buNone/>
              <a:defRPr/>
            </a:pPr>
            <a:r>
              <a:rPr sz="2800" i="1" smtClean="0">
                <a:solidFill>
                  <a:srgbClr val="000000"/>
                </a:solidFill>
                <a:latin typeface="Comic Sans MS" pitchFamily="66"/>
              </a:rPr>
              <a:t>     4.</a:t>
            </a:r>
          </a:p>
        </p:txBody>
      </p:sp>
      <p:sp>
        <p:nvSpPr>
          <p:cNvPr id="4" name="Obdélník 3"/>
          <p:cNvSpPr/>
          <p:nvPr/>
        </p:nvSpPr>
        <p:spPr>
          <a:xfrm>
            <a:off x="7848600" y="6757988"/>
            <a:ext cx="2016125" cy="431800"/>
          </a:xfrm>
          <a:prstGeom prst="rect">
            <a:avLst/>
          </a:prstGeom>
          <a:solidFill>
            <a:srgbClr val="CFE7F5"/>
          </a:solidFill>
          <a:ln w="36000">
            <a:solidFill>
              <a:srgbClr val="6666FF"/>
            </a:solidFill>
            <a:prstDash val="solid"/>
          </a:ln>
        </p:spPr>
        <p:txBody>
          <a:bodyPr wrap="none" lIns="108000" tIns="63000" rIns="108000" bIns="63000" anchor="ctr" compatLnSpc="0"/>
          <a:lstStyle/>
          <a:p>
            <a:pPr algn="ctr"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i="1">
                <a:latin typeface="Comic Sans MS" pitchFamily="66"/>
                <a:ea typeface="Microsoft YaHei" pitchFamily="2"/>
                <a:cs typeface="Mangal" pitchFamily="2"/>
              </a:rPr>
              <a:t>emulze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40313" y="6696075"/>
            <a:ext cx="2016125" cy="431800"/>
          </a:xfrm>
          <a:prstGeom prst="rect">
            <a:avLst/>
          </a:prstGeom>
          <a:solidFill>
            <a:srgbClr val="CFE7F5"/>
          </a:solidFill>
          <a:ln w="36000">
            <a:solidFill>
              <a:srgbClr val="6666FF"/>
            </a:solidFill>
            <a:prstDash val="solid"/>
          </a:ln>
        </p:spPr>
        <p:txBody>
          <a:bodyPr wrap="none" lIns="108000" tIns="63000" rIns="108000" bIns="63000" anchor="ctr" compatLnSpc="0"/>
          <a:lstStyle/>
          <a:p>
            <a:pPr algn="ctr"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i="1">
                <a:latin typeface="Comic Sans MS" pitchFamily="66"/>
                <a:ea typeface="Microsoft YaHei" pitchFamily="2"/>
                <a:cs typeface="Mangal" pitchFamily="2"/>
              </a:rPr>
              <a:t>pěna</a:t>
            </a:r>
          </a:p>
        </p:txBody>
      </p:sp>
      <p:sp>
        <p:nvSpPr>
          <p:cNvPr id="6" name="Obdélník 5"/>
          <p:cNvSpPr/>
          <p:nvPr/>
        </p:nvSpPr>
        <p:spPr>
          <a:xfrm>
            <a:off x="5400675" y="5903913"/>
            <a:ext cx="2014538" cy="431800"/>
          </a:xfrm>
          <a:prstGeom prst="rect">
            <a:avLst/>
          </a:prstGeom>
          <a:solidFill>
            <a:srgbClr val="CFE7F5"/>
          </a:solidFill>
          <a:ln w="36000">
            <a:solidFill>
              <a:srgbClr val="6666FF"/>
            </a:solidFill>
            <a:prstDash val="solid"/>
          </a:ln>
        </p:spPr>
        <p:txBody>
          <a:bodyPr wrap="none" lIns="108000" tIns="63000" rIns="108000" bIns="63000" anchor="ctr" compatLnSpc="0"/>
          <a:lstStyle/>
          <a:p>
            <a:pPr algn="ctr"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i="1">
                <a:latin typeface="Comic Sans MS" pitchFamily="66"/>
                <a:ea typeface="Microsoft YaHei" pitchFamily="2"/>
                <a:cs typeface="Mangal" pitchFamily="2"/>
              </a:rPr>
              <a:t>suspenze</a:t>
            </a:r>
          </a:p>
        </p:txBody>
      </p:sp>
      <p:sp>
        <p:nvSpPr>
          <p:cNvPr id="7" name="Obdélník 6"/>
          <p:cNvSpPr/>
          <p:nvPr/>
        </p:nvSpPr>
        <p:spPr>
          <a:xfrm>
            <a:off x="7632700" y="5327650"/>
            <a:ext cx="2303463" cy="431800"/>
          </a:xfrm>
          <a:prstGeom prst="rect">
            <a:avLst/>
          </a:prstGeom>
          <a:solidFill>
            <a:srgbClr val="CFE7F5"/>
          </a:solidFill>
          <a:ln w="36000">
            <a:solidFill>
              <a:srgbClr val="6666FF"/>
            </a:solidFill>
            <a:prstDash val="solid"/>
          </a:ln>
        </p:spPr>
        <p:txBody>
          <a:bodyPr wrap="none" lIns="108000" tIns="63000" rIns="108000" bIns="63000" anchor="ctr" compatLnSpc="0"/>
          <a:lstStyle/>
          <a:p>
            <a:pPr algn="ctr"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i="1">
                <a:latin typeface="Comic Sans MS" pitchFamily="66"/>
                <a:ea typeface="Microsoft YaHei" pitchFamily="2"/>
                <a:cs typeface="Mangal" pitchFamily="2"/>
              </a:rPr>
              <a:t>heterogenní</a:t>
            </a:r>
          </a:p>
        </p:txBody>
      </p:sp>
      <p:sp>
        <p:nvSpPr>
          <p:cNvPr id="8" name="Obdélník 7"/>
          <p:cNvSpPr/>
          <p:nvPr/>
        </p:nvSpPr>
        <p:spPr>
          <a:xfrm>
            <a:off x="7704138" y="4103688"/>
            <a:ext cx="2016125" cy="431800"/>
          </a:xfrm>
          <a:prstGeom prst="rect">
            <a:avLst/>
          </a:prstGeom>
          <a:solidFill>
            <a:srgbClr val="CFE7F5"/>
          </a:solidFill>
          <a:ln w="36000">
            <a:solidFill>
              <a:srgbClr val="6666FF"/>
            </a:solidFill>
            <a:prstDash val="solid"/>
          </a:ln>
        </p:spPr>
        <p:txBody>
          <a:bodyPr wrap="none" lIns="108000" tIns="63000" rIns="108000" bIns="63000" anchor="ctr" compatLnSpc="0"/>
          <a:lstStyle/>
          <a:p>
            <a:pPr algn="ctr"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i="1">
                <a:latin typeface="Comic Sans MS" pitchFamily="66"/>
                <a:ea typeface="Microsoft YaHei" pitchFamily="2"/>
                <a:cs typeface="Mangal" pitchFamily="2"/>
              </a:rPr>
              <a:t>více látek</a:t>
            </a:r>
          </a:p>
        </p:txBody>
      </p:sp>
      <p:sp>
        <p:nvSpPr>
          <p:cNvPr id="9" name="Obdélník 8"/>
          <p:cNvSpPr/>
          <p:nvPr/>
        </p:nvSpPr>
        <p:spPr>
          <a:xfrm>
            <a:off x="5688013" y="3816350"/>
            <a:ext cx="1584325" cy="431800"/>
          </a:xfrm>
          <a:prstGeom prst="rect">
            <a:avLst/>
          </a:prstGeom>
          <a:solidFill>
            <a:srgbClr val="CFE7F5"/>
          </a:solidFill>
          <a:ln w="36000">
            <a:solidFill>
              <a:srgbClr val="6666FF"/>
            </a:solidFill>
            <a:prstDash val="solid"/>
          </a:ln>
        </p:spPr>
        <p:txBody>
          <a:bodyPr wrap="none" lIns="108000" tIns="63000" rIns="108000" bIns="63000" anchor="ctr" compatLnSpc="0"/>
          <a:lstStyle/>
          <a:p>
            <a:pPr algn="ctr" fontAlgn="auto">
              <a:spcBef>
                <a:spcPts val="638"/>
              </a:spcBef>
              <a:spcAft>
                <a:spcPts val="0"/>
              </a:spcAft>
              <a:defRPr/>
            </a:pPr>
            <a:r>
              <a:rPr lang="cs-CZ" sz="2800" b="1" i="1">
                <a:solidFill>
                  <a:srgbClr val="000000"/>
                </a:solidFill>
                <a:latin typeface="Comic Sans MS" pitchFamily="66"/>
                <a:ea typeface="Microsoft YaHei" pitchFamily="2"/>
                <a:cs typeface="Mangal" pitchFamily="2"/>
              </a:rPr>
              <a:t>dvou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472113" y="4895850"/>
            <a:ext cx="2016125" cy="431800"/>
          </a:xfrm>
          <a:prstGeom prst="rect">
            <a:avLst/>
          </a:prstGeom>
          <a:solidFill>
            <a:srgbClr val="CFE7F5"/>
          </a:solidFill>
          <a:ln w="36000">
            <a:solidFill>
              <a:srgbClr val="6666FF"/>
            </a:solidFill>
            <a:prstDash val="solid"/>
          </a:ln>
        </p:spPr>
        <p:txBody>
          <a:bodyPr wrap="none" lIns="108000" tIns="63000" rIns="108000" bIns="63000" anchor="ctr" compatLnSpc="0"/>
          <a:lstStyle/>
          <a:p>
            <a:pPr algn="ctr"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i="1">
                <a:latin typeface="Comic Sans MS" pitchFamily="66"/>
                <a:ea typeface="Microsoft YaHei" pitchFamily="2"/>
                <a:cs typeface="Mangal" pitchFamily="2"/>
              </a:rPr>
              <a:t>homogenní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848600" y="6119813"/>
            <a:ext cx="2016125" cy="431800"/>
          </a:xfrm>
          <a:prstGeom prst="rect">
            <a:avLst/>
          </a:prstGeom>
          <a:solidFill>
            <a:srgbClr val="CFE7F5"/>
          </a:solidFill>
          <a:ln w="36000">
            <a:solidFill>
              <a:srgbClr val="6666FF"/>
            </a:solidFill>
            <a:prstDash val="solid"/>
          </a:ln>
        </p:spPr>
        <p:txBody>
          <a:bodyPr wrap="none" lIns="108000" tIns="63000" rIns="108000" bIns="63000" anchor="ctr" compatLnSpc="0"/>
          <a:lstStyle/>
          <a:p>
            <a:pPr algn="ctr"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i="1">
                <a:latin typeface="Comic Sans MS" pitchFamily="66"/>
                <a:ea typeface="Microsoft YaHei" pitchFamily="2"/>
                <a:cs typeface="Mangal" pitchFamily="2"/>
              </a:rPr>
              <a:t>aerosol</a:t>
            </a:r>
          </a:p>
        </p:txBody>
      </p:sp>
    </p:spTree>
  </p:cSld>
  <p:clrMapOvr>
    <a:masterClrMapping/>
  </p:clrMapOvr>
  <p:transition spd="slow">
    <p:pull dir="r"/>
    <p:sndAc>
      <p:stSnd>
        <p:snd r:embed="rId3" name="pu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>
              <a:buSzPct val="45000"/>
              <a:buFont typeface="StarSymbol"/>
              <a:buNone/>
            </a:pPr>
            <a:r>
              <a:rPr altLang="cs-CZ" sz="3200" b="1" i="1" u="sng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Pracovní list č. 2</a:t>
            </a:r>
          </a:p>
        </p:txBody>
      </p:sp>
      <p:sp>
        <p:nvSpPr>
          <p:cNvPr id="16387" name="Zástupný symbol pro text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marL="431800" indent="-323850" eaLnBrk="1">
              <a:buSzPct val="45000"/>
              <a:buFont typeface="StarSymbol"/>
              <a:buChar char="●"/>
            </a:pPr>
            <a: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Usazování:</a:t>
            </a:r>
          </a:p>
          <a:p>
            <a:pPr marL="431800" indent="-323850" eaLnBrk="1">
              <a:buSzPct val="45000"/>
              <a:buFont typeface="StarSymbol"/>
              <a:buChar char="●"/>
            </a:pPr>
            <a: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Kde se setkáme  s usazováním ?</a:t>
            </a:r>
          </a:p>
          <a:p>
            <a:pPr marL="431800" indent="-323850" eaLnBrk="1">
              <a:buSzPct val="45000"/>
              <a:buFont typeface="StarSymbol"/>
              <a:buChar char="●"/>
            </a:pPr>
            <a:r>
              <a:rPr altLang="cs-CZ" smtClean="0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  <a:t>*</a:t>
            </a:r>
          </a:p>
          <a:p>
            <a:pPr marL="431800" indent="-323850" eaLnBrk="1">
              <a:buSzPct val="45000"/>
              <a:buFont typeface="StarSymbol"/>
              <a:buChar char="●"/>
            </a:pPr>
            <a:r>
              <a:rPr altLang="cs-CZ" smtClean="0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  <a:t>*</a:t>
            </a:r>
          </a:p>
          <a:p>
            <a:pPr marL="431800" indent="-323850" eaLnBrk="1">
              <a:buSzPct val="45000"/>
              <a:buFont typeface="StarSymbol"/>
              <a:buChar char="●"/>
            </a:pPr>
            <a:r>
              <a:rPr altLang="cs-CZ" smtClean="0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  <a:t>*</a:t>
            </a:r>
          </a:p>
          <a:p>
            <a:pPr marL="431800" indent="-323850" eaLnBrk="1">
              <a:buSzPct val="45000"/>
              <a:buFont typeface="StarSymbol"/>
              <a:buChar char="●"/>
            </a:pPr>
            <a:r>
              <a:rPr altLang="cs-CZ" smtClean="0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  <a:t>*</a:t>
            </a:r>
          </a:p>
          <a:p>
            <a:pPr marL="431800" indent="-323850" eaLnBrk="1">
              <a:buSzPct val="45000"/>
              <a:buFont typeface="StarSymbol"/>
              <a:buChar char="●"/>
            </a:pPr>
            <a:r>
              <a:rPr altLang="cs-CZ" smtClean="0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  <a:t>*</a:t>
            </a:r>
          </a:p>
          <a:p>
            <a:pPr marL="431800" indent="-323850" eaLnBrk="1">
              <a:buSzPct val="45000"/>
              <a:buFont typeface="StarSymbol"/>
              <a:buChar char="●"/>
            </a:pPr>
            <a:r>
              <a:rPr altLang="cs-CZ" smtClean="0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  <a:t>*</a:t>
            </a:r>
          </a:p>
        </p:txBody>
      </p:sp>
    </p:spTree>
  </p:cSld>
  <p:clrMapOvr>
    <a:masterClrMapping/>
  </p:clrMapOvr>
  <p:transition spd="slow">
    <p:pull dir="r"/>
    <p:sndAc>
      <p:stSnd>
        <p:snd r:embed="rId3" name="pu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 txBox="1">
            <a:spLocks noGrp="1"/>
          </p:cNvSpPr>
          <p:nvPr>
            <p:ph type="title" idx="4294967295"/>
          </p:nvPr>
        </p:nvSpPr>
        <p:spPr>
          <a:xfrm>
            <a:off x="504825" y="301625"/>
            <a:ext cx="9070975" cy="1262063"/>
          </a:xfrm>
        </p:spPr>
        <p:txBody>
          <a:bodyPr/>
          <a:lstStyle/>
          <a:p>
            <a:pPr eaLnBrk="1">
              <a:buSzPct val="45000"/>
              <a:buFont typeface="StarSymbol"/>
              <a:buNone/>
            </a:pPr>
            <a:r>
              <a:rPr altLang="cs-CZ" sz="3200" b="1" i="1" u="sng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Pracovní list č. 2 - řešení</a:t>
            </a:r>
          </a:p>
        </p:txBody>
      </p:sp>
      <p:sp>
        <p:nvSpPr>
          <p:cNvPr id="17411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4825" y="1770063"/>
            <a:ext cx="9070975" cy="5180012"/>
          </a:xfrm>
        </p:spPr>
        <p:txBody>
          <a:bodyPr/>
          <a:lstStyle/>
          <a:p>
            <a:pPr marL="431800" indent="-323850" eaLnBrk="1">
              <a:buSzPct val="45000"/>
              <a:buFont typeface="StarSymbol"/>
              <a:buChar char="●"/>
            </a:pPr>
            <a: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Usazování:</a:t>
            </a:r>
          </a:p>
          <a:p>
            <a:pPr marL="431800" indent="-323850" eaLnBrk="1">
              <a:buSzPct val="45000"/>
              <a:buFont typeface="StarSymbol"/>
              <a:buChar char="●"/>
            </a:pPr>
            <a: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Kde se setkáme  s usazováním ?</a:t>
            </a:r>
          </a:p>
          <a:p>
            <a:pPr marL="431800" indent="-323850" eaLnBrk="1">
              <a:buSzPct val="45000"/>
              <a:buFont typeface="StarSymbol"/>
              <a:buChar char="●"/>
            </a:pPr>
            <a: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* </a:t>
            </a:r>
            <a:r>
              <a:rPr altLang="cs-CZ" sz="2800" b="1" i="1" smtClean="0">
                <a:solidFill>
                  <a:srgbClr val="C5000B"/>
                </a:solidFill>
                <a:latin typeface="Comic Sans MS" pitchFamily="66" charset="0"/>
                <a:ea typeface="Microsoft YaHei" pitchFamily="34" charset="-122"/>
              </a:rPr>
              <a:t>káva s kávovou sedlinou</a:t>
            </a:r>
          </a:p>
          <a:p>
            <a:pPr marL="431800" indent="-323850" eaLnBrk="1">
              <a:buSzPct val="45000"/>
              <a:buFont typeface="StarSymbol"/>
              <a:buChar char="●"/>
            </a:pPr>
            <a: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* </a:t>
            </a:r>
            <a:r>
              <a:rPr altLang="cs-CZ" sz="2800" b="1" i="1" smtClean="0">
                <a:solidFill>
                  <a:srgbClr val="C5000B"/>
                </a:solidFill>
                <a:latin typeface="Comic Sans MS" pitchFamily="66" charset="0"/>
                <a:ea typeface="Microsoft YaHei" pitchFamily="34" charset="-122"/>
              </a:rPr>
              <a:t>písek ve vodě</a:t>
            </a:r>
          </a:p>
          <a:p>
            <a:pPr marL="431800" indent="-323850" eaLnBrk="1">
              <a:buSzPct val="45000"/>
              <a:buFont typeface="StarSymbol"/>
              <a:buChar char="●"/>
            </a:pPr>
            <a: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* </a:t>
            </a:r>
            <a:r>
              <a:rPr altLang="cs-CZ" sz="2800" b="1" i="1" smtClean="0">
                <a:solidFill>
                  <a:srgbClr val="C5000B"/>
                </a:solidFill>
                <a:latin typeface="Comic Sans MS" pitchFamily="66" charset="0"/>
                <a:ea typeface="Microsoft YaHei" pitchFamily="34" charset="-122"/>
              </a:rPr>
              <a:t>v akváriu</a:t>
            </a:r>
          </a:p>
          <a:p>
            <a:pPr marL="431800" indent="-323850" eaLnBrk="1">
              <a:buSzPct val="45000"/>
              <a:buFont typeface="StarSymbol"/>
              <a:buChar char="●"/>
            </a:pPr>
            <a: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* </a:t>
            </a:r>
            <a:r>
              <a:rPr altLang="cs-CZ" sz="2800" b="1" i="1" smtClean="0">
                <a:solidFill>
                  <a:srgbClr val="C5000B"/>
                </a:solidFill>
                <a:latin typeface="Comic Sans MS" pitchFamily="66" charset="0"/>
                <a:ea typeface="Microsoft YaHei" pitchFamily="34" charset="-122"/>
              </a:rPr>
              <a:t>hlína a prach ve vodě- v louži</a:t>
            </a:r>
          </a:p>
          <a:p>
            <a:pPr marL="431800" indent="-323850" eaLnBrk="1">
              <a:buSzPct val="45000"/>
              <a:buFont typeface="StarSymbol"/>
              <a:buChar char="●"/>
            </a:pPr>
            <a:endParaRPr altLang="cs-CZ" sz="2800" b="1" i="1" smtClean="0">
              <a:solidFill>
                <a:srgbClr val="000000"/>
              </a:solidFill>
              <a:latin typeface="Comic Sans MS" pitchFamily="66" charset="0"/>
              <a:ea typeface="Microsoft YaHei" pitchFamily="34" charset="-122"/>
            </a:endParaRPr>
          </a:p>
          <a:p>
            <a:pPr marL="431800" indent="-323850" eaLnBrk="1">
              <a:buSzPct val="45000"/>
              <a:buFont typeface="StarSymbol"/>
              <a:buChar char="●"/>
            </a:pPr>
            <a:endParaRPr altLang="cs-CZ" smtClean="0">
              <a:solidFill>
                <a:srgbClr val="000000"/>
              </a:solidFill>
              <a:latin typeface="Arial" pitchFamily="34" charset="0"/>
              <a:ea typeface="Microsoft YaHei" pitchFamily="34" charset="-122"/>
            </a:endParaRPr>
          </a:p>
        </p:txBody>
      </p:sp>
    </p:spTree>
  </p:cSld>
  <p:clrMapOvr>
    <a:masterClrMapping/>
  </p:clrMapOvr>
  <p:transition spd="slow">
    <p:pull dir="r"/>
    <p:sndAc>
      <p:stSnd>
        <p:snd r:embed="rId3" name="pu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 txBox="1">
            <a:spLocks noGrp="1"/>
          </p:cNvSpPr>
          <p:nvPr>
            <p:ph type="title" idx="4294967295"/>
          </p:nvPr>
        </p:nvSpPr>
        <p:spPr>
          <a:xfrm>
            <a:off x="576263" y="1152525"/>
            <a:ext cx="9070975" cy="6356350"/>
          </a:xfrm>
        </p:spPr>
        <p:txBody>
          <a:bodyPr anchor="t"/>
          <a:lstStyle/>
          <a:p>
            <a:pPr algn="l" eaLnBrk="1">
              <a:buSzPct val="45000"/>
              <a:buFont typeface="StarSymbol"/>
              <a:buNone/>
            </a:pPr>
            <a: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Filtrace:</a:t>
            </a:r>
            <a:b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</a:br>
            <a: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   Kde se můžeme setkat s filtrací?</a:t>
            </a:r>
            <a:b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</a:br>
            <a: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  </a:t>
            </a:r>
            <a:b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</a:br>
            <a: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   </a:t>
            </a:r>
            <a:r>
              <a:rPr altLang="cs-CZ" sz="2800" b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*</a:t>
            </a:r>
            <a:br>
              <a:rPr altLang="cs-CZ" sz="2800" b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</a:br>
            <a:r>
              <a:rPr altLang="cs-CZ" smtClean="0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  <a:t/>
            </a:r>
            <a:br>
              <a:rPr altLang="cs-CZ" smtClean="0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</a:br>
            <a:r>
              <a:rPr altLang="cs-CZ" smtClean="0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  <a:t>   *</a:t>
            </a:r>
            <a:br>
              <a:rPr altLang="cs-CZ" smtClean="0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</a:br>
            <a:r>
              <a:rPr altLang="cs-CZ" smtClean="0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  <a:t/>
            </a:r>
            <a:br>
              <a:rPr altLang="cs-CZ" smtClean="0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</a:br>
            <a:r>
              <a:rPr altLang="cs-CZ" smtClean="0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  <a:t>   *</a:t>
            </a:r>
            <a:br>
              <a:rPr altLang="cs-CZ" smtClean="0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</a:br>
            <a:r>
              <a:rPr altLang="cs-CZ" smtClean="0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  <a:t/>
            </a:r>
            <a:br>
              <a:rPr altLang="cs-CZ" smtClean="0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</a:br>
            <a:r>
              <a:rPr altLang="cs-CZ" smtClean="0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  <a:t>   *</a:t>
            </a:r>
            <a:br>
              <a:rPr altLang="cs-CZ" smtClean="0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</a:br>
            <a:endParaRPr altLang="cs-CZ" smtClean="0">
              <a:solidFill>
                <a:srgbClr val="000000"/>
              </a:solidFill>
              <a:latin typeface="Arial" pitchFamily="34" charset="0"/>
              <a:ea typeface="Microsoft YaHei" pitchFamily="34" charset="-122"/>
            </a:endParaRPr>
          </a:p>
        </p:txBody>
      </p:sp>
      <p:sp>
        <p:nvSpPr>
          <p:cNvPr id="18435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287338"/>
            <a:ext cx="9072562" cy="865187"/>
          </a:xfrm>
        </p:spPr>
        <p:txBody>
          <a:bodyPr>
            <a:spAutoFit/>
          </a:bodyPr>
          <a:lstStyle/>
          <a:p>
            <a:pPr marL="431800" indent="-323850" eaLnBrk="1">
              <a:buSzPct val="45000"/>
              <a:buFont typeface="StarSymbol"/>
              <a:buNone/>
            </a:pPr>
            <a:r>
              <a:rPr altLang="cs-CZ" b="1" i="1" u="sng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Pracovní list č. 3</a:t>
            </a:r>
          </a:p>
        </p:txBody>
      </p:sp>
    </p:spTree>
  </p:cSld>
  <p:clrMapOvr>
    <a:masterClrMapping/>
  </p:clrMapOvr>
  <p:transition spd="slow">
    <p:pull dir="r"/>
    <p:sndAc>
      <p:stSnd>
        <p:snd r:embed="rId3" name="pu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text 1"/>
          <p:cNvSpPr txBox="1">
            <a:spLocks noGrp="1"/>
          </p:cNvSpPr>
          <p:nvPr>
            <p:ph type="body" idx="4294967295"/>
          </p:nvPr>
        </p:nvSpPr>
        <p:spPr>
          <a:xfrm>
            <a:off x="504825" y="287338"/>
            <a:ext cx="9070975" cy="865187"/>
          </a:xfrm>
        </p:spPr>
        <p:txBody>
          <a:bodyPr>
            <a:spAutoFit/>
          </a:bodyPr>
          <a:lstStyle/>
          <a:p>
            <a:pPr marL="431800" indent="-323850" eaLnBrk="1">
              <a:buSzPct val="45000"/>
              <a:buFont typeface="StarSymbol"/>
              <a:buNone/>
            </a:pPr>
            <a:r>
              <a:rPr altLang="cs-CZ" b="1" i="1" u="sng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Pracovní list č. 3  - řešení</a:t>
            </a:r>
          </a:p>
        </p:txBody>
      </p:sp>
      <p:sp>
        <p:nvSpPr>
          <p:cNvPr id="19459" name="Nadpis 2"/>
          <p:cNvSpPr txBox="1">
            <a:spLocks noGrp="1"/>
          </p:cNvSpPr>
          <p:nvPr>
            <p:ph type="title" idx="4294967295"/>
          </p:nvPr>
        </p:nvSpPr>
        <p:spPr>
          <a:xfrm>
            <a:off x="576263" y="1152525"/>
            <a:ext cx="9072562" cy="6191250"/>
          </a:xfrm>
        </p:spPr>
        <p:txBody>
          <a:bodyPr anchor="t"/>
          <a:lstStyle/>
          <a:p>
            <a:pPr algn="l" eaLnBrk="1">
              <a:buSzPct val="45000"/>
              <a:buFont typeface="StarSymbol"/>
              <a:buNone/>
            </a:pPr>
            <a: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Filtrace:</a:t>
            </a:r>
            <a:b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</a:br>
            <a: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   Kde se můžeme setkat s filtrací?</a:t>
            </a:r>
            <a:b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</a:br>
            <a: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  </a:t>
            </a:r>
            <a:b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</a:br>
            <a: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   </a:t>
            </a:r>
            <a:r>
              <a:rPr altLang="cs-CZ" sz="2800" b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*</a:t>
            </a:r>
            <a:r>
              <a:rPr altLang="cs-CZ" sz="2800" b="1" smtClean="0">
                <a:solidFill>
                  <a:srgbClr val="C5000B"/>
                </a:solidFill>
                <a:latin typeface="Comic Sans MS" pitchFamily="66" charset="0"/>
                <a:ea typeface="Microsoft YaHei" pitchFamily="34" charset="-122"/>
              </a:rPr>
              <a:t> </a:t>
            </a:r>
            <a:r>
              <a:rPr altLang="cs-CZ" sz="2800" b="1" i="1" smtClean="0">
                <a:solidFill>
                  <a:srgbClr val="C5000B"/>
                </a:solidFill>
                <a:latin typeface="Comic Sans MS" pitchFamily="66" charset="0"/>
                <a:ea typeface="Microsoft YaHei" pitchFamily="34" charset="-122"/>
              </a:rPr>
              <a:t>překapávaná káva</a:t>
            </a:r>
            <a:br>
              <a:rPr altLang="cs-CZ" sz="2800" b="1" i="1" smtClean="0">
                <a:solidFill>
                  <a:srgbClr val="C5000B"/>
                </a:solidFill>
                <a:latin typeface="Comic Sans MS" pitchFamily="66" charset="0"/>
                <a:ea typeface="Microsoft YaHei" pitchFamily="34" charset="-122"/>
              </a:rPr>
            </a:br>
            <a: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/>
            </a:r>
            <a:b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</a:br>
            <a: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   * </a:t>
            </a:r>
            <a:r>
              <a:rPr altLang="cs-CZ" sz="2800" b="1" i="1" smtClean="0">
                <a:solidFill>
                  <a:srgbClr val="C5000B"/>
                </a:solidFill>
                <a:latin typeface="Comic Sans MS" pitchFamily="66" charset="0"/>
                <a:ea typeface="Microsoft YaHei" pitchFamily="34" charset="-122"/>
              </a:rPr>
              <a:t>filtrace vody v bazénu</a:t>
            </a:r>
            <a:br>
              <a:rPr altLang="cs-CZ" sz="2800" b="1" i="1" smtClean="0">
                <a:solidFill>
                  <a:srgbClr val="C5000B"/>
                </a:solidFill>
                <a:latin typeface="Comic Sans MS" pitchFamily="66" charset="0"/>
                <a:ea typeface="Microsoft YaHei" pitchFamily="34" charset="-122"/>
              </a:rPr>
            </a:br>
            <a: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/>
            </a:r>
            <a:b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</a:br>
            <a: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   * </a:t>
            </a:r>
            <a:r>
              <a:rPr altLang="cs-CZ" sz="2800" b="1" i="1" smtClean="0">
                <a:solidFill>
                  <a:srgbClr val="C5000B"/>
                </a:solidFill>
                <a:latin typeface="Comic Sans MS" pitchFamily="66" charset="0"/>
                <a:ea typeface="Microsoft YaHei" pitchFamily="34" charset="-122"/>
              </a:rPr>
              <a:t>filtrace vody v akváriu</a:t>
            </a:r>
            <a: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/>
            </a:r>
            <a:b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</a:br>
            <a: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/>
            </a:r>
            <a:b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</a:br>
            <a:r>
              <a:rPr altLang="cs-CZ" sz="2800" b="1" i="1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   * </a:t>
            </a:r>
            <a:r>
              <a:rPr altLang="cs-CZ" sz="2800" b="1" i="1" smtClean="0">
                <a:solidFill>
                  <a:srgbClr val="C5000B"/>
                </a:solidFill>
                <a:latin typeface="Comic Sans MS" pitchFamily="66" charset="0"/>
                <a:ea typeface="Microsoft YaHei" pitchFamily="34" charset="-122"/>
              </a:rPr>
              <a:t>filtrace vzduchu </a:t>
            </a:r>
            <a:br>
              <a:rPr altLang="cs-CZ" sz="2800" b="1" i="1" smtClean="0">
                <a:solidFill>
                  <a:srgbClr val="C5000B"/>
                </a:solidFill>
                <a:latin typeface="Comic Sans MS" pitchFamily="66" charset="0"/>
                <a:ea typeface="Microsoft YaHei" pitchFamily="34" charset="-122"/>
              </a:rPr>
            </a:br>
            <a:endParaRPr altLang="cs-CZ" sz="2800" b="1" i="1" smtClean="0">
              <a:solidFill>
                <a:srgbClr val="C5000B"/>
              </a:solidFill>
              <a:latin typeface="Comic Sans MS" pitchFamily="66" charset="0"/>
              <a:ea typeface="Microsoft YaHei" pitchFamily="34" charset="-122"/>
            </a:endParaRPr>
          </a:p>
        </p:txBody>
      </p:sp>
    </p:spTree>
  </p:cSld>
  <p:clrMapOvr>
    <a:masterClrMapping/>
  </p:clrMapOvr>
  <p:transition spd="slow">
    <p:pull dir="r"/>
    <p:sndAc>
      <p:stSnd>
        <p:snd r:embed="rId3" name="pu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238" y="2484438"/>
            <a:ext cx="8640762" cy="4391025"/>
          </a:xfrm>
          <a:prstGeom prst="rect">
            <a:avLst/>
          </a:prstGeom>
          <a:noFill/>
          <a:ln>
            <a:noFill/>
          </a:ln>
        </p:spPr>
        <p:txBody>
          <a:bodyPr wrap="none" lIns="90000" tIns="45000" rIns="90000" bIns="45000" compatLnSpc="0"/>
          <a:lstStyle/>
          <a:p>
            <a:pPr fontAlgn="auto">
              <a:lnSpc>
                <a:spcPct val="98000"/>
              </a:lnSpc>
              <a:spcBef>
                <a:spcPts val="0"/>
              </a:spcBef>
              <a:spcAft>
                <a:spcPts val="1412"/>
              </a:spcAft>
              <a:defRPr/>
            </a:pPr>
            <a:r>
              <a:rPr lang="cs-CZ" sz="1400" dirty="0">
                <a:latin typeface="Cambria" pitchFamily="18"/>
                <a:ea typeface="Microsoft YaHei" pitchFamily="2"/>
                <a:cs typeface="Mangal" pitchFamily="2"/>
              </a:rPr>
              <a:t>BENEŠ, CSC., Prof. RNDr. Pavel, PhDr. Václav PUMPR,CSC </a:t>
            </a:r>
          </a:p>
          <a:p>
            <a:pPr fontAlgn="auto">
              <a:lnSpc>
                <a:spcPct val="98000"/>
              </a:lnSpc>
              <a:spcBef>
                <a:spcPts val="0"/>
              </a:spcBef>
              <a:spcAft>
                <a:spcPts val="1412"/>
              </a:spcAft>
              <a:defRPr/>
            </a:pPr>
            <a:r>
              <a:rPr lang="cs-CZ" sz="1400" dirty="0">
                <a:latin typeface="Cambria" pitchFamily="18"/>
                <a:ea typeface="Microsoft YaHei" pitchFamily="2"/>
                <a:cs typeface="Mangal" pitchFamily="2"/>
              </a:rPr>
              <a:t>a Doc. RNDr. Jiří BANÝR CSC. . </a:t>
            </a:r>
            <a:r>
              <a:rPr lang="cs-CZ" sz="1400" i="1" dirty="0">
                <a:latin typeface="Cambria" pitchFamily="18"/>
                <a:ea typeface="Microsoft YaHei" pitchFamily="2"/>
                <a:cs typeface="Mangal" pitchFamily="2"/>
              </a:rPr>
              <a:t>Základy praktické chemie pro 8. ročník základní školy</a:t>
            </a:r>
            <a:r>
              <a:rPr lang="cs-CZ" sz="1400" dirty="0">
                <a:latin typeface="Cambria" pitchFamily="18"/>
                <a:ea typeface="Microsoft YaHei" pitchFamily="2"/>
                <a:cs typeface="Mangal" pitchFamily="2"/>
              </a:rPr>
              <a:t>. </a:t>
            </a:r>
          </a:p>
          <a:p>
            <a:pPr fontAlgn="auto">
              <a:lnSpc>
                <a:spcPct val="98000"/>
              </a:lnSpc>
              <a:spcBef>
                <a:spcPts val="0"/>
              </a:spcBef>
              <a:spcAft>
                <a:spcPts val="1412"/>
              </a:spcAft>
              <a:defRPr/>
            </a:pPr>
            <a:r>
              <a:rPr lang="cs-CZ" sz="1400" dirty="0">
                <a:latin typeface="Cambria" pitchFamily="18"/>
                <a:ea typeface="Microsoft YaHei" pitchFamily="2"/>
                <a:cs typeface="Mangal" pitchFamily="2"/>
              </a:rPr>
              <a:t>2., aktualizované vydání. Praha: Fortuna, 1999,2003. ISBN 80-7168-879-7.</a:t>
            </a:r>
            <a:endParaRPr lang="cs-CZ" sz="1400" b="1" dirty="0">
              <a:latin typeface="Cambria" pitchFamily="18"/>
              <a:ea typeface="Microsoft YaHei" pitchFamily="2"/>
              <a:cs typeface="Mangal" pitchFamily="2"/>
            </a:endParaRPr>
          </a:p>
          <a:p>
            <a:pPr fontAlgn="auto">
              <a:lnSpc>
                <a:spcPct val="98000"/>
              </a:lnSpc>
              <a:spcBef>
                <a:spcPts val="0"/>
              </a:spcBef>
              <a:spcAft>
                <a:spcPts val="1412"/>
              </a:spcAft>
              <a:defRPr/>
            </a:pPr>
            <a:r>
              <a:rPr lang="cs-CZ" sz="1400" b="1" dirty="0">
                <a:latin typeface="Cambria" pitchFamily="18"/>
                <a:ea typeface="Microsoft YaHei" pitchFamily="2"/>
                <a:cs typeface="Mangal" pitchFamily="2"/>
              </a:rPr>
              <a:t>obrázky </a:t>
            </a:r>
            <a:r>
              <a:rPr lang="cs-CZ" sz="1400" dirty="0">
                <a:latin typeface="Cambria" pitchFamily="18"/>
                <a:ea typeface="Microsoft YaHei" pitchFamily="2"/>
                <a:cs typeface="Mangal" pitchFamily="2"/>
              </a:rPr>
              <a:t>:</a:t>
            </a:r>
          </a:p>
          <a:p>
            <a:pPr fontAlgn="auto">
              <a:spcBef>
                <a:spcPts val="0"/>
              </a:spcBef>
              <a:spcAft>
                <a:spcPts val="1412"/>
              </a:spcAft>
              <a:defRPr/>
            </a:pPr>
            <a:r>
              <a:rPr lang="cs-CZ" sz="1400" dirty="0">
                <a:latin typeface="Cambria" pitchFamily="18"/>
                <a:ea typeface="Microsoft YaHei" pitchFamily="2"/>
                <a:cs typeface="Mangal" pitchFamily="2"/>
              </a:rPr>
              <a:t>  </a:t>
            </a:r>
            <a:r>
              <a:rPr lang="cs-CZ" sz="1400" i="1" dirty="0">
                <a:latin typeface="Arial" panose="020B0604020202020204" pitchFamily="34" charset="0"/>
                <a:ea typeface="Microsoft YaHei" pitchFamily="2"/>
              </a:rPr>
              <a:t>Office.com</a:t>
            </a:r>
            <a:r>
              <a:rPr lang="cs-CZ" sz="1400" dirty="0">
                <a:latin typeface="Arial" panose="020B0604020202020204" pitchFamily="34" charset="0"/>
                <a:ea typeface="Microsoft YaHei" pitchFamily="2"/>
              </a:rPr>
              <a:t>: </a:t>
            </a:r>
            <a:r>
              <a:rPr lang="cs-CZ" sz="1400" i="1" dirty="0" err="1">
                <a:latin typeface="Arial" panose="020B0604020202020204" pitchFamily="34" charset="0"/>
                <a:ea typeface="Microsoft YaHei" pitchFamily="2"/>
              </a:rPr>
              <a:t>Obrazky</a:t>
            </a:r>
            <a:r>
              <a:rPr lang="cs-CZ" sz="1400" dirty="0">
                <a:latin typeface="Arial" panose="020B0604020202020204" pitchFamily="34" charset="0"/>
                <a:ea typeface="Microsoft YaHei" pitchFamily="2"/>
              </a:rPr>
              <a:t> [online]. 2012 [cit. 2012-02-23]. </a:t>
            </a:r>
          </a:p>
          <a:p>
            <a:pPr fontAlgn="auto">
              <a:spcBef>
                <a:spcPts val="0"/>
              </a:spcBef>
              <a:spcAft>
                <a:spcPts val="1412"/>
              </a:spcAft>
              <a:defRPr/>
            </a:pPr>
            <a:r>
              <a:rPr lang="cs-CZ" sz="1400" dirty="0">
                <a:latin typeface="Arial" panose="020B0604020202020204" pitchFamily="34" charset="0"/>
                <a:ea typeface="Microsoft YaHei" pitchFamily="2"/>
              </a:rPr>
              <a:t>  Dostupné z: http://office.microsoft.com/cs-cz/images</a:t>
            </a:r>
          </a:p>
        </p:txBody>
      </p:sp>
      <p:sp>
        <p:nvSpPr>
          <p:cNvPr id="20483" name="Nadpis 2"/>
          <p:cNvSpPr txBox="1">
            <a:spLocks noGrp="1"/>
          </p:cNvSpPr>
          <p:nvPr>
            <p:ph type="title" idx="4294967295"/>
          </p:nvPr>
        </p:nvSpPr>
        <p:spPr>
          <a:xfrm>
            <a:off x="373063" y="1979613"/>
            <a:ext cx="3011487" cy="647700"/>
          </a:xfrm>
        </p:spPr>
        <p:txBody>
          <a:bodyPr/>
          <a:lstStyle/>
          <a:p>
            <a:pPr eaLnBrk="1">
              <a:buSzPct val="45000"/>
              <a:buFont typeface="StarSymbol"/>
              <a:buNone/>
            </a:pPr>
            <a:r>
              <a:rPr altLang="cs-CZ" sz="2400" b="1" i="1" u="sng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Zdroje a citace:</a:t>
            </a:r>
          </a:p>
        </p:txBody>
      </p:sp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79575" y="466725"/>
            <a:ext cx="6705600" cy="163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Obdélník 2"/>
          <p:cNvSpPr>
            <a:spLocks noChangeArrowheads="1"/>
          </p:cNvSpPr>
          <p:nvPr/>
        </p:nvSpPr>
        <p:spPr bwMode="auto">
          <a:xfrm>
            <a:off x="622300" y="4679950"/>
            <a:ext cx="90741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400">
                <a:latin typeface="Arial" pitchFamily="34" charset="0"/>
                <a:ea typeface="Microsoft YaHei" pitchFamily="34" charset="-122"/>
              </a:rPr>
              <a:t>http://www.levnalekarna.cz/images/sklady/maalox_suspenze_a.jpg</a:t>
            </a:r>
          </a:p>
        </p:txBody>
      </p:sp>
      <p:sp>
        <p:nvSpPr>
          <p:cNvPr id="20486" name="Obdélník 3"/>
          <p:cNvSpPr>
            <a:spLocks noChangeArrowheads="1"/>
          </p:cNvSpPr>
          <p:nvPr/>
        </p:nvSpPr>
        <p:spPr bwMode="auto">
          <a:xfrm>
            <a:off x="622300" y="4970463"/>
            <a:ext cx="871378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400">
                <a:solidFill>
                  <a:srgbClr val="000000"/>
                </a:solidFill>
                <a:ea typeface="Microsoft YaHei" pitchFamily="34" charset="-122"/>
              </a:rPr>
              <a:t>http://www.nonrx.cz/index.php?dispatch=image.fetch_ext_image&amp;code=8594001774104&amp;w=250</a:t>
            </a:r>
          </a:p>
        </p:txBody>
      </p:sp>
      <p:sp>
        <p:nvSpPr>
          <p:cNvPr id="20487" name="Obdélník 4"/>
          <p:cNvSpPr>
            <a:spLocks noChangeArrowheads="1"/>
          </p:cNvSpPr>
          <p:nvPr/>
        </p:nvSpPr>
        <p:spPr bwMode="auto">
          <a:xfrm>
            <a:off x="622300" y="5278438"/>
            <a:ext cx="310038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400">
                <a:solidFill>
                  <a:srgbClr val="000000"/>
                </a:solidFill>
                <a:ea typeface="Microsoft YaHei" pitchFamily="34" charset="-122"/>
              </a:rPr>
              <a:t>http://www.chemierol.wz.cz/filtrace.jpg</a:t>
            </a:r>
          </a:p>
        </p:txBody>
      </p:sp>
      <p:sp>
        <p:nvSpPr>
          <p:cNvPr id="20488" name="Obdélník 5"/>
          <p:cNvSpPr>
            <a:spLocks noChangeArrowheads="1"/>
          </p:cNvSpPr>
          <p:nvPr/>
        </p:nvSpPr>
        <p:spPr bwMode="auto">
          <a:xfrm>
            <a:off x="622300" y="5586413"/>
            <a:ext cx="9178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400">
                <a:solidFill>
                  <a:srgbClr val="000000"/>
                </a:solidFill>
                <a:ea typeface="Microsoft YaHei" pitchFamily="34" charset="-122"/>
              </a:rPr>
              <a:t>http://upload.wikimedia.org/wikipedia/commons/thumb/4/4b/Filtrace.jpg/220px-Filtrace.jpg</a:t>
            </a:r>
          </a:p>
        </p:txBody>
      </p:sp>
      <p:sp>
        <p:nvSpPr>
          <p:cNvPr id="20489" name="Obdélník 6"/>
          <p:cNvSpPr>
            <a:spLocks noChangeArrowheads="1"/>
          </p:cNvSpPr>
          <p:nvPr/>
        </p:nvSpPr>
        <p:spPr bwMode="auto">
          <a:xfrm>
            <a:off x="647700" y="5894388"/>
            <a:ext cx="6840538" cy="30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400">
                <a:solidFill>
                  <a:srgbClr val="000000"/>
                </a:solidFill>
                <a:ea typeface="Microsoft YaHei" pitchFamily="34" charset="-122"/>
              </a:rPr>
              <a:t>http://www.chemapo.cz/images/filtrace.jpg</a:t>
            </a:r>
          </a:p>
        </p:txBody>
      </p:sp>
      <p:sp>
        <p:nvSpPr>
          <p:cNvPr id="20490" name="Obdélník 2"/>
          <p:cNvSpPr>
            <a:spLocks noChangeArrowheads="1"/>
          </p:cNvSpPr>
          <p:nvPr/>
        </p:nvSpPr>
        <p:spPr bwMode="auto">
          <a:xfrm>
            <a:off x="636588" y="6192838"/>
            <a:ext cx="85804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http://www.marcopolo2.olkusz.pl/images_filtry/filtry.jpg</a:t>
            </a:r>
          </a:p>
        </p:txBody>
      </p:sp>
    </p:spTree>
  </p:cSld>
  <p:clrMapOvr>
    <a:masterClrMapping/>
  </p:clrMapOvr>
  <p:transition spd="slow">
    <p:pull dir="r"/>
    <p:sndAc>
      <p:stSnd>
        <p:snd r:embed="rId3" name="pu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739</Words>
  <Application>Microsoft Office PowerPoint</Application>
  <PresentationFormat>Vlastní</PresentationFormat>
  <Paragraphs>152</Paragraphs>
  <Slides>19</Slides>
  <Notes>18</Notes>
  <HiddenSlides>0</HiddenSlides>
  <MMClips>0</MMClips>
  <ScaleCrop>false</ScaleCrop>
  <HeadingPairs>
    <vt:vector size="6" baseType="variant">
      <vt:variant>
        <vt:lpstr>Použitá písma</vt:lpstr>
      </vt:variant>
      <vt:variant>
        <vt:i4>10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30" baseType="lpstr">
      <vt:lpstr>Calibri</vt:lpstr>
      <vt:lpstr>Arial</vt:lpstr>
      <vt:lpstr>Microsoft YaHei</vt:lpstr>
      <vt:lpstr>Mangal</vt:lpstr>
      <vt:lpstr>Times New Roman</vt:lpstr>
      <vt:lpstr>Lucida Sans Unicode</vt:lpstr>
      <vt:lpstr>Tahoma</vt:lpstr>
      <vt:lpstr>StarSymbol</vt:lpstr>
      <vt:lpstr>Comic Sans MS</vt:lpstr>
      <vt:lpstr>Cambria</vt:lpstr>
      <vt:lpstr>Výchozí</vt:lpstr>
      <vt:lpstr>Snímek 1</vt:lpstr>
      <vt:lpstr>Snímek 2</vt:lpstr>
      <vt:lpstr>Snímek 3</vt:lpstr>
      <vt:lpstr>SMĚSI</vt:lpstr>
      <vt:lpstr>Snímek 5</vt:lpstr>
      <vt:lpstr>1. Usazování</vt:lpstr>
      <vt:lpstr>2. Oddělování</vt:lpstr>
      <vt:lpstr>3. Filtrace</vt:lpstr>
      <vt:lpstr>Snímek 9</vt:lpstr>
      <vt:lpstr>Experiment</vt:lpstr>
      <vt:lpstr>Filtrační aparatura</vt:lpstr>
      <vt:lpstr>Roztok a jeho složení, teplota varu</vt:lpstr>
      <vt:lpstr>Souhrn</vt:lpstr>
      <vt:lpstr>Pracovní list č. 1</vt:lpstr>
      <vt:lpstr>Pracovní list č. 2</vt:lpstr>
      <vt:lpstr>Pracovní list č. 2 - řešení</vt:lpstr>
      <vt:lpstr>Filtrace:    Kde se můžeme setkat s filtrací?       *     *     *     * </vt:lpstr>
      <vt:lpstr>Filtrace:    Kde se můžeme setkat s filtrací?       * překapávaná káva     * filtrace vody v bazénu     * filtrace vody v akváriu     * filtrace vzduchu  </vt:lpstr>
      <vt:lpstr>Zdroje a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Skálová</dc:creator>
  <cp:lastModifiedBy>Dum</cp:lastModifiedBy>
  <cp:revision>13</cp:revision>
  <dcterms:created xsi:type="dcterms:W3CDTF">2014-05-25T16:38:22Z</dcterms:created>
  <dcterms:modified xsi:type="dcterms:W3CDTF">2014-09-23T09:01:07Z</dcterms:modified>
</cp:coreProperties>
</file>