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72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3" r:id="rId17"/>
  </p:sldIdLst>
  <p:sldSz cx="10080625" cy="7559675"/>
  <p:notesSz cx="7559675" cy="106918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0" d="100"/>
          <a:sy n="90" d="100"/>
        </p:scale>
        <p:origin x="-246" y="-108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endParaRPr lang="cs-CZ"/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/>
            </a:pPr>
            <a:fld id="{EF1B039F-3BDA-4B4F-A798-94F2276648D8}" type="slidenum">
              <a:rPr lang="cs-CZ"/>
              <a:pPr>
                <a:defRPr sz="1400"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pPr lvl="0"/>
            <a:endParaRPr lang="cs-CZ" noProof="0" smtClean="0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728FFE5B-88F6-4D47-A674-A93EB8D4474E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5900" indent="-215900" algn="l" rtl="0" eaLnBrk="0" fontAlgn="base" hangingPunct="0">
      <a:spcBef>
        <a:spcPct val="30000"/>
      </a:spcBef>
      <a:spcAft>
        <a:spcPct val="0"/>
      </a:spcAft>
      <a:defRPr lang="cs-CZ" sz="2000" kern="1200">
        <a:solidFill>
          <a:schemeClr val="tx1"/>
        </a:solidFill>
        <a:latin typeface="Arial" pitchFamily="18"/>
        <a:ea typeface="Microsoft YaHei" pitchFamily="2"/>
        <a:cs typeface="Mangal" pitchFamily="2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1945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048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150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253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355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457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560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662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765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867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29699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0723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1747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2771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solidFill>
            <a:schemeClr val="accent1"/>
          </a:solidFill>
          <a:ln w="25400">
            <a:solidFill>
              <a:schemeClr val="accent1">
                <a:shade val="50000"/>
              </a:schemeClr>
            </a:solidFill>
          </a:ln>
        </p:spPr>
      </p:sp>
      <p:sp>
        <p:nvSpPr>
          <p:cNvPr id="33795" name="Zástupný symbol pro poznámky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vert="horz" wrap="square" numCol="1" anchor="t" anchorCtr="0" compatLnSpc="1">
            <a:prstTxWarp prst="textNoShape">
              <a:avLst/>
            </a:prstTxWarp>
            <a:spAutoFit/>
          </a:bodyPr>
          <a:lstStyle/>
          <a:p>
            <a:pPr eaLnBrk="1">
              <a:spcBef>
                <a:spcPct val="0"/>
              </a:spcBef>
            </a:pPr>
            <a:endParaRPr altLang="cs-CZ" smtClean="0">
              <a:solidFill>
                <a:srgbClr val="000000"/>
              </a:solidFill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2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3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4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5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6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7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8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9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0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2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6C0DA9-AEF7-436C-AF87-8DA9DCE87B69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bomb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C91C96-338A-4658-83D3-21210BB1612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bomb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066C70-749C-4A7C-9043-A680E1A810E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bomb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9287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4925" y="1768475"/>
            <a:ext cx="4460875" cy="4989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0A093-A9E7-4A8C-88E7-1AEEDE8EA662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bomb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8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1F3E6C-CF32-486E-AEFA-CA99CFDD6768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bomb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A3CC92-FE06-4931-9687-C9B112EB54E4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bomb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3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1C8828-CF30-4A90-9BFD-F02A2F8F29CD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bomb.wav"/>
      </p:stSnd>
    </p:sndAc>
  </p:transition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ACD92-42AF-4F13-8864-312703CD98B2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bomb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8C0710-8C66-4CF5-B110-430FBCF7AC75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bomb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17F8C2-149D-42EB-870A-CE920ADFC680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bomb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8850" y="301625"/>
            <a:ext cx="2266950" cy="6456363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3212" cy="6456363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B37EB-5958-4ADA-9FA7-5B8EA089B21C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Ovr>
    <a:masterClrMapping/>
  </p:clrMapOvr>
  <p:transition spd="slow">
    <p:cover/>
    <p:sndAc>
      <p:stSnd>
        <p:snd r:embed="rId1" name="bomb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100000">
              <a:srgbClr val="FFFFCC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 txBox="1">
            <a:spLocks noGrp="1"/>
          </p:cNvSpPr>
          <p:nvPr>
            <p:ph type="title"/>
          </p:nvPr>
        </p:nvSpPr>
        <p:spPr bwMode="auto">
          <a:xfrm>
            <a:off x="503238" y="301625"/>
            <a:ext cx="9072562" cy="1262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cs-CZ" altLang="cs-CZ" smtClean="0"/>
          </a:p>
        </p:txBody>
      </p:sp>
      <p:sp>
        <p:nvSpPr>
          <p:cNvPr id="1027" name="Zástupný symbol pro text 2"/>
          <p:cNvSpPr txBox="1">
            <a:spLocks noGrp="1"/>
          </p:cNvSpPr>
          <p:nvPr>
            <p:ph type="body" idx="1"/>
          </p:nvPr>
        </p:nvSpPr>
        <p:spPr bwMode="auto">
          <a:xfrm>
            <a:off x="503238" y="1768475"/>
            <a:ext cx="9072562" cy="4989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Kliknutím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4" name="Zástupný symbol pro datum 3"/>
          <p:cNvSpPr txBox="1">
            <a:spLocks noGrp="1"/>
          </p:cNvSpPr>
          <p:nvPr>
            <p:ph type="dt" sz="half" idx="2"/>
          </p:nvPr>
        </p:nvSpPr>
        <p:spPr>
          <a:xfrm>
            <a:off x="503238" y="6886575"/>
            <a:ext cx="2349500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Zástupný symbol pro zápatí 4"/>
          <p:cNvSpPr txBox="1">
            <a:spLocks noGrp="1"/>
          </p:cNvSpPr>
          <p:nvPr>
            <p:ph type="ftr" sz="quarter" idx="3"/>
          </p:nvPr>
        </p:nvSpPr>
        <p:spPr>
          <a:xfrm>
            <a:off x="3448050" y="6886575"/>
            <a:ext cx="3194050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ct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Zástupný symbol pro číslo snímku 5"/>
          <p:cNvSpPr txBox="1">
            <a:spLocks noGrp="1"/>
          </p:cNvSpPr>
          <p:nvPr>
            <p:ph type="sldNum" sz="quarter" idx="4"/>
          </p:nvPr>
        </p:nvSpPr>
        <p:spPr>
          <a:xfrm>
            <a:off x="7227888" y="6886575"/>
            <a:ext cx="2347912" cy="522288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fontAlgn="auto" hangingPunct="0">
              <a:spcBef>
                <a:spcPts val="0"/>
              </a:spcBef>
              <a:spcAft>
                <a:spcPts val="0"/>
              </a:spcAft>
              <a:buNone/>
              <a:tabLst/>
              <a:defRPr lang="cs-CZ" sz="1400" kern="1200"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BA333F51-A630-4B58-B559-27BE4D945878}" type="slidenum">
              <a:rPr/>
              <a:pPr>
                <a:defRPr/>
              </a:pPr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/>
    <p:sndAc>
      <p:stSnd>
        <p:snd r:embed="rId13" name="bomb.wav"/>
      </p:stSnd>
    </p:sndAc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cs-CZ" sz="4400" kern="1200">
          <a:solidFill>
            <a:schemeClr val="tx2"/>
          </a:solidFill>
          <a:latin typeface="Arial" pitchFamily="18"/>
          <a:ea typeface="Microsoft YaHei" pitchFamily="2"/>
          <a:cs typeface="Mangal" pitchFamily="2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Microsoft YaHei" pitchFamily="34" charset="-122"/>
          <a:cs typeface="Mangal" pitchFamily="18" charset="0"/>
        </a:defRPr>
      </a:lvl9pPr>
    </p:titleStyle>
    <p:bodyStyle>
      <a:lvl1pPr algn="l" rtl="0" eaLnBrk="0" fontAlgn="base" hangingPunct="0">
        <a:spcBef>
          <a:spcPct val="0"/>
        </a:spcBef>
        <a:spcAft>
          <a:spcPts val="1413"/>
        </a:spcAft>
        <a:defRPr lang="cs-CZ" sz="3200" kern="1200">
          <a:solidFill>
            <a:schemeClr val="tx1"/>
          </a:solidFill>
          <a:latin typeface="Arial" pitchFamily="18"/>
          <a:ea typeface="Microsoft YaHei" pitchFamily="2"/>
          <a:cs typeface="Mangal" pitchFamily="2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pitchFamily="34" charset="0"/>
          <a:ea typeface="Microsoft YaHei" pitchFamily="34" charset="-122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pitchFamily="34" charset="0"/>
          <a:ea typeface="Microsoft YaHei" pitchFamily="34" charset="-122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pitchFamily="34" charset="0"/>
          <a:ea typeface="Microsoft YaHei" pitchFamily="34" charset="-122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8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7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8.wav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hyperlink" Target="http://www.office.microsoft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250" y="53975"/>
            <a:ext cx="6823075" cy="154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9198" name="Group 46"/>
          <p:cNvGraphicFramePr>
            <a:graphicFrameLocks noGrp="1"/>
          </p:cNvGraphicFramePr>
          <p:nvPr/>
        </p:nvGraphicFramePr>
        <p:xfrm>
          <a:off x="295275" y="1763713"/>
          <a:ext cx="9470007" cy="5623251"/>
        </p:xfrm>
        <a:graphic>
          <a:graphicData uri="http://schemas.openxmlformats.org/drawingml/2006/table">
            <a:tbl>
              <a:tblPr/>
              <a:tblGrid>
                <a:gridCol w="4736568"/>
                <a:gridCol w="4733439"/>
              </a:tblGrid>
              <a:tr h="3979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Číslo projektu MŠMT: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9CDE5"/>
                    </a:solidFill>
                  </a:tcPr>
                </a:tc>
              </a:tr>
              <a:tr h="3979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Číslo materiálu: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VY_32_INOVACE_12_05_úvod do chemie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474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Název školy: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ZŠ, PŠ a MŠ Česká Lípa, Moskevská 679,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 příspěvková organizace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979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Ročník: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II. ročník praktické školy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979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Vzdělávací oblast: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Člověk a příroda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979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Předmět: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Základy přírodních věd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979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Tematický okruh: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Základy chemie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979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Téma: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Směsi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979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Název autora: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Mgr. Lucie Červenková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9795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Vytvořeno dne: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Listopad 2012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61637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Anotace 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Pct val="45000"/>
                        <a:buFont typeface="StarSymbol"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1859C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rPr>
                        <a:t>Určeno pro žáky Praktické školy jako prezentace k 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Pct val="45000"/>
                        <a:buFont typeface="StarSymbol"/>
                        <a:buNone/>
                        <a:tabLst/>
                      </a:pPr>
                      <a:r>
                        <a:rPr kumimoji="0" lang="cs-CZ" alt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1859C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Mangal" pitchFamily="18" charset="0"/>
                        </a:rPr>
                        <a:t>učivu Směsi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015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Klíčová slova: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Směs, dělení, destilace, krystalizace</a:t>
                      </a:r>
                    </a:p>
                  </a:txBody>
                  <a:tcPr marL="100806" marR="100806" marT="50388" marB="50388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cover/>
    <p:sndAc>
      <p:stSnd>
        <p:snd r:embed="rId2" name="bomb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obsah 2"/>
          <p:cNvSpPr txBox="1">
            <a:spLocks noChangeArrowheads="1"/>
          </p:cNvSpPr>
          <p:nvPr/>
        </p:nvSpPr>
        <p:spPr bwMode="auto">
          <a:xfrm>
            <a:off x="936625" y="3275013"/>
            <a:ext cx="8228013" cy="313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0" tIns="45000" rIns="90000" bIns="45000"/>
          <a:lstStyle/>
          <a:p>
            <a:pPr hangingPunct="0">
              <a:lnSpc>
                <a:spcPct val="90000"/>
              </a:lnSpc>
              <a:spcBef>
                <a:spcPts val="638"/>
              </a:spcBef>
            </a:pPr>
            <a:r>
              <a:rPr lang="cs-CZ" altLang="cs-CZ" sz="2800" dirty="0">
                <a:solidFill>
                  <a:srgbClr val="000000"/>
                </a:solidFill>
                <a:ea typeface="Microsoft YaHei" pitchFamily="34" charset="-122"/>
                <a:cs typeface="Mangal" pitchFamily="2"/>
              </a:rPr>
              <a:t>    </a:t>
            </a:r>
          </a:p>
          <a:p>
            <a:pPr hangingPunct="0">
              <a:lnSpc>
                <a:spcPct val="90000"/>
              </a:lnSpc>
              <a:spcBef>
                <a:spcPts val="638"/>
              </a:spcBef>
            </a:pPr>
            <a:r>
              <a:rPr lang="cs-CZ" altLang="cs-CZ" sz="2000" i="1" dirty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  <a:cs typeface="Mangal" pitchFamily="2"/>
              </a:rPr>
              <a:t>Jedná se o výukové materiály určené pro podporu  vzdělávání v oblasti přírodních věd – konkrétně chemie.</a:t>
            </a:r>
          </a:p>
          <a:p>
            <a:pPr hangingPunct="0">
              <a:lnSpc>
                <a:spcPct val="90000"/>
              </a:lnSpc>
              <a:spcBef>
                <a:spcPts val="638"/>
              </a:spcBef>
            </a:pPr>
            <a:r>
              <a:rPr lang="cs-CZ" altLang="cs-CZ" sz="2000" i="1" dirty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  <a:cs typeface="Mangal" pitchFamily="2"/>
              </a:rPr>
              <a:t>    Obsahem je prezentace pro podporu výkladu učiva na dané téma, doplněné řadou zajímavých experimentů, které je nutno provádět pod dohledem vyučujícího.</a:t>
            </a:r>
          </a:p>
          <a:p>
            <a:pPr hangingPunct="0">
              <a:lnSpc>
                <a:spcPct val="90000"/>
              </a:lnSpc>
              <a:spcBef>
                <a:spcPts val="638"/>
              </a:spcBef>
            </a:pPr>
            <a:r>
              <a:rPr lang="cs-CZ" altLang="cs-CZ" sz="2000" i="1" dirty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  <a:cs typeface="Mangal" pitchFamily="2"/>
              </a:rPr>
              <a:t>     Na začátku je uveden souhrn opakování látky předchozí a na konci souhrn látky probrané.</a:t>
            </a:r>
          </a:p>
          <a:p>
            <a:pPr hangingPunct="0">
              <a:lnSpc>
                <a:spcPct val="90000"/>
              </a:lnSpc>
              <a:spcBef>
                <a:spcPts val="638"/>
              </a:spcBef>
            </a:pPr>
            <a:r>
              <a:rPr lang="cs-CZ" altLang="cs-CZ" sz="2000" i="1" dirty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  <a:cs typeface="Mangal" pitchFamily="2"/>
              </a:rPr>
              <a:t>    Text je určen pro žáky 2</a:t>
            </a:r>
            <a:r>
              <a:rPr lang="cs-CZ" altLang="cs-CZ" sz="2000" i="1" dirty="0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  <a:cs typeface="Mangal" pitchFamily="2"/>
              </a:rPr>
              <a:t>. ročníku </a:t>
            </a:r>
            <a:r>
              <a:rPr lang="cs-CZ" altLang="cs-CZ" sz="2000" i="1" dirty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  <a:cs typeface="Mangal" pitchFamily="2"/>
              </a:rPr>
              <a:t>Praktické školy</a:t>
            </a:r>
          </a:p>
        </p:txBody>
      </p:sp>
      <p:sp>
        <p:nvSpPr>
          <p:cNvPr id="3075" name="Nadpis 1"/>
          <p:cNvSpPr txBox="1">
            <a:spLocks noGrp="1"/>
          </p:cNvSpPr>
          <p:nvPr>
            <p:ph type="title"/>
          </p:nvPr>
        </p:nvSpPr>
        <p:spPr>
          <a:xfrm>
            <a:off x="514350" y="2339975"/>
            <a:ext cx="9072563" cy="1262063"/>
          </a:xfrm>
        </p:spPr>
        <p:txBody>
          <a:bodyPr/>
          <a:lstStyle/>
          <a:p>
            <a:r>
              <a:rPr altLang="cs-CZ" sz="3600" i="1" u="sng" smtClean="0">
                <a:latin typeface="Comic Sans MS" pitchFamily="66" charset="0"/>
                <a:ea typeface="Microsoft YaHei" pitchFamily="34" charset="-122"/>
              </a:rPr>
              <a:t>Směsi a jejich oddělování</a:t>
            </a:r>
          </a:p>
        </p:txBody>
      </p:sp>
      <p:sp>
        <p:nvSpPr>
          <p:cNvPr id="3076" name="Zástupný symbol pro obsah 2"/>
          <p:cNvSpPr>
            <a:spLocks/>
          </p:cNvSpPr>
          <p:nvPr/>
        </p:nvSpPr>
        <p:spPr bwMode="auto">
          <a:xfrm>
            <a:off x="1223963" y="1763713"/>
            <a:ext cx="82296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 eaLnBrk="0" hangingPunct="0">
              <a:spcAft>
                <a:spcPts val="1413"/>
              </a:spcAft>
            </a:pPr>
            <a:r>
              <a:rPr lang="cs-CZ" altLang="cs-CZ" sz="3200" b="1">
                <a:solidFill>
                  <a:srgbClr val="31859C"/>
                </a:solidFill>
                <a:latin typeface="Arial" pitchFamily="34" charset="0"/>
                <a:ea typeface="Microsoft YaHei" pitchFamily="34" charset="-122"/>
                <a:cs typeface="Mangal" pitchFamily="2"/>
              </a:rPr>
              <a:t>METODICKÝ POPIS</a:t>
            </a:r>
          </a:p>
        </p:txBody>
      </p:sp>
      <p:pic>
        <p:nvPicPr>
          <p:cNvPr id="307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16125" y="250825"/>
            <a:ext cx="6081713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 txBox="1">
            <a:spLocks noGrp="1"/>
          </p:cNvSpPr>
          <p:nvPr>
            <p:ph type="title" idx="4294967295"/>
          </p:nvPr>
        </p:nvSpPr>
        <p:spPr>
          <a:xfrm>
            <a:off x="2160588" y="647700"/>
            <a:ext cx="5543550" cy="1223963"/>
          </a:xfrm>
        </p:spPr>
        <p:txBody>
          <a:bodyPr lIns="90000" tIns="45000" rIns="90000" bIns="45000" anchor="t"/>
          <a:lstStyle/>
          <a:p>
            <a:pPr eaLnBrk="1" hangingPunct="1">
              <a:buSzPct val="45000"/>
              <a:buFont typeface="StarSymbol"/>
              <a:buNone/>
            </a:pPr>
            <a:r>
              <a:rPr altLang="cs-CZ" sz="4000" b="1" i="1" u="sng" smtClean="0">
                <a:solidFill>
                  <a:srgbClr val="0070C0"/>
                </a:solidFill>
                <a:latin typeface="Comic Sans MS" pitchFamily="66" charset="0"/>
                <a:ea typeface="Microsoft YaHei" pitchFamily="34" charset="-122"/>
              </a:rPr>
              <a:t>Směsi a jejich oddělování (2. část)</a:t>
            </a:r>
          </a:p>
        </p:txBody>
      </p:sp>
      <p:pic>
        <p:nvPicPr>
          <p:cNvPr id="4099" name="Obrázek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40088" y="2519363"/>
            <a:ext cx="3671887" cy="3744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 txBox="1">
            <a:spLocks noGrp="1"/>
          </p:cNvSpPr>
          <p:nvPr>
            <p:ph type="title" idx="4294967295"/>
          </p:nvPr>
        </p:nvSpPr>
        <p:spPr>
          <a:xfrm>
            <a:off x="863600" y="287338"/>
            <a:ext cx="8229600" cy="1143000"/>
          </a:xfrm>
        </p:spPr>
        <p:txBody>
          <a:bodyPr lIns="90000" tIns="45000" rIns="90000" bIns="45000" anchor="t"/>
          <a:lstStyle/>
          <a:p>
            <a:pPr eaLnBrk="1" hangingPunct="1">
              <a:buSzPct val="45000"/>
              <a:buFont typeface="StarSymbol"/>
              <a:buNone/>
            </a:pPr>
            <a:r>
              <a:rPr altLang="cs-CZ" sz="3800" b="1" i="1" u="sng" smtClean="0">
                <a:solidFill>
                  <a:srgbClr val="0070C0"/>
                </a:solidFill>
                <a:latin typeface="Comic Sans MS" pitchFamily="66" charset="0"/>
                <a:ea typeface="Microsoft YaHei" pitchFamily="34" charset="-122"/>
              </a:rPr>
              <a:t>Opakování – oddělování směsí</a:t>
            </a:r>
          </a:p>
        </p:txBody>
      </p:sp>
      <p:sp>
        <p:nvSpPr>
          <p:cNvPr id="3" name="Zástupný symbol pro obsah 2"/>
          <p:cNvSpPr txBox="1"/>
          <p:nvPr/>
        </p:nvSpPr>
        <p:spPr>
          <a:xfrm>
            <a:off x="936625" y="1223963"/>
            <a:ext cx="8228013" cy="5400675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compatLnSpc="0"/>
          <a:lstStyle/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*oddělování směsí je důležitý proces, kdy získáme jednotlivé složky směsí</a:t>
            </a: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70C0"/>
                </a:solidFill>
                <a:latin typeface="Comic Sans MS" pitchFamily="66"/>
                <a:ea typeface="Microsoft YaHei" pitchFamily="2"/>
                <a:cs typeface="Mangal" pitchFamily="2"/>
              </a:rPr>
              <a:t>Patří sem:</a:t>
            </a: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chemeClr val="bg2">
                    <a:lumMod val="25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*usazování</a:t>
            </a:r>
            <a:r>
              <a:rPr lang="cs-CZ" sz="2800" i="1" dirty="0">
                <a:solidFill>
                  <a:schemeClr val="bg2">
                    <a:lumMod val="25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 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- nejjednodušší metoda</a:t>
            </a: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chemeClr val="accent6"/>
                </a:solidFill>
                <a:latin typeface="Comic Sans MS" pitchFamily="66"/>
                <a:ea typeface="Microsoft YaHei" pitchFamily="2"/>
                <a:cs typeface="Mangal" pitchFamily="2"/>
              </a:rPr>
              <a:t>*dělení pomocí dělící nálevky</a:t>
            </a: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7030A0"/>
                </a:solidFill>
                <a:latin typeface="Comic Sans MS" pitchFamily="66"/>
                <a:ea typeface="Microsoft YaHei" pitchFamily="2"/>
                <a:cs typeface="Mangal" pitchFamily="2"/>
              </a:rPr>
              <a:t>*filtrace</a:t>
            </a:r>
            <a:endParaRPr lang="cs-CZ" sz="2800" b="1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Roztok je složen z rozpouštědla a rozpouštěné látky</a:t>
            </a: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(modrá skalice ve vodě)</a:t>
            </a: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endParaRPr lang="cs-CZ" sz="2400" b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endParaRPr lang="cs-CZ" sz="2400" b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algn="ctr" fontAlgn="auto">
              <a:spcBef>
                <a:spcPts val="638"/>
              </a:spcBef>
              <a:spcAft>
                <a:spcPts val="0"/>
              </a:spcAft>
              <a:defRPr/>
            </a:pPr>
            <a:endParaRPr lang="cs-CZ" sz="2400" b="1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ázek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80175" y="4103688"/>
            <a:ext cx="3151188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Nadpis 2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>
              <a:buSzPct val="45000"/>
              <a:buFont typeface="StarSymbol"/>
              <a:buNone/>
            </a:pPr>
            <a:r>
              <a:rPr altLang="cs-CZ" sz="4000" b="1" i="1" u="sng" smtClean="0">
                <a:latin typeface="Comic Sans MS" pitchFamily="66" charset="0"/>
                <a:ea typeface="Microsoft YaHei" pitchFamily="34" charset="-122"/>
              </a:rPr>
              <a:t>Další způsoby oddělování směsí</a:t>
            </a:r>
          </a:p>
        </p:txBody>
      </p:sp>
      <p:sp>
        <p:nvSpPr>
          <p:cNvPr id="6148" name="Nadpis 1"/>
          <p:cNvSpPr txBox="1">
            <a:spLocks noGrp="1"/>
          </p:cNvSpPr>
          <p:nvPr>
            <p:ph type="title" idx="4294967295"/>
          </p:nvPr>
        </p:nvSpPr>
        <p:spPr>
          <a:xfrm>
            <a:off x="576263" y="1304925"/>
            <a:ext cx="8229600" cy="1143000"/>
          </a:xfrm>
        </p:spPr>
        <p:txBody>
          <a:bodyPr lIns="90000" tIns="45000" rIns="90000" bIns="45000" anchor="t"/>
          <a:lstStyle/>
          <a:p>
            <a:pPr algn="l" eaLnBrk="1" hangingPunct="1">
              <a:buSzPct val="45000"/>
              <a:buFont typeface="StarSymbol"/>
              <a:buNone/>
            </a:pPr>
            <a:r>
              <a:rPr altLang="cs-CZ" sz="3200" b="1" i="1" smtClean="0">
                <a:solidFill>
                  <a:srgbClr val="C00000"/>
                </a:solidFill>
                <a:latin typeface="Comic Sans MS" pitchFamily="66" charset="0"/>
                <a:ea typeface="Microsoft YaHei" pitchFamily="34" charset="-122"/>
              </a:rPr>
              <a:t>1. Destilace: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31800" y="1824038"/>
            <a:ext cx="8928100" cy="4295775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rgbClr val="000000"/>
                </a:solidFill>
                <a:latin typeface="Calibri" pitchFamily="18"/>
                <a:ea typeface="Microsoft YaHei" pitchFamily="2"/>
                <a:cs typeface="Mangal" pitchFamily="2"/>
              </a:rPr>
              <a:t> =</a:t>
            </a: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</a:t>
            </a:r>
            <a:r>
              <a:rPr lang="cs-CZ" sz="26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je jedna z nejdůležitějších metod oddělování 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6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složek směsí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6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= používá se nejčastěji k dělení směsi různých kapalin 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6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s odlišnými teplotami varu a k získávání 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6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rozpouštědla roztoků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6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= provádí se v tzv. destilačních přístrojích 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6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(aparaturách)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2800" b="1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</p:txBody>
      </p:sp>
      <p:pic>
        <p:nvPicPr>
          <p:cNvPr id="6150" name="Obrázek 5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0725" y="5111750"/>
            <a:ext cx="2735263" cy="2058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 txBox="1"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</p:spPr>
        <p:txBody>
          <a:bodyPr lIns="90000" tIns="45000" rIns="90000" bIns="45000" anchor="t"/>
          <a:lstStyle/>
          <a:p>
            <a:pPr eaLnBrk="1" hangingPunct="1">
              <a:buSzPct val="45000"/>
              <a:buFont typeface="StarSymbol"/>
              <a:buNone/>
            </a:pPr>
            <a:r>
              <a:rPr altLang="cs-CZ" sz="3600" b="1" i="1" smtClean="0">
                <a:solidFill>
                  <a:srgbClr val="C00000"/>
                </a:solidFill>
                <a:latin typeface="Comic Sans MS" pitchFamily="66" charset="0"/>
                <a:ea typeface="Microsoft YaHei" pitchFamily="34" charset="-122"/>
              </a:rPr>
              <a:t>Destilace</a:t>
            </a:r>
          </a:p>
        </p:txBody>
      </p:sp>
      <p:sp>
        <p:nvSpPr>
          <p:cNvPr id="3" name="Zástupný symbol pro obsah 2"/>
          <p:cNvSpPr txBox="1"/>
          <p:nvPr/>
        </p:nvSpPr>
        <p:spPr>
          <a:xfrm>
            <a:off x="792163" y="1331913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compatLnSpc="0"/>
          <a:lstStyle/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24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algn="ctr"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Slyšeli jste už někdy něco o destilované vodě?</a:t>
            </a:r>
          </a:p>
          <a:p>
            <a:pPr algn="ctr"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2800" b="1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*je voda tzv. čistá, zbavená minerálních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buSzPct val="45000"/>
              <a:buFont typeface="Arial" pitchFamily="32"/>
              <a:buChar char="-"/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látek a používá se např. do chladičů aut či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buSzPct val="45000"/>
              <a:buFont typeface="Arial" pitchFamily="32"/>
              <a:buChar char="-"/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do žehliček, aby se nezanášeli vodním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buSzPct val="45000"/>
              <a:buFont typeface="Arial" pitchFamily="32"/>
              <a:buChar char="-"/>
              <a:defRPr/>
            </a:pPr>
            <a:r>
              <a:rPr lang="cs-CZ" sz="2800" b="1" i="1" dirty="0" smtClean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Kamenem, </a:t>
            </a: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ten je právě tvořen minerálními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buSzPct val="45000"/>
              <a:buFont typeface="Arial" pitchFamily="32"/>
              <a:buChar char="-"/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látkami obsaženými ve vodě)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2800" b="1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2800" b="1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</p:txBody>
      </p:sp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600450" y="360363"/>
            <a:ext cx="2808288" cy="863600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i="1" dirty="0">
                <a:solidFill>
                  <a:srgbClr val="C00000"/>
                </a:solidFill>
                <a:latin typeface="Comic Sans MS" pitchFamily="66"/>
                <a:ea typeface="Microsoft YaHei" pitchFamily="2"/>
                <a:cs typeface="Mangal" pitchFamily="2"/>
              </a:rPr>
              <a:t>Destilace</a:t>
            </a:r>
          </a:p>
        </p:txBody>
      </p:sp>
      <p:sp>
        <p:nvSpPr>
          <p:cNvPr id="3" name="Zástupný symbol pro obsah 2"/>
          <p:cNvSpPr txBox="1"/>
          <p:nvPr/>
        </p:nvSpPr>
        <p:spPr>
          <a:xfrm>
            <a:off x="1223963" y="1223963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compatLnSpc="0"/>
          <a:lstStyle/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Co je to destilát?</a:t>
            </a:r>
          </a:p>
          <a:p>
            <a:pPr algn="ctr"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2800" b="1" i="1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*jako destiláty se označují alkoholické nápoje, které obsahují větší množství alkoholu (tvrdý alkohol 17-50% alkoholu).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2800" b="1" i="1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*název získal tento typ alkoholu dle svého výrobního postupu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*produkt destilace = </a:t>
            </a:r>
            <a:r>
              <a:rPr lang="cs-CZ" sz="3200" b="1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destilát</a:t>
            </a:r>
          </a:p>
          <a:p>
            <a:pPr algn="ctr"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2800" b="1" i="1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280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2400" b="1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pic>
        <p:nvPicPr>
          <p:cNvPr id="8196" name="Obrázek 3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27875" y="4679950"/>
            <a:ext cx="2376488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 txBox="1">
            <a:spLocks noGrp="1"/>
          </p:cNvSpPr>
          <p:nvPr>
            <p:ph type="title" idx="4294967295"/>
          </p:nvPr>
        </p:nvSpPr>
        <p:spPr>
          <a:xfrm>
            <a:off x="771525" y="296863"/>
            <a:ext cx="8228013" cy="1143000"/>
          </a:xfrm>
        </p:spPr>
        <p:txBody>
          <a:bodyPr lIns="90000" tIns="45000" rIns="90000" bIns="45000" anchor="t"/>
          <a:lstStyle/>
          <a:p>
            <a:pPr eaLnBrk="1" hangingPunct="1">
              <a:buSzPct val="45000"/>
              <a:buFont typeface="StarSymbol"/>
              <a:buNone/>
            </a:pPr>
            <a:r>
              <a:rPr altLang="cs-CZ" sz="3800" b="1" i="1" smtClean="0">
                <a:solidFill>
                  <a:srgbClr val="C00000"/>
                </a:solidFill>
                <a:latin typeface="Comic Sans MS" pitchFamily="66" charset="0"/>
                <a:ea typeface="Microsoft YaHei" pitchFamily="34" charset="-122"/>
              </a:rPr>
              <a:t>Destilace</a:t>
            </a:r>
          </a:p>
        </p:txBody>
      </p:sp>
      <p:pic>
        <p:nvPicPr>
          <p:cNvPr id="9219" name="Obrázek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5400" y="1223963"/>
            <a:ext cx="7272338" cy="554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 txBox="1"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</p:spPr>
        <p:txBody>
          <a:bodyPr lIns="90000" tIns="45000" rIns="90000" bIns="45000" anchor="t"/>
          <a:lstStyle/>
          <a:p>
            <a:pPr eaLnBrk="1" hangingPunct="1">
              <a:buSzPct val="45000"/>
              <a:buFont typeface="StarSymbol"/>
              <a:buNone/>
            </a:pPr>
            <a:r>
              <a:rPr altLang="cs-CZ" sz="3600" b="1" i="1" smtClean="0">
                <a:solidFill>
                  <a:srgbClr val="C00000"/>
                </a:solidFill>
                <a:latin typeface="Comic Sans MS" pitchFamily="66" charset="0"/>
                <a:ea typeface="Microsoft YaHei" pitchFamily="34" charset="-122"/>
              </a:rPr>
              <a:t>Destilace</a:t>
            </a:r>
          </a:p>
        </p:txBody>
      </p:sp>
      <p:sp>
        <p:nvSpPr>
          <p:cNvPr id="3" name="Zástupný symbol pro obsah 2"/>
          <p:cNvSpPr txBox="1"/>
          <p:nvPr/>
        </p:nvSpPr>
        <p:spPr>
          <a:xfrm>
            <a:off x="842963" y="1223963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compatLnSpc="0"/>
          <a:lstStyle/>
          <a:p>
            <a:pPr algn="ctr"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</a:t>
            </a:r>
            <a:r>
              <a:rPr lang="cs-CZ" sz="24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V obrovském měřítku probíhá destilace v přírodě.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2400" b="1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4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*v oceánech a mořích se vlivem sluneční energie odpařuje voda, která stoupá (jako pára) do atmosféry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2400" b="1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4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</a:t>
            </a:r>
            <a:r>
              <a:rPr lang="cs-CZ" sz="2400" b="1" i="1" dirty="0" smtClean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díky </a:t>
            </a:r>
            <a:r>
              <a:rPr lang="cs-CZ" sz="24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nízké teplotě zkapalňuje a padá k zemi jako déšť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2400" b="1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4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*dešťová voda je vlastně z velké části destilátem mořské vody</a:t>
            </a:r>
          </a:p>
        </p:txBody>
      </p:sp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pPr eaLnBrk="1">
              <a:buSzPct val="45000"/>
              <a:buFont typeface="StarSymbol"/>
              <a:buNone/>
              <a:defRPr/>
            </a:pPr>
            <a:r>
              <a:rPr altLang="cs-CZ" sz="4000" b="1" i="1" u="sng" dirty="0" smtClean="0">
                <a:solidFill>
                  <a:schemeClr val="accent5">
                    <a:lumMod val="50000"/>
                  </a:schemeClr>
                </a:solidFill>
                <a:latin typeface="Comic Sans MS" pitchFamily="66" charset="0"/>
                <a:ea typeface="Microsoft YaHei" pitchFamily="34" charset="-122"/>
                <a:cs typeface="Mangal" pitchFamily="18" charset="0"/>
              </a:rPr>
              <a:t>2. Krystalizace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31800" y="1187450"/>
            <a:ext cx="8496300" cy="6107113"/>
          </a:xfrm>
          <a:prstGeom prst="rect">
            <a:avLst/>
          </a:prstGeom>
          <a:noFill/>
          <a:ln>
            <a:noFill/>
          </a:ln>
        </p:spPr>
        <p:txBody>
          <a:bodyPr wrap="none" lIns="90000" tIns="45000" rIns="90000" bIns="45000" compatLnSpc="0"/>
          <a:lstStyle/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= </a:t>
            </a: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velmi jednoduchá, separační technika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= oddělení pevné složky (rozpuštěné látky) 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z roztoku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*vznikají při ní krystaly (větší, než před rozpuštěním)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*probíhá běžně i v přírodě: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- vznik minerálů a hornin z roztavené lávy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- krystalizace minerálů z mořské vody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</a:t>
            </a:r>
            <a:r>
              <a:rPr lang="cs-CZ" sz="2800" i="1" dirty="0">
                <a:solidFill>
                  <a:schemeClr val="accent5">
                    <a:lumMod val="50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Krystalizace se používá i k čištění pevných látek, 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i="1" dirty="0">
                <a:solidFill>
                  <a:schemeClr val="accent5">
                    <a:lumMod val="50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  např. při výrobě cukru.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     </a:t>
            </a:r>
          </a:p>
        </p:txBody>
      </p:sp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 txBox="1">
            <a:spLocks noGrp="1"/>
          </p:cNvSpPr>
          <p:nvPr>
            <p:ph type="title" idx="4294967295"/>
          </p:nvPr>
        </p:nvSpPr>
        <p:spPr>
          <a:xfrm>
            <a:off x="914400" y="296863"/>
            <a:ext cx="8229600" cy="1143000"/>
          </a:xfrm>
        </p:spPr>
        <p:txBody>
          <a:bodyPr lIns="90000" tIns="45000" rIns="90000" bIns="45000" anchor="t"/>
          <a:lstStyle/>
          <a:p>
            <a:pPr eaLnBrk="1" hangingPunct="1">
              <a:buSzPct val="45000"/>
              <a:buFont typeface="StarSymbol"/>
              <a:buNone/>
            </a:pPr>
            <a:r>
              <a:rPr altLang="cs-CZ" sz="4000" b="1" i="1" u="sng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Experiment</a:t>
            </a:r>
          </a:p>
        </p:txBody>
      </p:sp>
      <p:sp>
        <p:nvSpPr>
          <p:cNvPr id="3" name="Zástupný symbol pro obsah 2"/>
          <p:cNvSpPr txBox="1"/>
          <p:nvPr/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compatLnSpc="0"/>
          <a:lstStyle/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u="sng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Postup: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* Do větší kádinky připravíme nasycený           roztok soli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* při T 80°C roztok chvíli zahřejeme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* do kádinky můžeme spustit provázek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  zatížený na konci korálkem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* odstavíme  a necháme volně chladnout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   * V dalších hodinách pozorujeme postupný         vznik krystalů soli</a:t>
            </a:r>
          </a:p>
        </p:txBody>
      </p:sp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Obrázek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9500" y="360363"/>
            <a:ext cx="3744913" cy="287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Obrázek 2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56213" y="863600"/>
            <a:ext cx="4175125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Obrázek 3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68425" y="3743325"/>
            <a:ext cx="3167063" cy="345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 txBox="1">
            <a:spLocks noGrp="1"/>
          </p:cNvSpPr>
          <p:nvPr>
            <p:ph type="title" idx="4294967295"/>
          </p:nvPr>
        </p:nvSpPr>
        <p:spPr>
          <a:xfrm>
            <a:off x="936625" y="274638"/>
            <a:ext cx="8228013" cy="1143000"/>
          </a:xfrm>
        </p:spPr>
        <p:txBody>
          <a:bodyPr lIns="90000" tIns="45000" rIns="90000" bIns="45000" anchor="t"/>
          <a:lstStyle/>
          <a:p>
            <a:pPr eaLnBrk="1">
              <a:buSzPct val="45000"/>
              <a:buFont typeface="StarSymbol"/>
              <a:buNone/>
            </a:pPr>
            <a:r>
              <a:rPr altLang="cs-CZ" sz="4000" b="1" i="1" smtClean="0">
                <a:solidFill>
                  <a:srgbClr val="00B050"/>
                </a:solidFill>
                <a:latin typeface="Comic Sans MS" pitchFamily="66" charset="0"/>
                <a:ea typeface="Microsoft YaHei" pitchFamily="34" charset="-122"/>
              </a:rPr>
              <a:t>3. Chromatografie</a:t>
            </a:r>
          </a:p>
        </p:txBody>
      </p:sp>
      <p:sp>
        <p:nvSpPr>
          <p:cNvPr id="3" name="Zástupný symbol pro obsah 2"/>
          <p:cNvSpPr txBox="1"/>
          <p:nvPr/>
        </p:nvSpPr>
        <p:spPr>
          <a:xfrm>
            <a:off x="914400" y="1019175"/>
            <a:ext cx="8229600" cy="5748338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compatLnSpc="0"/>
          <a:lstStyle/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2400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= moderní metoda oddělování složek stejnorodých plynných a kapalných směsí (plynová a kapalinová chromatografie)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= v současné době je to velmi využívaná separační technika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u="sng" dirty="0">
                <a:solidFill>
                  <a:srgbClr val="00B050"/>
                </a:solidFill>
                <a:latin typeface="Comic Sans MS" pitchFamily="66"/>
                <a:ea typeface="Microsoft YaHei" pitchFamily="2"/>
                <a:cs typeface="Mangal" pitchFamily="2"/>
              </a:rPr>
              <a:t>Využití: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*při výrobě léků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*k oddělování látek obsažených v rostlinách (barviva)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*při zjišťování obsahu jedovatých plynů v ovzduší</a:t>
            </a:r>
          </a:p>
        </p:txBody>
      </p:sp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 txBox="1">
            <a:spLocks noGrp="1"/>
          </p:cNvSpPr>
          <p:nvPr>
            <p:ph type="title" idx="4294967295"/>
          </p:nvPr>
        </p:nvSpPr>
        <p:spPr>
          <a:xfrm>
            <a:off x="987425" y="274638"/>
            <a:ext cx="8228013" cy="1020762"/>
          </a:xfrm>
        </p:spPr>
        <p:txBody>
          <a:bodyPr lIns="90000" tIns="45000" rIns="90000" bIns="45000" anchor="t"/>
          <a:lstStyle/>
          <a:p>
            <a:pPr eaLnBrk="1">
              <a:buSzPct val="45000"/>
              <a:buFont typeface="StarSymbol"/>
              <a:buNone/>
            </a:pPr>
            <a:r>
              <a:rPr altLang="cs-CZ" sz="3200" b="1" i="1" smtClean="0">
                <a:solidFill>
                  <a:srgbClr val="000000"/>
                </a:solidFill>
                <a:latin typeface="Comic Sans MS" pitchFamily="66" charset="0"/>
                <a:ea typeface="Microsoft YaHei" pitchFamily="34" charset="-122"/>
              </a:rPr>
              <a:t>Experiment – chromatografie na křídě</a:t>
            </a:r>
          </a:p>
        </p:txBody>
      </p:sp>
      <p:pic>
        <p:nvPicPr>
          <p:cNvPr id="15363" name="Picture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188" y="1511300"/>
            <a:ext cx="245745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27438" y="2016125"/>
            <a:ext cx="2563812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Picture 4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748463" y="2592388"/>
            <a:ext cx="2540000" cy="403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 txBox="1">
            <a:spLocks noGrp="1"/>
          </p:cNvSpPr>
          <p:nvPr>
            <p:ph type="title" idx="4294967295"/>
          </p:nvPr>
        </p:nvSpPr>
        <p:spPr>
          <a:xfrm>
            <a:off x="720725" y="369888"/>
            <a:ext cx="8228013" cy="1141412"/>
          </a:xfrm>
        </p:spPr>
        <p:txBody>
          <a:bodyPr lIns="90000" tIns="45000" rIns="90000" bIns="45000" anchor="t"/>
          <a:lstStyle/>
          <a:p>
            <a:pPr eaLnBrk="1" hangingPunct="1">
              <a:buSzPct val="45000"/>
              <a:buFont typeface="StarSymbol"/>
              <a:buNone/>
            </a:pPr>
            <a:r>
              <a:rPr altLang="cs-CZ" sz="4000" b="1" i="1" u="sng" smtClean="0">
                <a:latin typeface="Comic Sans MS" pitchFamily="66" charset="0"/>
                <a:ea typeface="Microsoft YaHei" pitchFamily="34" charset="-122"/>
              </a:rPr>
              <a:t>Souhrn</a:t>
            </a:r>
          </a:p>
        </p:txBody>
      </p:sp>
      <p:sp>
        <p:nvSpPr>
          <p:cNvPr id="3" name="Zástupný symbol pro obsah 2"/>
          <p:cNvSpPr txBox="1"/>
          <p:nvPr/>
        </p:nvSpPr>
        <p:spPr>
          <a:xfrm>
            <a:off x="830263" y="1403350"/>
            <a:ext cx="8229600" cy="5461000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compatLnSpc="0"/>
          <a:lstStyle/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* metody oddělování směsí se používají k získání jednotlivých složek směsi</a:t>
            </a: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endParaRPr lang="cs-CZ" sz="2800" b="1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u="sng" dirty="0">
                <a:solidFill>
                  <a:schemeClr val="tx2"/>
                </a:solidFill>
                <a:latin typeface="Comic Sans MS" pitchFamily="66"/>
                <a:ea typeface="Microsoft YaHei" pitchFamily="2"/>
                <a:cs typeface="Mangal" pitchFamily="2"/>
              </a:rPr>
              <a:t>Metody:</a:t>
            </a: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chemeClr val="bg2">
                    <a:lumMod val="50000"/>
                  </a:schemeClr>
                </a:solidFill>
                <a:latin typeface="Comic Sans MS" pitchFamily="66"/>
                <a:ea typeface="Microsoft YaHei" pitchFamily="2"/>
                <a:cs typeface="Mangal" pitchFamily="2"/>
              </a:rPr>
              <a:t>* </a:t>
            </a: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usazování</a:t>
            </a: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7030A0"/>
                </a:solidFill>
                <a:latin typeface="Comic Sans MS" pitchFamily="66"/>
                <a:ea typeface="Microsoft YaHei" pitchFamily="2"/>
                <a:cs typeface="Mangal" pitchFamily="2"/>
              </a:rPr>
              <a:t>* </a:t>
            </a: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filtrace</a:t>
            </a: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FF0000"/>
                </a:solidFill>
                <a:latin typeface="Comic Sans MS" pitchFamily="66"/>
                <a:ea typeface="Microsoft YaHei" pitchFamily="2"/>
                <a:cs typeface="Mangal" pitchFamily="2"/>
              </a:rPr>
              <a:t>* </a:t>
            </a: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destilace</a:t>
            </a: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70C0"/>
                </a:solidFill>
                <a:latin typeface="Comic Sans MS" pitchFamily="66"/>
                <a:ea typeface="Microsoft YaHei" pitchFamily="2"/>
                <a:cs typeface="Mangal" pitchFamily="2"/>
              </a:rPr>
              <a:t>*</a:t>
            </a: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krystalizace</a:t>
            </a:r>
          </a:p>
          <a:p>
            <a:pPr fontAlgn="auto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2800" b="1" i="1" dirty="0">
                <a:solidFill>
                  <a:srgbClr val="00B050"/>
                </a:solidFill>
                <a:latin typeface="Comic Sans MS" pitchFamily="66"/>
                <a:ea typeface="Microsoft YaHei" pitchFamily="2"/>
                <a:cs typeface="Mangal" pitchFamily="2"/>
              </a:rPr>
              <a:t>*</a:t>
            </a:r>
            <a:r>
              <a:rPr lang="cs-CZ" sz="2800" b="1" i="1" dirty="0">
                <a:solidFill>
                  <a:srgbClr val="000000"/>
                </a:solidFill>
                <a:latin typeface="Comic Sans MS" pitchFamily="66"/>
                <a:ea typeface="Microsoft YaHei" pitchFamily="2"/>
                <a:cs typeface="Mangal" pitchFamily="2"/>
              </a:rPr>
              <a:t> chromatografie</a:t>
            </a:r>
          </a:p>
        </p:txBody>
      </p:sp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 txBox="1"/>
          <p:nvPr/>
        </p:nvSpPr>
        <p:spPr>
          <a:xfrm>
            <a:off x="495300" y="2627313"/>
            <a:ext cx="8229600" cy="4525962"/>
          </a:xfrm>
          <a:prstGeom prst="rect">
            <a:avLst/>
          </a:prstGeom>
          <a:noFill/>
          <a:ln>
            <a:noFill/>
          </a:ln>
        </p:spPr>
        <p:txBody>
          <a:bodyPr lIns="90000" tIns="45000" rIns="90000" bIns="45000" compatLnSpc="0"/>
          <a:lstStyle/>
          <a:p>
            <a:pPr fontAlgn="auto">
              <a:spcBef>
                <a:spcPts val="0"/>
              </a:spcBef>
              <a:spcAft>
                <a:spcPts val="1412"/>
              </a:spcAft>
              <a:defRPr/>
            </a:pPr>
            <a:r>
              <a:rPr lang="cs-CZ" sz="1600" b="1" i="1" dirty="0">
                <a:solidFill>
                  <a:srgbClr val="000000"/>
                </a:solidFill>
                <a:latin typeface="Arial" panose="020B0604020202020204" pitchFamily="34" charset="0"/>
                <a:ea typeface="Microsoft YaHei" pitchFamily="2"/>
              </a:rPr>
              <a:t>Literatura :</a:t>
            </a:r>
          </a:p>
          <a:p>
            <a:pPr fontAlgn="auto">
              <a:spcBef>
                <a:spcPts val="0"/>
              </a:spcBef>
              <a:spcAft>
                <a:spcPts val="1412"/>
              </a:spcAft>
              <a:defRPr/>
            </a:pPr>
            <a:r>
              <a:rPr lang="cs-CZ" sz="1600" i="1" dirty="0">
                <a:solidFill>
                  <a:srgbClr val="000000"/>
                </a:solidFill>
                <a:latin typeface="Arial" panose="020B0604020202020204" pitchFamily="34" charset="0"/>
                <a:ea typeface="Microsoft YaHei" pitchFamily="2"/>
              </a:rPr>
              <a:t>BENEŠ, CSC., Prof. RNDr. Pavel, PhDr. Václav </a:t>
            </a:r>
            <a:r>
              <a:rPr lang="cs-CZ" sz="1600" i="1" dirty="0" err="1">
                <a:solidFill>
                  <a:srgbClr val="000000"/>
                </a:solidFill>
                <a:latin typeface="Arial" panose="020B0604020202020204" pitchFamily="34" charset="0"/>
                <a:ea typeface="Microsoft YaHei" pitchFamily="2"/>
              </a:rPr>
              <a:t>PUMPR,CSCa</a:t>
            </a:r>
            <a:r>
              <a:rPr lang="cs-CZ" sz="1600" i="1" dirty="0">
                <a:solidFill>
                  <a:srgbClr val="000000"/>
                </a:solidFill>
                <a:latin typeface="Arial" panose="020B0604020202020204" pitchFamily="34" charset="0"/>
                <a:ea typeface="Microsoft YaHei" pitchFamily="2"/>
              </a:rPr>
              <a:t> Doc. RNDr. Jiří BANÝR CSC. . Základy praktické chemie pro 8. ročník základní školy. 2., aktualizované vydání. Praha: Fortuna, 1999,2003. ISBN 80-7168-879-7.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sz="1600" i="1" dirty="0">
              <a:solidFill>
                <a:srgbClr val="000000"/>
              </a:solidFill>
              <a:latin typeface="Arial" panose="020B0604020202020204" pitchFamily="34" charset="0"/>
              <a:ea typeface="Microsoft YaHei" pitchFamily="2"/>
            </a:endParaRPr>
          </a:p>
          <a:p>
            <a:pPr>
              <a:defRPr/>
            </a:pPr>
            <a:r>
              <a:rPr lang="cs-CZ" altLang="cs-CZ" sz="1600" dirty="0">
                <a:solidFill>
                  <a:prstClr val="black"/>
                </a:solidFill>
                <a:hlinkClick r:id="rId4"/>
              </a:rPr>
              <a:t>www.office.microsoft.com</a:t>
            </a:r>
            <a:endParaRPr lang="cs-CZ" altLang="cs-CZ" sz="1600" dirty="0">
              <a:solidFill>
                <a:prstClr val="black"/>
              </a:solidFill>
            </a:endParaRPr>
          </a:p>
          <a:p>
            <a:pPr>
              <a:defRPr/>
            </a:pPr>
            <a:r>
              <a:rPr lang="cs-CZ" altLang="cs-CZ" sz="1400" dirty="0">
                <a:solidFill>
                  <a:prstClr val="black"/>
                </a:solidFill>
                <a:latin typeface="Arial" panose="020B0604020202020204" pitchFamily="34" charset="0"/>
              </a:rPr>
              <a:t>Vlastní tvorba, obrázky vytvořené za pomocí programu  Microsoft PowerPoint – kreslení, </a:t>
            </a:r>
          </a:p>
          <a:p>
            <a:pPr>
              <a:defRPr/>
            </a:pPr>
            <a:r>
              <a:rPr lang="cs-CZ" altLang="cs-CZ" sz="1400" dirty="0">
                <a:solidFill>
                  <a:prstClr val="black"/>
                </a:solidFill>
                <a:latin typeface="Arial" panose="020B0604020202020204" pitchFamily="34" charset="0"/>
              </a:rPr>
              <a:t>klipart, obrázky z vlastních zdrojů</a:t>
            </a: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r>
              <a:rPr lang="cs-CZ" sz="1400" dirty="0">
                <a:solidFill>
                  <a:srgbClr val="000000"/>
                </a:solidFill>
                <a:latin typeface="Arial" panose="020B0604020202020204" pitchFamily="34" charset="0"/>
                <a:ea typeface="Microsoft YaHei" pitchFamily="2"/>
              </a:rPr>
              <a:t>http://oldweb.izip.cz/ds3/hypertext/SJABH_soubory/image006.jpg</a:t>
            </a:r>
            <a:endParaRPr lang="cs-CZ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i="1" dirty="0">
              <a:solidFill>
                <a:srgbClr val="000000"/>
              </a:solidFill>
              <a:latin typeface="Comic Sans MS" pitchFamily="66"/>
              <a:ea typeface="Microsoft YaHei" pitchFamily="2"/>
              <a:cs typeface="Mangal" pitchFamily="2"/>
            </a:endParaRPr>
          </a:p>
          <a:p>
            <a:pPr fontAlgn="auto" hangingPunct="0">
              <a:spcBef>
                <a:spcPts val="638"/>
              </a:spcBef>
              <a:spcAft>
                <a:spcPts val="0"/>
              </a:spcAft>
              <a:defRPr/>
            </a:pPr>
            <a:endParaRPr lang="cs-CZ" dirty="0">
              <a:solidFill>
                <a:srgbClr val="000000"/>
              </a:solidFill>
              <a:latin typeface="Calibri" pitchFamily="18"/>
              <a:ea typeface="Microsoft YaHei" pitchFamily="2"/>
              <a:cs typeface="Mangal" pitchFamily="2"/>
            </a:endParaRPr>
          </a:p>
        </p:txBody>
      </p:sp>
      <p:pic>
        <p:nvPicPr>
          <p:cNvPr id="1741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57350" y="107950"/>
            <a:ext cx="6705600" cy="163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2" name="TextovéPole 1"/>
          <p:cNvSpPr txBox="1">
            <a:spLocks noChangeArrowheads="1"/>
          </p:cNvSpPr>
          <p:nvPr/>
        </p:nvSpPr>
        <p:spPr bwMode="auto">
          <a:xfrm>
            <a:off x="576263" y="3902075"/>
            <a:ext cx="10810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>
                <a:solidFill>
                  <a:srgbClr val="000000"/>
                </a:solidFill>
                <a:ea typeface="Microsoft YaHei" pitchFamily="34" charset="-122"/>
              </a:rPr>
              <a:t>Obrázky:</a:t>
            </a:r>
          </a:p>
        </p:txBody>
      </p:sp>
      <p:sp>
        <p:nvSpPr>
          <p:cNvPr id="17413" name="Obdélník 5"/>
          <p:cNvSpPr>
            <a:spLocks noChangeArrowheads="1"/>
          </p:cNvSpPr>
          <p:nvPr/>
        </p:nvSpPr>
        <p:spPr bwMode="auto">
          <a:xfrm>
            <a:off x="495300" y="5281613"/>
            <a:ext cx="892968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http://www.dejvikovy.estranky.cz/img/mid/23/destilace.jpg</a:t>
            </a:r>
          </a:p>
        </p:txBody>
      </p:sp>
      <p:sp>
        <p:nvSpPr>
          <p:cNvPr id="17414" name="Obdélník 8"/>
          <p:cNvSpPr>
            <a:spLocks noChangeArrowheads="1"/>
          </p:cNvSpPr>
          <p:nvPr/>
        </p:nvSpPr>
        <p:spPr bwMode="auto">
          <a:xfrm>
            <a:off x="495300" y="5597525"/>
            <a:ext cx="8928100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http://pavelbohm.cz/kurzySCO/kpa/hlavnistranka/rlekce7/krystalizace_snurka_sul_kon.jpg</a:t>
            </a:r>
          </a:p>
        </p:txBody>
      </p:sp>
      <p:sp>
        <p:nvSpPr>
          <p:cNvPr id="17415" name="Obdélník 10"/>
          <p:cNvSpPr>
            <a:spLocks noChangeArrowheads="1"/>
          </p:cNvSpPr>
          <p:nvPr/>
        </p:nvSpPr>
        <p:spPr bwMode="auto">
          <a:xfrm>
            <a:off x="495300" y="5911850"/>
            <a:ext cx="892492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http://pavelbohm.cz/kurzySCO/kpa/hlavnistranka/rlekce6/kridahneda.jpg</a:t>
            </a:r>
          </a:p>
        </p:txBody>
      </p:sp>
      <p:sp>
        <p:nvSpPr>
          <p:cNvPr id="17416" name="Obdélník 11"/>
          <p:cNvSpPr>
            <a:spLocks noChangeArrowheads="1"/>
          </p:cNvSpPr>
          <p:nvPr/>
        </p:nvSpPr>
        <p:spPr bwMode="auto">
          <a:xfrm>
            <a:off x="495300" y="6229350"/>
            <a:ext cx="8567738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altLang="cs-CZ" sz="1400">
                <a:solidFill>
                  <a:srgbClr val="000000"/>
                </a:solidFill>
                <a:latin typeface="Arial" pitchFamily="34" charset="0"/>
                <a:ea typeface="Microsoft YaHei" pitchFamily="34" charset="-122"/>
              </a:rPr>
              <a:t>http://www.vinotop.sk/media/destilat_aktuality1.JPG</a:t>
            </a:r>
          </a:p>
        </p:txBody>
      </p:sp>
      <p:pic>
        <p:nvPicPr>
          <p:cNvPr id="17417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79738" y="1763713"/>
            <a:ext cx="412115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ver/>
    <p:sndAc>
      <p:stSnd>
        <p:snd r:embed="rId3" name="bom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Výchozí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702</Words>
  <Application>Microsoft Office PowerPoint</Application>
  <PresentationFormat>Vlastní</PresentationFormat>
  <Paragraphs>129</Paragraphs>
  <Slides>16</Slides>
  <Notes>15</Notes>
  <HiddenSlides>0</HiddenSlides>
  <MMClips>0</MMClips>
  <ScaleCrop>false</ScaleCrop>
  <HeadingPairs>
    <vt:vector size="6" baseType="variant">
      <vt:variant>
        <vt:lpstr>Použitá písma</vt:lpstr>
      </vt:variant>
      <vt:variant>
        <vt:i4>9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6" baseType="lpstr">
      <vt:lpstr>Calibri</vt:lpstr>
      <vt:lpstr>Arial</vt:lpstr>
      <vt:lpstr>Microsoft YaHei</vt:lpstr>
      <vt:lpstr>Mangal</vt:lpstr>
      <vt:lpstr>Times New Roman</vt:lpstr>
      <vt:lpstr>Lucida Sans Unicode</vt:lpstr>
      <vt:lpstr>Tahoma</vt:lpstr>
      <vt:lpstr>StarSymbol</vt:lpstr>
      <vt:lpstr>Comic Sans MS</vt:lpstr>
      <vt:lpstr>Výchozí</vt:lpstr>
      <vt:lpstr>Snímek 1</vt:lpstr>
      <vt:lpstr>Směsi a jejich oddělování</vt:lpstr>
      <vt:lpstr>Směsi a jejich oddělování (2. část)</vt:lpstr>
      <vt:lpstr>Opakování – oddělování směsí</vt:lpstr>
      <vt:lpstr>Další způsoby oddělování směsí</vt:lpstr>
      <vt:lpstr>Destilace</vt:lpstr>
      <vt:lpstr>Snímek 7</vt:lpstr>
      <vt:lpstr>Destilace</vt:lpstr>
      <vt:lpstr>Destilace</vt:lpstr>
      <vt:lpstr>2. Krystalizace</vt:lpstr>
      <vt:lpstr>Experiment</vt:lpstr>
      <vt:lpstr>Snímek 12</vt:lpstr>
      <vt:lpstr>3. Chromatografie</vt:lpstr>
      <vt:lpstr>Experiment – chromatografie na křídě</vt:lpstr>
      <vt:lpstr>Souhrn</vt:lpstr>
      <vt:lpstr>Snímek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Martina Skálová</dc:creator>
  <cp:lastModifiedBy>Dum</cp:lastModifiedBy>
  <cp:revision>15</cp:revision>
  <dcterms:created xsi:type="dcterms:W3CDTF">2014-05-25T21:23:26Z</dcterms:created>
  <dcterms:modified xsi:type="dcterms:W3CDTF">2014-09-23T09:03:49Z</dcterms:modified>
</cp:coreProperties>
</file>