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70" r:id="rId13"/>
    <p:sldId id="26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660033"/>
    <a:srgbClr val="800000"/>
    <a:srgbClr val="CC00CC"/>
    <a:srgbClr val="006600"/>
    <a:srgbClr val="003300"/>
    <a:srgbClr val="00CC00"/>
    <a:srgbClr val="99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318B3E-1AB9-414A-AE80-AA00A0325C04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728B6-C2D2-47CF-A086-32EB4D93BC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570B3-89A5-417B-897D-4E3A4474510E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02B6B5-1A53-4A21-8693-0926488E4E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9B483-D661-4933-82B6-CB4F4B30185F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96DD6-0698-488F-8B3A-D4A860F7AF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7FD5D-C227-47AA-8B49-42648AA52DCC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48DC0-6AED-437A-A996-3EC123F3DA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C7D03F-118C-4A03-943F-04C721C32195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84332-C342-4B50-BE94-6DB8E36AF9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6AA7D-BDB5-4E5D-82CB-1FA729C73D23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1203AE-4C47-4178-B1EA-4B0887B1E6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33CA4-A37F-4FFA-BE5E-A6BBB769E242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508AE-8243-4648-9677-BDEFAAD7D2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5A7AC-3EEB-46BE-AFB7-1B120AC2D0DF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4B585-C699-45B9-9AA1-E74E8AFC9F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596E61-750D-4FDF-8752-68278600CD7B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FF0334-A4E1-41FB-8441-735F6269E9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6B7E0-AEB9-467A-A246-D49C02406D0E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35D68-22CA-4365-A777-031DE94B32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F55D8-05E6-4E87-BCD3-9E8509888AAB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B2530-DC2E-4618-967C-963B1DA889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6E3BAF-5E70-4EF5-AC44-B90B31DD5176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5AACEB-00A2-4678-A416-B4FC138149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plit orient="vert"/>
    <p:sndAc>
      <p:stSnd>
        <p:snd r:embed="rId13" name="voltage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260350"/>
            <a:ext cx="6224588" cy="132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Zástupný symbol pro obsah 11"/>
          <p:cNvGraphicFramePr>
            <a:graphicFrameLocks/>
          </p:cNvGraphicFramePr>
          <p:nvPr/>
        </p:nvGraphicFramePr>
        <p:xfrm>
          <a:off x="539750" y="1700213"/>
          <a:ext cx="8064500" cy="50863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183"/>
                <a:gridCol w="5112317"/>
              </a:tblGrid>
              <a:tr h="429971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0566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VY_32_INOVACE_16_05_úvod</a:t>
                      </a:r>
                      <a:r>
                        <a:rPr lang="cs-CZ" sz="1500" baseline="0" dirty="0" smtClean="0">
                          <a:solidFill>
                            <a:srgbClr val="0070C0"/>
                          </a:solidFill>
                        </a:rPr>
                        <a:t> do chemie</a:t>
                      </a:r>
                      <a:endParaRPr lang="cs-CZ" sz="1500" dirty="0" smtClean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</a:tr>
              <a:tr h="508321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5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</a:tr>
              <a:tr h="40566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5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</a:tr>
              <a:tr h="40566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Člověk</a:t>
                      </a:r>
                      <a:r>
                        <a:rPr lang="cs-CZ" sz="1500" baseline="0" dirty="0" smtClean="0">
                          <a:solidFill>
                            <a:srgbClr val="0070C0"/>
                          </a:solidFill>
                        </a:rPr>
                        <a:t> a příroda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</a:tr>
              <a:tr h="40566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Základy přírodních věd</a:t>
                      </a:r>
                    </a:p>
                  </a:txBody>
                  <a:tcPr marL="100801" marR="100801" marT="50392" marB="50392"/>
                </a:tc>
              </a:tr>
              <a:tr h="40566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Základy chemie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</a:tr>
              <a:tr h="40566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Nebezpečné látky a prostředky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</a:tr>
              <a:tr h="40566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Mgr. Lucie Červenková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</a:tr>
              <a:tr h="40566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smtClean="0">
                          <a:solidFill>
                            <a:srgbClr val="0070C0"/>
                          </a:solidFill>
                        </a:rPr>
                        <a:t>Leden 2013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</a:tr>
              <a:tr h="497122">
                <a:tc>
                  <a:txBody>
                    <a:bodyPr/>
                    <a:lstStyle/>
                    <a:p>
                      <a:pPr algn="l"/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pro studenty Praktické školy k osvojení nové látky na téma Bezpečnost v chemii – nebezpečné látky a prostředky</a:t>
                      </a:r>
                      <a:endParaRPr lang="cs-CZ" sz="1300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</a:tr>
              <a:tr h="40566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Výbušné, oxidující, hořlavé, toxické,  zdraví </a:t>
                      </a:r>
                      <a:r>
                        <a:rPr lang="cs-CZ" sz="1500" smtClean="0">
                          <a:solidFill>
                            <a:srgbClr val="0070C0"/>
                          </a:solidFill>
                        </a:rPr>
                        <a:t>škodlivé,</a:t>
                      </a:r>
                      <a:r>
                        <a:rPr lang="cs-CZ" sz="1500" baseline="0" smtClean="0">
                          <a:solidFill>
                            <a:srgbClr val="0070C0"/>
                          </a:solidFill>
                        </a:rPr>
                        <a:t> …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801" marR="100801" marT="50392" marB="50392"/>
                </a:tc>
              </a:tr>
            </a:tbl>
          </a:graphicData>
        </a:graphic>
      </p:graphicFrame>
    </p:spTree>
  </p:cSld>
  <p:clrMapOvr>
    <a:masterClrMapping/>
  </p:clrMapOvr>
  <p:transition spd="slow">
    <p:split orient="vert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08275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i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Nebezpečné látky a prostředky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260350"/>
            <a:ext cx="6224588" cy="132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6335712"/>
          </a:xfrm>
        </p:spPr>
        <p:txBody>
          <a:bodyPr/>
          <a:lstStyle/>
          <a:p>
            <a:pPr algn="l" eaLnBrk="1" hangingPunct="1"/>
            <a:r>
              <a:rPr lang="cs-CZ" altLang="cs-CZ" sz="2800" i="1" dirty="0" smtClean="0">
                <a:solidFill>
                  <a:srgbClr val="7030A0"/>
                </a:solidFill>
                <a:latin typeface="Comic Sans MS" pitchFamily="66" charset="0"/>
              </a:rPr>
              <a:t/>
            </a:r>
            <a:br>
              <a:rPr lang="cs-CZ" altLang="cs-CZ" sz="2800" i="1" dirty="0" smtClean="0">
                <a:solidFill>
                  <a:srgbClr val="7030A0"/>
                </a:solidFill>
                <a:latin typeface="Comic Sans MS" pitchFamily="66" charset="0"/>
              </a:rPr>
            </a:br>
            <a:r>
              <a:rPr lang="cs-CZ" altLang="cs-CZ" sz="2800" i="1" dirty="0" smtClean="0">
                <a:solidFill>
                  <a:srgbClr val="7030A0"/>
                </a:solidFill>
                <a:latin typeface="Comic Sans MS" pitchFamily="66" charset="0"/>
              </a:rPr>
              <a:t/>
            </a:r>
            <a:br>
              <a:rPr lang="cs-CZ" altLang="cs-CZ" sz="2800" i="1" dirty="0" smtClean="0">
                <a:solidFill>
                  <a:srgbClr val="7030A0"/>
                </a:solidFill>
                <a:latin typeface="Comic Sans MS" pitchFamily="66" charset="0"/>
              </a:rPr>
            </a:br>
            <a:r>
              <a:rPr lang="cs-CZ" altLang="cs-CZ" sz="2800" i="1" dirty="0" smtClean="0">
                <a:solidFill>
                  <a:srgbClr val="7030A0"/>
                </a:solidFill>
                <a:latin typeface="Comic Sans MS" pitchFamily="66" charset="0"/>
              </a:rPr>
              <a:t/>
            </a:r>
            <a:br>
              <a:rPr lang="cs-CZ" altLang="cs-CZ" sz="2800" i="1" dirty="0" smtClean="0">
                <a:solidFill>
                  <a:srgbClr val="7030A0"/>
                </a:solidFill>
                <a:latin typeface="Comic Sans MS" pitchFamily="66" charset="0"/>
              </a:rPr>
            </a:br>
            <a:r>
              <a:rPr lang="cs-CZ" altLang="cs-CZ" sz="2800" i="1" dirty="0" smtClean="0">
                <a:solidFill>
                  <a:srgbClr val="7030A0"/>
                </a:solidFill>
                <a:latin typeface="Comic Sans MS" pitchFamily="66" charset="0"/>
              </a:rPr>
              <a:t/>
            </a:r>
            <a:br>
              <a:rPr lang="cs-CZ" altLang="cs-CZ" sz="2800" i="1" dirty="0" smtClean="0">
                <a:solidFill>
                  <a:srgbClr val="7030A0"/>
                </a:solidFill>
                <a:latin typeface="Comic Sans MS" pitchFamily="66" charset="0"/>
              </a:rPr>
            </a:br>
            <a:r>
              <a:rPr lang="cs-CZ" altLang="cs-CZ" sz="2800" i="1" dirty="0" smtClean="0">
                <a:solidFill>
                  <a:srgbClr val="7030A0"/>
                </a:solidFill>
                <a:latin typeface="Comic Sans MS" pitchFamily="66" charset="0"/>
              </a:rPr>
              <a:t/>
            </a:r>
            <a:br>
              <a:rPr lang="cs-CZ" altLang="cs-CZ" sz="2800" i="1" dirty="0" smtClean="0">
                <a:solidFill>
                  <a:srgbClr val="7030A0"/>
                </a:solidFill>
                <a:latin typeface="Comic Sans MS" pitchFamily="66" charset="0"/>
              </a:rPr>
            </a:br>
            <a:r>
              <a:rPr lang="cs-CZ" altLang="cs-CZ" sz="4000" i="1" dirty="0" smtClean="0">
                <a:solidFill>
                  <a:srgbClr val="7030A0"/>
                </a:solidFill>
                <a:latin typeface="Comic Sans MS" pitchFamily="66" charset="0"/>
              </a:rPr>
              <a:t>Každá chemická a nebezpečná látka nese své označení a další </a:t>
            </a:r>
            <a:r>
              <a:rPr lang="cs-CZ" altLang="cs-CZ" sz="4000" i="1" dirty="0" smtClean="0">
                <a:solidFill>
                  <a:srgbClr val="7030A0"/>
                </a:solidFill>
                <a:latin typeface="Comic Sans MS" pitchFamily="66" charset="0"/>
              </a:rPr>
              <a:t>popisky, </a:t>
            </a:r>
            <a:r>
              <a:rPr lang="cs-CZ" altLang="cs-CZ" sz="4000" i="1" dirty="0" smtClean="0">
                <a:solidFill>
                  <a:srgbClr val="7030A0"/>
                </a:solidFill>
                <a:latin typeface="Comic Sans MS" pitchFamily="66" charset="0"/>
              </a:rPr>
              <a:t>jak s takovou látkou zacházet a v čem spočívá její nebezpečí, popř. je na obalu uvedena i 1</a:t>
            </a:r>
            <a:r>
              <a:rPr lang="cs-CZ" altLang="cs-CZ" sz="4000" i="1" dirty="0" smtClean="0">
                <a:solidFill>
                  <a:srgbClr val="7030A0"/>
                </a:solidFill>
                <a:latin typeface="Comic Sans MS" pitchFamily="66" charset="0"/>
              </a:rPr>
              <a:t>. pomoc</a:t>
            </a:r>
            <a:r>
              <a:rPr lang="cs-CZ" altLang="cs-CZ" sz="4000" i="1" dirty="0" smtClean="0">
                <a:solidFill>
                  <a:srgbClr val="7030A0"/>
                </a:solidFill>
                <a:latin typeface="Comic Sans MS" pitchFamily="66" charset="0"/>
              </a:rPr>
              <a:t>.</a:t>
            </a:r>
            <a:br>
              <a:rPr lang="cs-CZ" altLang="cs-CZ" sz="4000" i="1" dirty="0" smtClean="0">
                <a:solidFill>
                  <a:srgbClr val="7030A0"/>
                </a:solidFill>
                <a:latin typeface="Comic Sans MS" pitchFamily="66" charset="0"/>
              </a:rPr>
            </a:br>
            <a:r>
              <a:rPr lang="cs-CZ" altLang="cs-CZ" sz="4000" i="1" dirty="0" smtClean="0">
                <a:solidFill>
                  <a:srgbClr val="7030A0"/>
                </a:solidFill>
                <a:latin typeface="Comic Sans MS" pitchFamily="66" charset="0"/>
              </a:rPr>
              <a:t/>
            </a:r>
            <a:br>
              <a:rPr lang="cs-CZ" altLang="cs-CZ" sz="4000" i="1" dirty="0" smtClean="0">
                <a:solidFill>
                  <a:srgbClr val="7030A0"/>
                </a:solidFill>
                <a:latin typeface="Comic Sans MS" pitchFamily="66" charset="0"/>
              </a:rPr>
            </a:br>
            <a:r>
              <a:rPr lang="cs-CZ" altLang="cs-CZ" sz="2800" i="1" dirty="0" smtClean="0">
                <a:solidFill>
                  <a:srgbClr val="C00000"/>
                </a:solidFill>
                <a:latin typeface="Comic Sans MS" pitchFamily="66" charset="0"/>
              </a:rPr>
              <a:t/>
            </a:r>
            <a:br>
              <a:rPr lang="cs-CZ" altLang="cs-CZ" sz="2800" i="1" dirty="0" smtClean="0">
                <a:solidFill>
                  <a:srgbClr val="C00000"/>
                </a:solidFill>
                <a:latin typeface="Comic Sans MS" pitchFamily="66" charset="0"/>
              </a:rPr>
            </a:br>
            <a:r>
              <a:rPr lang="cs-CZ" altLang="cs-CZ" sz="2800" i="1" dirty="0" smtClean="0">
                <a:solidFill>
                  <a:srgbClr val="C00000"/>
                </a:solidFill>
                <a:latin typeface="Comic Sans MS" pitchFamily="66" charset="0"/>
              </a:rPr>
              <a:t/>
            </a:r>
            <a:br>
              <a:rPr lang="cs-CZ" altLang="cs-CZ" sz="2800" i="1" dirty="0" smtClean="0">
                <a:solidFill>
                  <a:srgbClr val="C00000"/>
                </a:solidFill>
                <a:latin typeface="Comic Sans MS" pitchFamily="66" charset="0"/>
              </a:rPr>
            </a:br>
            <a:r>
              <a:rPr lang="cs-CZ" altLang="cs-CZ" sz="2800" i="1" dirty="0" smtClean="0">
                <a:solidFill>
                  <a:srgbClr val="C00000"/>
                </a:solidFill>
                <a:latin typeface="Comic Sans MS" pitchFamily="66" charset="0"/>
              </a:rPr>
              <a:t/>
            </a:r>
            <a:br>
              <a:rPr lang="cs-CZ" altLang="cs-CZ" sz="2800" i="1" dirty="0" smtClean="0">
                <a:solidFill>
                  <a:srgbClr val="C00000"/>
                </a:solidFill>
                <a:latin typeface="Comic Sans MS" pitchFamily="66" charset="0"/>
              </a:rPr>
            </a:br>
            <a:endParaRPr lang="cs-CZ" altLang="cs-CZ" sz="2800" i="1" dirty="0" smtClean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split orient="vert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650" y="620713"/>
            <a:ext cx="7561263" cy="350837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i="1" dirty="0">
                <a:solidFill>
                  <a:srgbClr val="C00000"/>
                </a:solidFill>
                <a:latin typeface="Comic Sans MS" panose="030F0702030302020204" pitchFamily="66" charset="0"/>
                <a:cs typeface="+mn-cs"/>
              </a:rPr>
              <a:t>Označení  nebezpečných látek:</a:t>
            </a:r>
            <a:br>
              <a:rPr lang="cs-CZ" sz="3600" i="1" dirty="0">
                <a:solidFill>
                  <a:srgbClr val="C00000"/>
                </a:solidFill>
                <a:latin typeface="Comic Sans MS" panose="030F0702030302020204" pitchFamily="66" charset="0"/>
                <a:cs typeface="+mn-cs"/>
              </a:rPr>
            </a:br>
            <a:r>
              <a:rPr lang="cs-CZ" i="1" dirty="0">
                <a:solidFill>
                  <a:srgbClr val="C00000"/>
                </a:solidFill>
                <a:latin typeface="Comic Sans MS" panose="030F0702030302020204" pitchFamily="66" charset="0"/>
                <a:cs typeface="+mn-cs"/>
              </a:rPr>
              <a:t/>
            </a:r>
            <a:br>
              <a:rPr lang="cs-CZ" i="1" dirty="0">
                <a:solidFill>
                  <a:srgbClr val="C00000"/>
                </a:solidFill>
                <a:latin typeface="Comic Sans MS" panose="030F0702030302020204" pitchFamily="66" charset="0"/>
                <a:cs typeface="+mn-cs"/>
              </a:rPr>
            </a:br>
            <a:r>
              <a:rPr lang="cs-CZ" sz="2800" b="1" i="1" dirty="0">
                <a:latin typeface="Comic Sans MS" panose="030F0702030302020204" pitchFamily="66" charset="0"/>
                <a:cs typeface="+mn-cs"/>
              </a:rPr>
              <a:t>1.</a:t>
            </a:r>
            <a:r>
              <a:rPr lang="cs-CZ" sz="2800" i="1" dirty="0">
                <a:latin typeface="Comic Sans MS" panose="030F0702030302020204" pitchFamily="66" charset="0"/>
                <a:cs typeface="+mn-cs"/>
              </a:rPr>
              <a:t> </a:t>
            </a:r>
            <a:r>
              <a:rPr lang="cs-CZ" sz="2800" b="1" i="1" u="sng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  <a:cs typeface="+mn-cs"/>
              </a:rPr>
              <a:t>Výbušné </a:t>
            </a:r>
            <a:r>
              <a:rPr lang="cs-CZ" sz="2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  <a:cs typeface="+mn-cs"/>
              </a:rPr>
              <a:t>(písmenné označení </a:t>
            </a:r>
            <a:r>
              <a:rPr lang="cs-CZ" sz="2800" i="1" dirty="0">
                <a:solidFill>
                  <a:srgbClr val="FF0000"/>
                </a:solidFill>
                <a:latin typeface="Comic Sans MS" panose="030F0702030302020204" pitchFamily="66" charset="0"/>
                <a:cs typeface="+mn-cs"/>
              </a:rPr>
              <a:t>E </a:t>
            </a:r>
            <a:r>
              <a:rPr lang="cs-CZ" sz="2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  <a:cs typeface="+mn-cs"/>
              </a:rPr>
              <a:t>) , které mohou exotermně reagovat i bez přístupu kyslíku za rychlého vývinu plynu nebo u nichž dochází k detonaci a prudkému </a:t>
            </a:r>
            <a:r>
              <a:rPr lang="cs-CZ" sz="2800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  <a:cs typeface="+mn-cs"/>
              </a:rPr>
              <a:t>shoření, </a:t>
            </a:r>
            <a:r>
              <a:rPr lang="cs-CZ" sz="2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  <a:cs typeface="+mn-cs"/>
              </a:rPr>
              <a:t>nebo které při zahřátí vybuchují, jsou-li</a:t>
            </a:r>
            <a:br>
              <a:rPr lang="cs-CZ" sz="2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  <a:cs typeface="+mn-cs"/>
              </a:rPr>
            </a:br>
            <a:r>
              <a:rPr lang="cs-CZ" sz="2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  <a:cs typeface="+mn-cs"/>
              </a:rPr>
              <a:t>umístěny v částečně uzavřené nádobě.</a:t>
            </a:r>
            <a:endParaRPr lang="cs-CZ" sz="280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4105275"/>
            <a:ext cx="1847850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675" y="4724400"/>
            <a:ext cx="28479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73788" y="4173538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Obdélník 1"/>
          <p:cNvSpPr>
            <a:spLocks noChangeArrowheads="1"/>
          </p:cNvSpPr>
          <p:nvPr/>
        </p:nvSpPr>
        <p:spPr bwMode="auto">
          <a:xfrm>
            <a:off x="2411413" y="180975"/>
            <a:ext cx="5919787" cy="236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 i="1">
                <a:latin typeface="Comic Sans MS" pitchFamily="66" charset="0"/>
              </a:rPr>
              <a:t>2. </a:t>
            </a:r>
            <a:r>
              <a:rPr lang="cs-CZ" altLang="cs-CZ" sz="2800" b="1" i="1" u="sng">
                <a:solidFill>
                  <a:srgbClr val="0070C0"/>
                </a:solidFill>
                <a:latin typeface="Comic Sans MS" pitchFamily="66" charset="0"/>
              </a:rPr>
              <a:t>Oxidující </a:t>
            </a:r>
            <a:r>
              <a:rPr lang="cs-CZ" altLang="cs-CZ" sz="2400" i="1">
                <a:latin typeface="Comic Sans MS" pitchFamily="66" charset="0"/>
              </a:rPr>
              <a:t>(písmenné označení </a:t>
            </a:r>
            <a:r>
              <a:rPr lang="cs-CZ" altLang="cs-CZ" sz="2400" b="1" i="1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cs-CZ" altLang="cs-CZ" sz="2400" i="1">
                <a:latin typeface="Comic Sans MS" pitchFamily="66" charset="0"/>
              </a:rPr>
              <a:t>), které při styku s jinými látkami, zejména hořlavými,</a:t>
            </a:r>
          </a:p>
          <a:p>
            <a:r>
              <a:rPr lang="cs-CZ" altLang="cs-CZ" sz="2400" i="1">
                <a:latin typeface="Comic Sans MS" pitchFamily="66" charset="0"/>
              </a:rPr>
              <a:t>vyvolávají vysoce exotermní reakci = hořlavou </a:t>
            </a:r>
          </a:p>
          <a:p>
            <a:r>
              <a:rPr lang="cs-CZ" altLang="cs-CZ" sz="2400" i="1">
                <a:latin typeface="Comic Sans MS" pitchFamily="66" charset="0"/>
              </a:rPr>
              <a:t>a tepelnou</a:t>
            </a:r>
          </a:p>
        </p:txBody>
      </p:sp>
      <p:pic>
        <p:nvPicPr>
          <p:cNvPr id="614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3075" y="452438"/>
            <a:ext cx="158432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773238"/>
            <a:ext cx="1357313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588" y="1890713"/>
            <a:ext cx="1122362" cy="1122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0" name="Obdélník 2"/>
          <p:cNvSpPr>
            <a:spLocks noChangeArrowheads="1"/>
          </p:cNvSpPr>
          <p:nvPr/>
        </p:nvSpPr>
        <p:spPr bwMode="auto">
          <a:xfrm>
            <a:off x="2613025" y="3741738"/>
            <a:ext cx="6192838" cy="2370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 i="1">
                <a:latin typeface="Comic Sans MS" pitchFamily="66" charset="0"/>
              </a:rPr>
              <a:t>3. </a:t>
            </a:r>
            <a:r>
              <a:rPr lang="cs-CZ" altLang="cs-CZ" sz="2800" b="1" i="1" u="sng">
                <a:solidFill>
                  <a:srgbClr val="FF0000"/>
                </a:solidFill>
                <a:latin typeface="Comic Sans MS" pitchFamily="66" charset="0"/>
              </a:rPr>
              <a:t>Extrémně hořlavé </a:t>
            </a:r>
            <a:r>
              <a:rPr lang="cs-CZ" altLang="cs-CZ" sz="2400" i="1">
                <a:solidFill>
                  <a:srgbClr val="800000"/>
                </a:solidFill>
                <a:latin typeface="Comic Sans MS" pitchFamily="66" charset="0"/>
              </a:rPr>
              <a:t>(písmenné označení </a:t>
            </a:r>
            <a:r>
              <a:rPr lang="cs-CZ" altLang="cs-CZ" sz="2400" b="1" i="1">
                <a:solidFill>
                  <a:srgbClr val="FF0000"/>
                </a:solidFill>
                <a:latin typeface="Comic Sans MS" pitchFamily="66" charset="0"/>
              </a:rPr>
              <a:t>F+</a:t>
            </a:r>
            <a:r>
              <a:rPr lang="cs-CZ" altLang="cs-CZ" sz="2400" b="1" i="1">
                <a:solidFill>
                  <a:srgbClr val="800000"/>
                </a:solidFill>
                <a:latin typeface="Comic Sans MS" pitchFamily="66" charset="0"/>
              </a:rPr>
              <a:t>), </a:t>
            </a:r>
            <a:r>
              <a:rPr lang="cs-CZ" altLang="cs-CZ" sz="2400" i="1">
                <a:solidFill>
                  <a:srgbClr val="800000"/>
                </a:solidFill>
                <a:latin typeface="Comic Sans MS" pitchFamily="66" charset="0"/>
              </a:rPr>
              <a:t>které v kapalném stavu mají bod vzplanutí nižší než</a:t>
            </a:r>
          </a:p>
          <a:p>
            <a:r>
              <a:rPr lang="cs-CZ" altLang="cs-CZ" sz="2400" i="1">
                <a:solidFill>
                  <a:srgbClr val="800000"/>
                </a:solidFill>
                <a:latin typeface="Comic Sans MS" pitchFamily="66" charset="0"/>
              </a:rPr>
              <a:t>0°C a bod varu nižší než 35°C nebo které jsou v plynném stavu vznětlivé při styku se vzduchem za normální (pokojové) teploty.</a:t>
            </a:r>
          </a:p>
        </p:txBody>
      </p:sp>
      <p:pic>
        <p:nvPicPr>
          <p:cNvPr id="6151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3075" y="3860800"/>
            <a:ext cx="1847850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613" y="236538"/>
            <a:ext cx="6624637" cy="532447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i="1" dirty="0">
                <a:latin typeface="Comic Sans MS" panose="030F0702030302020204" pitchFamily="66" charset="0"/>
                <a:cs typeface="+mn-cs"/>
              </a:rPr>
              <a:t>4. </a:t>
            </a:r>
            <a:r>
              <a:rPr lang="cs-CZ" sz="2800" b="1" i="1" u="sng" dirty="0">
                <a:solidFill>
                  <a:srgbClr val="800000"/>
                </a:solidFill>
                <a:latin typeface="Comic Sans MS" panose="030F0702030302020204" pitchFamily="66" charset="0"/>
                <a:cs typeface="+mn-cs"/>
              </a:rPr>
              <a:t>Vysoce hořlavé </a:t>
            </a:r>
            <a:r>
              <a:rPr lang="cs-CZ" sz="2400" i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  <a:cs typeface="+mn-cs"/>
              </a:rPr>
              <a:t>(písmenné označení</a:t>
            </a:r>
            <a:r>
              <a:rPr lang="cs-CZ" sz="2400" i="1" dirty="0">
                <a:solidFill>
                  <a:srgbClr val="FF0000"/>
                </a:solidFill>
                <a:latin typeface="Comic Sans MS" panose="030F0702030302020204" pitchFamily="66" charset="0"/>
                <a:cs typeface="+mn-cs"/>
              </a:rPr>
              <a:t> </a:t>
            </a:r>
            <a:r>
              <a:rPr lang="cs-CZ" sz="2400" b="1" i="1" dirty="0">
                <a:solidFill>
                  <a:srgbClr val="FF0000"/>
                </a:solidFill>
                <a:latin typeface="Comic Sans MS" panose="030F0702030302020204" pitchFamily="66" charset="0"/>
                <a:cs typeface="+mn-cs"/>
              </a:rPr>
              <a:t>F</a:t>
            </a:r>
            <a:r>
              <a:rPr lang="cs-CZ" sz="2400" i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  <a:cs typeface="+mn-cs"/>
              </a:rPr>
              <a:t>), které :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i="1" dirty="0">
                <a:latin typeface="Comic Sans MS" panose="030F0702030302020204" pitchFamily="66" charset="0"/>
                <a:cs typeface="+mn-cs"/>
              </a:rPr>
              <a:t>se mohou samovolně zahřívat a poté vznítit při styku se vzduchem za normální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dirty="0">
                <a:latin typeface="Comic Sans MS" panose="030F0702030302020204" pitchFamily="66" charset="0"/>
                <a:cs typeface="+mn-cs"/>
              </a:rPr>
              <a:t>(pokojové) teploty, normálního tlaku a bez přívodu energie</a:t>
            </a: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i="1" dirty="0">
                <a:solidFill>
                  <a:schemeClr val="accent4">
                    <a:lumMod val="50000"/>
                  </a:schemeClr>
                </a:solidFill>
                <a:latin typeface="Comic Sans MS" panose="030F0702030302020204" pitchFamily="66" charset="0"/>
                <a:cs typeface="+mn-cs"/>
              </a:rPr>
              <a:t> </a:t>
            </a:r>
            <a:r>
              <a:rPr lang="cs-CZ" sz="2400" i="1" dirty="0">
                <a:solidFill>
                  <a:srgbClr val="C00000"/>
                </a:solidFill>
                <a:latin typeface="Comic Sans MS" panose="030F0702030302020204" pitchFamily="66" charset="0"/>
                <a:cs typeface="+mn-cs"/>
              </a:rPr>
              <a:t>se mohou v pevném stavu snadno vznítit po krátkém styku se zápalným zdrojem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dirty="0">
                <a:solidFill>
                  <a:srgbClr val="C00000"/>
                </a:solidFill>
                <a:latin typeface="Comic Sans MS" panose="030F0702030302020204" pitchFamily="66" charset="0"/>
                <a:cs typeface="+mn-cs"/>
              </a:rPr>
              <a:t>a po odstranění zápalného zdroje dále hoří nebo doutnají</a:t>
            </a: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i="1" dirty="0">
                <a:solidFill>
                  <a:srgbClr val="9900CC"/>
                </a:solidFill>
                <a:latin typeface="Comic Sans MS" panose="030F0702030302020204" pitchFamily="66" charset="0"/>
                <a:cs typeface="+mn-cs"/>
              </a:rPr>
              <a:t>mají v kapalném stavu bod vzplanutí nižší než 21°C a nejsou extrémně hořlavé,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dirty="0">
                <a:solidFill>
                  <a:srgbClr val="9900CC"/>
                </a:solidFill>
                <a:latin typeface="Comic Sans MS" panose="030F0702030302020204" pitchFamily="66" charset="0"/>
                <a:cs typeface="+mn-cs"/>
              </a:rPr>
              <a:t>při styku s vodou nebo vlhkým vzduchem uvolňují vysoce hořlavé plyny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8" y="115888"/>
            <a:ext cx="1670050" cy="167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6838" y="1989138"/>
            <a:ext cx="1847850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3" name="Obdélník 2"/>
          <p:cNvSpPr>
            <a:spLocks noChangeArrowheads="1"/>
          </p:cNvSpPr>
          <p:nvPr/>
        </p:nvSpPr>
        <p:spPr bwMode="auto">
          <a:xfrm>
            <a:off x="2411413" y="5753100"/>
            <a:ext cx="6192837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 i="1">
                <a:latin typeface="Comic Sans MS" pitchFamily="66" charset="0"/>
              </a:rPr>
              <a:t>5. Hořlavé </a:t>
            </a:r>
            <a:r>
              <a:rPr lang="cs-CZ" altLang="cs-CZ" i="1">
                <a:latin typeface="Comic Sans MS" pitchFamily="66" charset="0"/>
              </a:rPr>
              <a:t>(označení: </a:t>
            </a:r>
            <a:r>
              <a:rPr lang="cs-CZ" altLang="cs-CZ" b="1" i="1">
                <a:solidFill>
                  <a:srgbClr val="FF0000"/>
                </a:solidFill>
                <a:latin typeface="Comic Sans MS" pitchFamily="66" charset="0"/>
              </a:rPr>
              <a:t>věta R10</a:t>
            </a:r>
            <a:r>
              <a:rPr lang="cs-CZ" altLang="cs-CZ" i="1">
                <a:latin typeface="Comic Sans MS" pitchFamily="66" charset="0"/>
              </a:rPr>
              <a:t>), které mají bod vzplanutí v rozmezí od 21°C do 55°C.</a:t>
            </a:r>
          </a:p>
        </p:txBody>
      </p:sp>
      <p:pic>
        <p:nvPicPr>
          <p:cNvPr id="717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8925" y="4718050"/>
            <a:ext cx="1465263" cy="207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975" y="401638"/>
            <a:ext cx="6480175" cy="2278062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  <a:cs typeface="+mn-cs"/>
              </a:rPr>
              <a:t>6. </a:t>
            </a:r>
            <a:r>
              <a:rPr lang="cs-CZ" sz="2800" b="1" i="1" u="sng" dirty="0">
                <a:solidFill>
                  <a:srgbClr val="00CC00"/>
                </a:solidFill>
                <a:latin typeface="Comic Sans MS" panose="030F0702030302020204" pitchFamily="66" charset="0"/>
                <a:cs typeface="+mn-cs"/>
              </a:rPr>
              <a:t>Vysoce toxické </a:t>
            </a:r>
            <a:r>
              <a:rPr lang="cs-CZ" sz="2400" i="1" dirty="0">
                <a:solidFill>
                  <a:srgbClr val="00B050"/>
                </a:solidFill>
                <a:latin typeface="Comic Sans MS" panose="030F0702030302020204" pitchFamily="66" charset="0"/>
                <a:cs typeface="+mn-cs"/>
              </a:rPr>
              <a:t>(písmenné označení </a:t>
            </a:r>
            <a:r>
              <a:rPr lang="cs-CZ" sz="2400" b="1" i="1" dirty="0">
                <a:solidFill>
                  <a:srgbClr val="FF0000"/>
                </a:solidFill>
                <a:latin typeface="Comic Sans MS" panose="030F0702030302020204" pitchFamily="66" charset="0"/>
                <a:cs typeface="+mn-cs"/>
              </a:rPr>
              <a:t>T+</a:t>
            </a:r>
            <a:r>
              <a:rPr lang="cs-CZ" sz="2400" i="1" dirty="0">
                <a:solidFill>
                  <a:srgbClr val="00B050"/>
                </a:solidFill>
                <a:latin typeface="Comic Sans MS" panose="030F0702030302020204" pitchFamily="66" charset="0"/>
                <a:cs typeface="+mn-cs"/>
              </a:rPr>
              <a:t>), které po vdechnutí, požití nebo proniknutí kůží mohou i ve velmi malém množství způsobit akutní nebo chronické poškození zdraví nebo smrt.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563" y="260350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6" name="Obdélník 2"/>
          <p:cNvSpPr>
            <a:spLocks noChangeArrowheads="1"/>
          </p:cNvSpPr>
          <p:nvPr/>
        </p:nvSpPr>
        <p:spPr bwMode="auto">
          <a:xfrm>
            <a:off x="2339975" y="3573463"/>
            <a:ext cx="6480175" cy="163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 i="1">
                <a:latin typeface="Comic Sans MS" pitchFamily="66" charset="0"/>
              </a:rPr>
              <a:t>7. </a:t>
            </a:r>
            <a:r>
              <a:rPr lang="cs-CZ" altLang="cs-CZ" sz="2800" b="1" i="1" u="sng">
                <a:solidFill>
                  <a:srgbClr val="003300"/>
                </a:solidFill>
                <a:latin typeface="Comic Sans MS" pitchFamily="66" charset="0"/>
              </a:rPr>
              <a:t>Toxické </a:t>
            </a:r>
            <a:r>
              <a:rPr lang="cs-CZ" altLang="cs-CZ" sz="2400" i="1">
                <a:solidFill>
                  <a:srgbClr val="006600"/>
                </a:solidFill>
                <a:latin typeface="Comic Sans MS" pitchFamily="66" charset="0"/>
              </a:rPr>
              <a:t>(písmenné označení </a:t>
            </a:r>
            <a:r>
              <a:rPr lang="cs-CZ" altLang="cs-CZ" sz="2400" b="1" i="1">
                <a:solidFill>
                  <a:srgbClr val="FF0000"/>
                </a:solidFill>
                <a:latin typeface="Comic Sans MS" pitchFamily="66" charset="0"/>
              </a:rPr>
              <a:t>T</a:t>
            </a:r>
            <a:r>
              <a:rPr lang="cs-CZ" altLang="cs-CZ" sz="2400" i="1">
                <a:solidFill>
                  <a:srgbClr val="006600"/>
                </a:solidFill>
                <a:latin typeface="Comic Sans MS" pitchFamily="66" charset="0"/>
              </a:rPr>
              <a:t>), které po vdechnutí, požití nebo proniknutí kůží mohou i v malém množství způsobit akutní nebo chronické poškození nebo smrt.</a:t>
            </a:r>
          </a:p>
        </p:txBody>
      </p:sp>
      <p:pic>
        <p:nvPicPr>
          <p:cNvPr id="819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5963" y="5241925"/>
            <a:ext cx="2663825" cy="1443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563" y="3656013"/>
            <a:ext cx="1873250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78138" y="5351463"/>
            <a:ext cx="1223962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bdélník 1"/>
          <p:cNvSpPr>
            <a:spLocks noChangeArrowheads="1"/>
          </p:cNvSpPr>
          <p:nvPr/>
        </p:nvSpPr>
        <p:spPr bwMode="auto">
          <a:xfrm>
            <a:off x="2484438" y="404813"/>
            <a:ext cx="6335712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 i="1">
                <a:latin typeface="Comic Sans MS" pitchFamily="66" charset="0"/>
              </a:rPr>
              <a:t>8. </a:t>
            </a:r>
            <a:r>
              <a:rPr lang="cs-CZ" altLang="cs-CZ" sz="2800" b="1" i="1" u="sng">
                <a:solidFill>
                  <a:srgbClr val="CC00CC"/>
                </a:solidFill>
                <a:latin typeface="Comic Sans MS" pitchFamily="66" charset="0"/>
              </a:rPr>
              <a:t>Zdraví škodlivé </a:t>
            </a:r>
          </a:p>
          <a:p>
            <a:r>
              <a:rPr lang="cs-CZ" altLang="cs-CZ" sz="2400" i="1">
                <a:latin typeface="Comic Sans MS" pitchFamily="66" charset="0"/>
              </a:rPr>
              <a:t>(písmenné označení </a:t>
            </a:r>
            <a:r>
              <a:rPr lang="cs-CZ" altLang="cs-CZ" sz="2400" b="1" i="1">
                <a:solidFill>
                  <a:srgbClr val="FF0000"/>
                </a:solidFill>
                <a:latin typeface="Comic Sans MS" pitchFamily="66" charset="0"/>
              </a:rPr>
              <a:t>Xn</a:t>
            </a:r>
            <a:r>
              <a:rPr lang="cs-CZ" altLang="cs-CZ" sz="2400" i="1">
                <a:latin typeface="Comic Sans MS" pitchFamily="66" charset="0"/>
              </a:rPr>
              <a:t>), </a:t>
            </a:r>
          </a:p>
          <a:p>
            <a:r>
              <a:rPr lang="cs-CZ" altLang="cs-CZ" sz="2400" i="1">
                <a:latin typeface="Comic Sans MS" pitchFamily="66" charset="0"/>
              </a:rPr>
              <a:t>které po vdechnutí, požití nebo po</a:t>
            </a:r>
          </a:p>
          <a:p>
            <a:r>
              <a:rPr lang="cs-CZ" altLang="cs-CZ" sz="2400" i="1">
                <a:latin typeface="Comic Sans MS" pitchFamily="66" charset="0"/>
              </a:rPr>
              <a:t>proniknutí kůží mohou způsobit akutní nebo chronické poškození zdraví nebo smrt.</a:t>
            </a: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333375"/>
            <a:ext cx="1847850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Obdélník 2"/>
          <p:cNvSpPr>
            <a:spLocks noChangeArrowheads="1"/>
          </p:cNvSpPr>
          <p:nvPr/>
        </p:nvSpPr>
        <p:spPr bwMode="auto">
          <a:xfrm>
            <a:off x="2547938" y="3105150"/>
            <a:ext cx="6272212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 i="1">
                <a:latin typeface="Comic Sans MS" pitchFamily="66" charset="0"/>
              </a:rPr>
              <a:t>9. </a:t>
            </a:r>
            <a:r>
              <a:rPr lang="cs-CZ" altLang="cs-CZ" sz="2800" b="1" i="1" u="sng">
                <a:solidFill>
                  <a:srgbClr val="660033"/>
                </a:solidFill>
                <a:latin typeface="Comic Sans MS" pitchFamily="66" charset="0"/>
              </a:rPr>
              <a:t>Žíravé</a:t>
            </a:r>
            <a:r>
              <a:rPr lang="cs-CZ" altLang="cs-CZ" b="1"/>
              <a:t> </a:t>
            </a:r>
            <a:r>
              <a:rPr lang="cs-CZ" altLang="cs-CZ" sz="2400" i="1">
                <a:latin typeface="Comic Sans MS" pitchFamily="66" charset="0"/>
              </a:rPr>
              <a:t>(písmenné označení </a:t>
            </a:r>
            <a:r>
              <a:rPr lang="cs-CZ" altLang="cs-CZ" sz="2400" b="1" i="1">
                <a:solidFill>
                  <a:srgbClr val="FF0000"/>
                </a:solidFill>
                <a:latin typeface="Comic Sans MS" pitchFamily="66" charset="0"/>
              </a:rPr>
              <a:t>C</a:t>
            </a:r>
            <a:r>
              <a:rPr lang="cs-CZ" altLang="cs-CZ" sz="2400" i="1">
                <a:latin typeface="Comic Sans MS" pitchFamily="66" charset="0"/>
              </a:rPr>
              <a:t>), které po styku s živou tkání mohou způsobit její zničení.</a:t>
            </a:r>
          </a:p>
        </p:txBody>
      </p:sp>
      <p:pic>
        <p:nvPicPr>
          <p:cNvPr id="922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" y="3429000"/>
            <a:ext cx="1524000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975" y="4508500"/>
            <a:ext cx="28479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83250" y="4237038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Obdélník 1"/>
          <p:cNvSpPr>
            <a:spLocks noChangeArrowheads="1"/>
          </p:cNvSpPr>
          <p:nvPr/>
        </p:nvSpPr>
        <p:spPr bwMode="auto">
          <a:xfrm>
            <a:off x="2555875" y="476250"/>
            <a:ext cx="6192838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 i="1">
                <a:latin typeface="Comic Sans MS" pitchFamily="66" charset="0"/>
              </a:rPr>
              <a:t>10. </a:t>
            </a:r>
            <a:r>
              <a:rPr lang="cs-CZ" altLang="cs-CZ" sz="2800" b="1" i="1" u="sng">
                <a:solidFill>
                  <a:srgbClr val="663300"/>
                </a:solidFill>
                <a:latin typeface="Comic Sans MS" pitchFamily="66" charset="0"/>
              </a:rPr>
              <a:t>Dráždivé </a:t>
            </a:r>
            <a:r>
              <a:rPr lang="cs-CZ" altLang="cs-CZ" sz="2400" i="1">
                <a:latin typeface="Comic Sans MS" pitchFamily="66" charset="0"/>
              </a:rPr>
              <a:t>(písmenné označení </a:t>
            </a:r>
            <a:r>
              <a:rPr lang="cs-CZ" altLang="cs-CZ" sz="2400" b="1" i="1">
                <a:solidFill>
                  <a:srgbClr val="FF0000"/>
                </a:solidFill>
                <a:latin typeface="Comic Sans MS" pitchFamily="66" charset="0"/>
              </a:rPr>
              <a:t>Xi</a:t>
            </a:r>
            <a:r>
              <a:rPr lang="cs-CZ" altLang="cs-CZ" sz="2400" i="1">
                <a:latin typeface="Comic Sans MS" pitchFamily="66" charset="0"/>
              </a:rPr>
              <a:t>), které nemají vlastnosti žíravin, </a:t>
            </a:r>
          </a:p>
          <a:p>
            <a:r>
              <a:rPr lang="cs-CZ" altLang="cs-CZ" sz="2400" i="1">
                <a:latin typeface="Comic Sans MS" pitchFamily="66" charset="0"/>
              </a:rPr>
              <a:t>ale při přímém dlouhodobém  nebo opakovaném styku s kůží nebo </a:t>
            </a:r>
          </a:p>
          <a:p>
            <a:r>
              <a:rPr lang="cs-CZ" altLang="cs-CZ" sz="2400" i="1">
                <a:latin typeface="Comic Sans MS" pitchFamily="66" charset="0"/>
              </a:rPr>
              <a:t>sliznicí mohou vyvolat zánět.</a:t>
            </a:r>
          </a:p>
        </p:txBody>
      </p:sp>
      <p:pic>
        <p:nvPicPr>
          <p:cNvPr id="1024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19925" y="1720850"/>
            <a:ext cx="1512888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288" y="404813"/>
            <a:ext cx="1728787" cy="244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Obdélník 2"/>
          <p:cNvSpPr>
            <a:spLocks noChangeArrowheads="1"/>
          </p:cNvSpPr>
          <p:nvPr/>
        </p:nvSpPr>
        <p:spPr bwMode="auto">
          <a:xfrm>
            <a:off x="2411413" y="3429000"/>
            <a:ext cx="6697662" cy="237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 i="1" dirty="0">
                <a:latin typeface="Comic Sans MS" pitchFamily="66" charset="0"/>
              </a:rPr>
              <a:t>11. </a:t>
            </a:r>
            <a:r>
              <a:rPr lang="cs-CZ" altLang="cs-CZ" sz="2800" b="1" i="1" u="sng" dirty="0">
                <a:solidFill>
                  <a:srgbClr val="0070C0"/>
                </a:solidFill>
                <a:latin typeface="Comic Sans MS" pitchFamily="66" charset="0"/>
              </a:rPr>
              <a:t>Nebezpečné pro životní prostředí </a:t>
            </a:r>
            <a:r>
              <a:rPr lang="cs-CZ" altLang="cs-CZ" sz="2400" i="1" dirty="0">
                <a:latin typeface="Comic Sans MS" pitchFamily="66" charset="0"/>
              </a:rPr>
              <a:t>(písmenné označení </a:t>
            </a:r>
            <a:r>
              <a:rPr lang="cs-CZ" altLang="cs-CZ" sz="2400" b="1" i="1" dirty="0">
                <a:solidFill>
                  <a:srgbClr val="FF0000"/>
                </a:solidFill>
                <a:latin typeface="Comic Sans MS" pitchFamily="66" charset="0"/>
              </a:rPr>
              <a:t>N</a:t>
            </a:r>
            <a:r>
              <a:rPr lang="cs-CZ" altLang="cs-CZ" sz="2400" b="1" i="1" dirty="0">
                <a:latin typeface="Comic Sans MS" pitchFamily="66" charset="0"/>
              </a:rPr>
              <a:t> </a:t>
            </a:r>
            <a:r>
              <a:rPr lang="cs-CZ" altLang="cs-CZ" sz="2400" i="1" dirty="0">
                <a:latin typeface="Comic Sans MS" pitchFamily="66" charset="0"/>
              </a:rPr>
              <a:t>nebo věty </a:t>
            </a:r>
            <a:r>
              <a:rPr lang="cs-CZ" altLang="cs-CZ" sz="2400" b="1" i="1" dirty="0">
                <a:solidFill>
                  <a:srgbClr val="FF0000"/>
                </a:solidFill>
                <a:latin typeface="Comic Sans MS" pitchFamily="66" charset="0"/>
              </a:rPr>
              <a:t>R52</a:t>
            </a:r>
            <a:r>
              <a:rPr lang="cs-CZ" altLang="cs-CZ" sz="2400" i="1" dirty="0">
                <a:solidFill>
                  <a:srgbClr val="FF0000"/>
                </a:solidFill>
                <a:latin typeface="Comic Sans MS" pitchFamily="66" charset="0"/>
              </a:rPr>
              <a:t>, </a:t>
            </a:r>
            <a:r>
              <a:rPr lang="cs-CZ" altLang="cs-CZ" sz="2400" b="1" i="1" dirty="0">
                <a:solidFill>
                  <a:srgbClr val="FF0000"/>
                </a:solidFill>
                <a:latin typeface="Comic Sans MS" pitchFamily="66" charset="0"/>
              </a:rPr>
              <a:t>R53</a:t>
            </a:r>
            <a:r>
              <a:rPr lang="cs-CZ" altLang="cs-CZ" sz="2400" i="1" dirty="0">
                <a:latin typeface="Comic Sans MS" pitchFamily="66" charset="0"/>
              </a:rPr>
              <a:t>, </a:t>
            </a:r>
            <a:r>
              <a:rPr lang="cs-CZ" altLang="cs-CZ" sz="2400" b="1" i="1" dirty="0">
                <a:solidFill>
                  <a:srgbClr val="FF0000"/>
                </a:solidFill>
                <a:latin typeface="Comic Sans MS" pitchFamily="66" charset="0"/>
              </a:rPr>
              <a:t>R59</a:t>
            </a:r>
            <a:r>
              <a:rPr lang="cs-CZ" altLang="cs-CZ" sz="2400" i="1" dirty="0">
                <a:latin typeface="Comic Sans MS" pitchFamily="66" charset="0"/>
              </a:rPr>
              <a:t>), které po proniknutí do životního prostředí představují nebo mohou představovat okamžité  nebo opožděné nebezpečí</a:t>
            </a:r>
            <a:r>
              <a:rPr lang="cs-CZ" altLang="cs-CZ" sz="2400" i="1" dirty="0" smtClean="0">
                <a:latin typeface="Comic Sans MS" pitchFamily="66" charset="0"/>
              </a:rPr>
              <a:t>.</a:t>
            </a:r>
            <a:endParaRPr lang="cs-CZ" altLang="cs-CZ" sz="2400" i="1" dirty="0">
              <a:latin typeface="Comic Sans MS" pitchFamily="66" charset="0"/>
            </a:endParaRPr>
          </a:p>
        </p:txBody>
      </p:sp>
      <p:pic>
        <p:nvPicPr>
          <p:cNvPr id="10246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963" y="3462338"/>
            <a:ext cx="1847850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5445125"/>
            <a:ext cx="2087563" cy="1173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66000" y="5370513"/>
            <a:ext cx="1323975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1"/>
          <p:cNvSpPr>
            <a:spLocks noChangeArrowheads="1"/>
          </p:cNvSpPr>
          <p:nvPr/>
        </p:nvSpPr>
        <p:spPr bwMode="auto">
          <a:xfrm>
            <a:off x="323850" y="174625"/>
            <a:ext cx="39211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altLang="cs-CZ" b="1" i="1">
                <a:latin typeface="Comic Sans MS" pitchFamily="66" charset="0"/>
                <a:cs typeface="Times New Roman" pitchFamily="18" charset="0"/>
              </a:rPr>
              <a:t>1) Vyluštěte následující křížovku:</a:t>
            </a:r>
            <a:endParaRPr lang="cs-CZ" altLang="cs-CZ" sz="2800" i="1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4213" y="836613"/>
          <a:ext cx="8135937" cy="2425703"/>
        </p:xfrm>
        <a:graphic>
          <a:graphicData uri="http://schemas.openxmlformats.org/drawingml/2006/table">
            <a:tbl>
              <a:tblPr firstRow="1" firstCol="1" bandRow="1"/>
              <a:tblGrid>
                <a:gridCol w="243763"/>
                <a:gridCol w="243763"/>
                <a:gridCol w="243763"/>
                <a:gridCol w="243763"/>
                <a:gridCol w="243763"/>
                <a:gridCol w="243763"/>
                <a:gridCol w="243763"/>
                <a:gridCol w="243763"/>
                <a:gridCol w="243763"/>
                <a:gridCol w="243763"/>
                <a:gridCol w="243763"/>
                <a:gridCol w="243763"/>
                <a:gridCol w="243763"/>
                <a:gridCol w="4967018"/>
              </a:tblGrid>
              <a:tr h="2322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1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ochrana očí, kterou používáme i v </a:t>
                      </a:r>
                      <a:r>
                        <a:rPr lang="cs-CZ" sz="1100" kern="150" dirty="0" smtClean="0">
                          <a:effectLst/>
                          <a:latin typeface="Arial"/>
                          <a:ea typeface="Times New Roman"/>
                          <a:cs typeface="Mangal"/>
                        </a:rPr>
                        <a:t>chemii a při práci s nebezpečnými látkami</a:t>
                      </a:r>
                      <a:endParaRPr lang="cs-CZ" sz="11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22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1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skupina látek, které jsou pro člověka nebezpečné a označují se lebkou</a:t>
                      </a:r>
                      <a:endParaRPr lang="cs-CZ" sz="11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22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1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smysl, který využíváme nejčastěji</a:t>
                      </a:r>
                      <a:endParaRPr lang="cs-CZ" sz="11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537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100" kern="150" dirty="0" smtClean="0">
                          <a:effectLst/>
                          <a:latin typeface="Arial"/>
                          <a:ea typeface="Times New Roman"/>
                          <a:cs typeface="Mangal"/>
                        </a:rPr>
                        <a:t>věc, která</a:t>
                      </a:r>
                      <a:r>
                        <a:rPr lang="cs-CZ" sz="1100" kern="150" baseline="0" dirty="0" smtClean="0">
                          <a:effectLst/>
                          <a:latin typeface="Arial"/>
                          <a:ea typeface="Times New Roman"/>
                          <a:cs typeface="Mangal"/>
                        </a:rPr>
                        <a:t> </a:t>
                      </a:r>
                      <a:r>
                        <a:rPr lang="cs-CZ" sz="1100" kern="150" dirty="0" smtClean="0">
                          <a:effectLst/>
                          <a:latin typeface="Arial"/>
                          <a:ea typeface="Times New Roman"/>
                          <a:cs typeface="Mangal"/>
                        </a:rPr>
                        <a:t>slouží </a:t>
                      </a:r>
                      <a:r>
                        <a:rPr lang="cs-CZ" sz="11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k ochraně většiny těla, chemici nebo doktoři jej většinou nosí </a:t>
                      </a:r>
                      <a:r>
                        <a:rPr lang="cs-CZ" sz="1100" kern="150" baseline="0" dirty="0" smtClean="0">
                          <a:effectLst/>
                          <a:latin typeface="Arial"/>
                          <a:ea typeface="Times New Roman"/>
                          <a:cs typeface="Mangal"/>
                        </a:rPr>
                        <a:t> </a:t>
                      </a:r>
                      <a:r>
                        <a:rPr lang="cs-CZ" sz="1100" kern="150" dirty="0" smtClean="0">
                          <a:effectLst/>
                          <a:latin typeface="Arial"/>
                          <a:ea typeface="Times New Roman"/>
                          <a:cs typeface="Mangal"/>
                        </a:rPr>
                        <a:t>v </a:t>
                      </a:r>
                      <a:r>
                        <a:rPr lang="cs-CZ" sz="11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bílé barvě</a:t>
                      </a:r>
                      <a:endParaRPr lang="cs-CZ" sz="11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22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1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věc, která slouží k ochraně rukou</a:t>
                      </a:r>
                      <a:endParaRPr lang="cs-CZ" sz="11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22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1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smysl, který využíváme k rozlišení zápachu</a:t>
                      </a:r>
                      <a:endParaRPr lang="cs-CZ" sz="11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22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1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skupina látek, které za určitých podmínek mohou explodovat</a:t>
                      </a:r>
                      <a:endParaRPr lang="cs-CZ" sz="11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22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1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cizí výraz pro výbuch</a:t>
                      </a:r>
                      <a:endParaRPr lang="cs-CZ" sz="11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22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1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látky, které patří mezi žíraviny, nejznámějšími jsou sírová nebo dusičná</a:t>
                      </a:r>
                      <a:endParaRPr lang="cs-CZ" sz="11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22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50">
                          <a:effectLst/>
                          <a:latin typeface="Arial"/>
                          <a:ea typeface="Times New Roman"/>
                          <a:cs typeface="Mangal"/>
                        </a:rPr>
                        <a:t> </a:t>
                      </a:r>
                      <a:endParaRPr lang="cs-CZ" sz="1200" kern="15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100" kern="150" dirty="0">
                          <a:effectLst/>
                          <a:latin typeface="Arial"/>
                          <a:ea typeface="Times New Roman"/>
                          <a:cs typeface="Mangal"/>
                        </a:rPr>
                        <a:t>věc, která slouží k ochraně celého obličeje</a:t>
                      </a:r>
                      <a:endParaRPr lang="cs-CZ" sz="1100" kern="150" dirty="0">
                        <a:effectLst/>
                        <a:latin typeface="Times New Roman"/>
                        <a:ea typeface="Times New Roman"/>
                        <a:cs typeface="Mangal"/>
                      </a:endParaRPr>
                    </a:p>
                  </a:txBody>
                  <a:tcPr marL="44445" marR="4444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1446" name="Obdélník 16"/>
          <p:cNvSpPr>
            <a:spLocks noChangeArrowheads="1"/>
          </p:cNvSpPr>
          <p:nvPr/>
        </p:nvSpPr>
        <p:spPr bwMode="auto">
          <a:xfrm>
            <a:off x="323850" y="3573463"/>
            <a:ext cx="86407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 i="1">
                <a:latin typeface="Comic Sans MS" pitchFamily="66" charset="0"/>
              </a:rPr>
              <a:t>2) Napište názvy bezpečnostních symbolů:</a:t>
            </a:r>
          </a:p>
          <a:p>
            <a:r>
              <a:rPr lang="cs-CZ" altLang="cs-CZ" b="1"/>
              <a:t> </a:t>
            </a:r>
          </a:p>
        </p:txBody>
      </p:sp>
      <p:pic>
        <p:nvPicPr>
          <p:cNvPr id="11447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4076700"/>
            <a:ext cx="920750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448" name="Picture 2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84425" y="4627563"/>
            <a:ext cx="920750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449" name="Picture 2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11625" y="4076700"/>
            <a:ext cx="920750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450" name="Picture 2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53125" y="4627563"/>
            <a:ext cx="920750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451" name="Picture 2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21600" y="4089400"/>
            <a:ext cx="908050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Zaoblený obdélník 18"/>
          <p:cNvSpPr/>
          <p:nvPr/>
        </p:nvSpPr>
        <p:spPr>
          <a:xfrm>
            <a:off x="352425" y="5189538"/>
            <a:ext cx="1612900" cy="3587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1453" name="Picture 2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066925" y="5876925"/>
            <a:ext cx="1554163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454" name="Picture 2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44925" y="5195888"/>
            <a:ext cx="1597025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455" name="Picture 2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29275" y="5876925"/>
            <a:ext cx="1709738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456" name="Picture 2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39013" y="5164138"/>
            <a:ext cx="1673225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457" name="TextovéPole 19"/>
          <p:cNvSpPr txBox="1">
            <a:spLocks noChangeArrowheads="1"/>
          </p:cNvSpPr>
          <p:nvPr/>
        </p:nvSpPr>
        <p:spPr bwMode="auto">
          <a:xfrm>
            <a:off x="539750" y="115888"/>
            <a:ext cx="5184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Pracovní list č. 1:</a:t>
            </a:r>
          </a:p>
        </p:txBody>
      </p:sp>
    </p:spTree>
  </p:cSld>
  <p:clrMapOvr>
    <a:masterClrMapping/>
  </p:clrMapOvr>
  <p:transition spd="slow">
    <p:split orient="vert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3"/>
          <p:cNvSpPr txBox="1">
            <a:spLocks noChangeArrowheads="1"/>
          </p:cNvSpPr>
          <p:nvPr/>
        </p:nvSpPr>
        <p:spPr bwMode="auto">
          <a:xfrm>
            <a:off x="539750" y="115888"/>
            <a:ext cx="5184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Pracovní list č. 2: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4525962"/>
          </a:xfrm>
        </p:spPr>
        <p:txBody>
          <a:bodyPr/>
          <a:lstStyle/>
          <a:p>
            <a:pPr eaLnBrk="1" hangingPunct="1"/>
            <a:r>
              <a:rPr lang="cs-CZ" altLang="cs-CZ" sz="2400" i="1" smtClean="0">
                <a:latin typeface="Comic Sans MS" pitchFamily="66" charset="0"/>
              </a:rPr>
              <a:t>1. Vyhledej na internetu , co jsou R – věty a S – věty a jaké existují.</a:t>
            </a:r>
          </a:p>
          <a:p>
            <a:pPr eaLnBrk="1" hangingPunct="1"/>
            <a:endParaRPr lang="cs-CZ" altLang="cs-CZ" sz="2400" i="1" smtClean="0">
              <a:latin typeface="Comic Sans MS" pitchFamily="66" charset="0"/>
            </a:endParaRPr>
          </a:p>
          <a:p>
            <a:pPr eaLnBrk="1" hangingPunct="1"/>
            <a:r>
              <a:rPr lang="cs-CZ" altLang="cs-CZ" sz="2400" i="1" smtClean="0">
                <a:latin typeface="Comic Sans MS" pitchFamily="66" charset="0"/>
              </a:rPr>
              <a:t>2. Udělejte si exkurzi do drogerie, prohlédněte si obaly různých druhů zboží a podívejte se na označení nebezpečnosti</a:t>
            </a:r>
          </a:p>
          <a:p>
            <a:pPr eaLnBrk="1" hangingPunct="1"/>
            <a:endParaRPr lang="cs-CZ" altLang="cs-CZ" sz="2400" i="1" smtClean="0">
              <a:latin typeface="Comic Sans MS" pitchFamily="66" charset="0"/>
            </a:endParaRPr>
          </a:p>
          <a:p>
            <a:pPr eaLnBrk="1" hangingPunct="1"/>
            <a:r>
              <a:rPr lang="cs-CZ" altLang="cs-CZ" sz="2400" i="1" smtClean="0">
                <a:latin typeface="Comic Sans MS" pitchFamily="66" charset="0"/>
              </a:rPr>
              <a:t>3. Podívejte se do školní dílny, jakými symboly jsou označeny barvy, ředidla apod.</a:t>
            </a:r>
          </a:p>
        </p:txBody>
      </p:sp>
    </p:spTree>
  </p:cSld>
  <p:clrMapOvr>
    <a:masterClrMapping/>
  </p:clrMapOvr>
  <p:transition spd="slow">
    <p:split orient="vert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539750" y="115888"/>
            <a:ext cx="5184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Pracovní list č. 3: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288" y="765175"/>
            <a:ext cx="8229600" cy="56880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i="1" dirty="0" smtClean="0">
                <a:latin typeface="Comic Sans MS" panose="030F0702030302020204" pitchFamily="66" charset="0"/>
              </a:rPr>
              <a:t>Vyjmenuj některé nebezpečné prostředky</a:t>
            </a:r>
            <a:r>
              <a:rPr lang="cs-CZ" i="1" dirty="0" smtClean="0"/>
              <a:t>: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-čistící prostředky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……………………………………………...............................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-dezinfekční prostředky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-kosmetické prostředky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………………………………………………………………………...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-prostředky používané na zahradách a polích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………………………………………………………………………….</a:t>
            </a:r>
          </a:p>
        </p:txBody>
      </p:sp>
    </p:spTree>
  </p:cSld>
  <p:clrMapOvr>
    <a:masterClrMapping/>
  </p:clrMapOvr>
  <p:transition spd="slow">
    <p:split orient="vert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260350"/>
            <a:ext cx="6224588" cy="132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Nadpis 2"/>
          <p:cNvSpPr>
            <a:spLocks noGrp="1"/>
          </p:cNvSpPr>
          <p:nvPr>
            <p:ph type="title"/>
          </p:nvPr>
        </p:nvSpPr>
        <p:spPr>
          <a:xfrm>
            <a:off x="538163" y="1844675"/>
            <a:ext cx="2162175" cy="647700"/>
          </a:xfrm>
        </p:spPr>
        <p:txBody>
          <a:bodyPr/>
          <a:lstStyle/>
          <a:p>
            <a:pPr eaLnBrk="1" hangingPunct="1"/>
            <a:r>
              <a:rPr lang="cs-CZ" altLang="cs-CZ" sz="2000" u="sng" smtClean="0">
                <a:latin typeface="Arial" charset="0"/>
                <a:cs typeface="Arial" charset="0"/>
              </a:rPr>
              <a:t>Zdroje a citace:</a:t>
            </a:r>
          </a:p>
        </p:txBody>
      </p:sp>
      <p:sp>
        <p:nvSpPr>
          <p:cNvPr id="14340" name="Obdélník 3"/>
          <p:cNvSpPr>
            <a:spLocks noChangeArrowheads="1"/>
          </p:cNvSpPr>
          <p:nvPr/>
        </p:nvSpPr>
        <p:spPr bwMode="auto">
          <a:xfrm>
            <a:off x="762000" y="2492375"/>
            <a:ext cx="777716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>
                <a:latin typeface="Arial" charset="0"/>
              </a:rPr>
              <a:t>http://cs.wikipedia.org/wiki/Bezpe%C4%8Dnostn%C3%AD_klasifikace</a:t>
            </a:r>
          </a:p>
        </p:txBody>
      </p:sp>
      <p:sp>
        <p:nvSpPr>
          <p:cNvPr id="14341" name="Obdélník 3"/>
          <p:cNvSpPr>
            <a:spLocks noChangeArrowheads="1"/>
          </p:cNvSpPr>
          <p:nvPr/>
        </p:nvSpPr>
        <p:spPr bwMode="auto">
          <a:xfrm>
            <a:off x="771525" y="2819400"/>
            <a:ext cx="84804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>
                <a:latin typeface="Arial" charset="0"/>
              </a:rPr>
              <a:t>file:///C:/Users/Martin/Downloads/Pravidla_o_nakladani_s_chemickymi_latkami%20(2).pdf</a:t>
            </a:r>
          </a:p>
        </p:txBody>
      </p:sp>
      <p:sp>
        <p:nvSpPr>
          <p:cNvPr id="14342" name="TextovéPole 6"/>
          <p:cNvSpPr txBox="1">
            <a:spLocks noChangeArrowheads="1"/>
          </p:cNvSpPr>
          <p:nvPr/>
        </p:nvSpPr>
        <p:spPr bwMode="auto">
          <a:xfrm>
            <a:off x="762000" y="3459163"/>
            <a:ext cx="11509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Arial" charset="0"/>
              </a:rPr>
              <a:t>Obrázky:</a:t>
            </a:r>
          </a:p>
        </p:txBody>
      </p:sp>
      <p:sp>
        <p:nvSpPr>
          <p:cNvPr id="14343" name="Obdélník 1"/>
          <p:cNvSpPr>
            <a:spLocks noChangeArrowheads="1"/>
          </p:cNvSpPr>
          <p:nvPr/>
        </p:nvSpPr>
        <p:spPr bwMode="auto">
          <a:xfrm>
            <a:off x="771525" y="3829050"/>
            <a:ext cx="792003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Arial" charset="0"/>
              </a:rPr>
              <a:t>www.office.microsoft.com</a:t>
            </a:r>
          </a:p>
          <a:p>
            <a:r>
              <a:rPr lang="cs-CZ" sz="1400">
                <a:latin typeface="Arial" charset="0"/>
              </a:rPr>
              <a:t>Vlastní tvorba, obrázky vytvořené za pomocí programu  Microsoft PowerPoint </a:t>
            </a:r>
          </a:p>
          <a:p>
            <a:r>
              <a:rPr lang="cs-CZ" sz="1400">
                <a:latin typeface="Arial" charset="0"/>
              </a:rPr>
              <a:t>– kreslení, klipart,  </a:t>
            </a:r>
          </a:p>
          <a:p>
            <a:r>
              <a:rPr lang="cs-CZ" sz="1400">
                <a:latin typeface="Arial" charset="0"/>
              </a:rPr>
              <a:t>-  obrázky z vlastních zdrojů</a:t>
            </a:r>
          </a:p>
        </p:txBody>
      </p:sp>
      <p:sp>
        <p:nvSpPr>
          <p:cNvPr id="14344" name="Obdélník 2"/>
          <p:cNvSpPr>
            <a:spLocks noChangeArrowheads="1"/>
          </p:cNvSpPr>
          <p:nvPr/>
        </p:nvSpPr>
        <p:spPr bwMode="auto">
          <a:xfrm>
            <a:off x="762000" y="4724400"/>
            <a:ext cx="78422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Arial" charset="0"/>
              </a:rPr>
              <a:t>http://www.zachranny-kruh.cz/image.php?idx=272757&amp;mw=250&amp;mh=191</a:t>
            </a:r>
          </a:p>
        </p:txBody>
      </p:sp>
      <p:sp>
        <p:nvSpPr>
          <p:cNvPr id="14345" name="Obdélník 3"/>
          <p:cNvSpPr>
            <a:spLocks noChangeArrowheads="1"/>
          </p:cNvSpPr>
          <p:nvPr/>
        </p:nvSpPr>
        <p:spPr bwMode="auto">
          <a:xfrm>
            <a:off x="762000" y="5068888"/>
            <a:ext cx="34956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Arial" charset="0"/>
              </a:rPr>
              <a:t>http://www.apostav.cz/image/vystrazne.gif</a:t>
            </a:r>
          </a:p>
        </p:txBody>
      </p:sp>
    </p:spTree>
  </p:cSld>
  <p:clrMapOvr>
    <a:masterClrMapping/>
  </p:clrMapOvr>
  <p:transition spd="slow">
    <p:split orient="vert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705</Words>
  <Application>Microsoft Office PowerPoint</Application>
  <PresentationFormat>Předvádění na obrazovce (4:3)</PresentationFormat>
  <Paragraphs>221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Calibri</vt:lpstr>
      <vt:lpstr>Arial</vt:lpstr>
      <vt:lpstr>Comic Sans MS</vt:lpstr>
      <vt:lpstr>Times New Roman</vt:lpstr>
      <vt:lpstr>Mangal</vt:lpstr>
      <vt:lpstr>Motiv systému Office</vt:lpstr>
      <vt:lpstr>Snímek 1</vt:lpstr>
      <vt:lpstr>Nebezpečné látky a prostředky</vt:lpstr>
      <vt:lpstr>     Každá chemická a nebezpečná látka nese své označení a další popisky, jak s takovou látkou zacházet a v čem spočívá její nebezpečí, popř. je na obalu uvedena i 1. pomoc.    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Zdroje a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</dc:creator>
  <cp:lastModifiedBy>Dum</cp:lastModifiedBy>
  <cp:revision>17</cp:revision>
  <dcterms:created xsi:type="dcterms:W3CDTF">2014-06-29T21:56:06Z</dcterms:created>
  <dcterms:modified xsi:type="dcterms:W3CDTF">2014-09-23T09:16:59Z</dcterms:modified>
</cp:coreProperties>
</file>