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1"/>
  </p:notesMasterIdLst>
  <p:sldIdLst>
    <p:sldId id="256" r:id="rId2"/>
    <p:sldId id="257" r:id="rId3"/>
    <p:sldId id="297" r:id="rId4"/>
    <p:sldId id="298" r:id="rId5"/>
    <p:sldId id="299" r:id="rId6"/>
    <p:sldId id="300" r:id="rId7"/>
    <p:sldId id="303" r:id="rId8"/>
    <p:sldId id="306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13264548-89DB-4322-B0B9-6C9B3C14393C}">
          <p14:sldIdLst>
            <p14:sldId id="256"/>
            <p14:sldId id="257"/>
            <p14:sldId id="297"/>
            <p14:sldId id="298"/>
            <p14:sldId id="299"/>
            <p14:sldId id="300"/>
            <p14:sldId id="303"/>
          </p14:sldIdLst>
        </p14:section>
        <p14:section name="Oddíl bez názvu" id="{C96E4D15-9B31-4C25-AE6B-8F74D5E4A76D}">
          <p14:sldIdLst>
            <p14:sldId id="306"/>
            <p14:sldId id="26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32" autoAdjust="0"/>
    <p:restoredTop sz="94671" autoAdjust="0"/>
  </p:normalViewPr>
  <p:slideViewPr>
    <p:cSldViewPr>
      <p:cViewPr>
        <p:scale>
          <a:sx n="73" d="100"/>
          <a:sy n="73" d="100"/>
        </p:scale>
        <p:origin x="-912" y="-6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61882" y="3509784"/>
            <a:ext cx="439043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  <a:latin typeface="Arial Black" pitchFamily="34" charset="0"/>
              </a:rPr>
              <a:t>MATEMATIKA</a:t>
            </a:r>
          </a:p>
          <a:p>
            <a:pPr algn="ctr"/>
            <a:endParaRPr lang="cs-CZ" sz="2800" dirty="0">
              <a:solidFill>
                <a:srgbClr val="00B050"/>
              </a:solidFill>
              <a:latin typeface="Arial Black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00B050"/>
                </a:solidFill>
                <a:latin typeface="Arial Black" pitchFamily="34" charset="0"/>
              </a:rPr>
              <a:t>Zlomky ve slovních úlohách</a:t>
            </a:r>
          </a:p>
          <a:p>
            <a:pPr algn="ctr"/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90872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III-2-01-10_Operace_s_realnymi_cisly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06.2013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03245" y="5301208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467544" y="908720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zlomky se často setkáme v praktických úlohách. Vypočítejte následující slovní úlohy.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32470" y="1805512"/>
            <a:ext cx="670147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952661" y="1589730"/>
                <a:ext cx="6931707" cy="7855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Z tabule plechu o obsahu 2 m</a:t>
                </a:r>
                <a:r>
                  <a:rPr lang="cs-CZ" baseline="30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se na jeden výrobek spotřebují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tabule</m:t>
                    </m:r>
                    <m:r>
                      <a:rPr lang="cs-CZ" b="0" i="0" smtClean="0">
                        <a:latin typeface="Cambria Math"/>
                      </a:rPr>
                      <m:t>.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Kolik m</a:t>
                </a:r>
                <a:r>
                  <a:rPr lang="cs-CZ" baseline="30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je zbytek tabule?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2661" y="1589730"/>
                <a:ext cx="6931707" cy="785536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704" b="-85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20"/>
          <p:cNvCxnSpPr/>
          <p:nvPr/>
        </p:nvCxnSpPr>
        <p:spPr>
          <a:xfrm flipH="1">
            <a:off x="1043608" y="2375266"/>
            <a:ext cx="66967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947143" y="2380238"/>
            <a:ext cx="18911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Řešení:</a:t>
            </a:r>
            <a:endParaRPr lang="cs-CZ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TextovéPole 22"/>
              <p:cNvSpPr txBox="1"/>
              <p:nvPr/>
            </p:nvSpPr>
            <p:spPr>
              <a:xfrm>
                <a:off x="810162" y="2749570"/>
                <a:ext cx="3667222" cy="63478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𝑠𝑝𝑜𝑡</m:t>
                      </m:r>
                      <m:r>
                        <a:rPr lang="cs-CZ" b="0" i="1" smtClean="0">
                          <a:latin typeface="Cambria Math"/>
                        </a:rPr>
                        <m:t>ř</m:t>
                      </m:r>
                      <m:r>
                        <a:rPr lang="cs-CZ" b="0" i="1" smtClean="0">
                          <a:latin typeface="Cambria Math"/>
                        </a:rPr>
                        <m:t>𝑒𝑏𝑢𝑗</m:t>
                      </m:r>
                      <m:r>
                        <a:rPr lang="cs-CZ" b="0" i="1" smtClean="0">
                          <a:latin typeface="Cambria Math"/>
                        </a:rPr>
                        <m:t>í </m:t>
                      </m:r>
                      <m:r>
                        <a:rPr lang="cs-CZ" b="0" i="1" smtClean="0">
                          <a:latin typeface="Cambria Math"/>
                        </a:rPr>
                        <m:t>𝑠𝑒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          </m:t>
                      </m:r>
                      <m:r>
                        <a:rPr lang="cs-CZ" b="0" i="1" smtClean="0">
                          <a:latin typeface="Cambria Math"/>
                        </a:rPr>
                        <m:t>𝑧𝑏𝑦𝑡𝑒𝑘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𝑗𝑒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0162" y="2749570"/>
                <a:ext cx="3667222" cy="634789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TextovéPole 23"/>
              <p:cNvSpPr txBox="1"/>
              <p:nvPr/>
            </p:nvSpPr>
            <p:spPr>
              <a:xfrm>
                <a:off x="952661" y="3420588"/>
                <a:ext cx="2230034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𝑧𝑒</m:t>
                      </m:r>
                      <m:r>
                        <a:rPr lang="cs-CZ" b="0" i="1" smtClean="0">
                          <a:latin typeface="Cambria Math"/>
                        </a:rPr>
                        <m:t> 2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                 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2661" y="3420588"/>
                <a:ext cx="2230034" cy="610936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TextovéPole 24"/>
              <p:cNvSpPr txBox="1"/>
              <p:nvPr/>
            </p:nvSpPr>
            <p:spPr>
              <a:xfrm>
                <a:off x="947143" y="4073086"/>
                <a:ext cx="1950149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∙2=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7143" y="4073086"/>
                <a:ext cx="1950149" cy="610936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6" name="TextovéPole 25"/>
              <p:cNvSpPr txBox="1"/>
              <p:nvPr/>
            </p:nvSpPr>
            <p:spPr>
              <a:xfrm>
                <a:off x="1043608" y="4941168"/>
                <a:ext cx="2664296" cy="4834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Zbytek tabule je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  <a:ea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  <a:ea typeface="Cambria Math"/>
                          </a:rPr>
                          <m:t>2</m:t>
                        </m:r>
                      </m:den>
                    </m:f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4941168"/>
                <a:ext cx="2664296" cy="483466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l="-1831" b="-75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7" name="Přímá spojnice 26"/>
          <p:cNvCxnSpPr/>
          <p:nvPr/>
        </p:nvCxnSpPr>
        <p:spPr>
          <a:xfrm flipH="1">
            <a:off x="1115616" y="5424634"/>
            <a:ext cx="206707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3541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11" grpId="0" animBg="1"/>
      <p:bldP spid="22" grpId="0"/>
      <p:bldP spid="23" grpId="0" animBg="1"/>
      <p:bldP spid="24" grpId="0" animBg="1"/>
      <p:bldP spid="25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ovéPole 14"/>
          <p:cNvSpPr txBox="1"/>
          <p:nvPr/>
        </p:nvSpPr>
        <p:spPr>
          <a:xfrm>
            <a:off x="430708" y="1831283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TextovéPole 1"/>
              <p:cNvSpPr txBox="1"/>
              <p:nvPr/>
            </p:nvSpPr>
            <p:spPr>
              <a:xfrm>
                <a:off x="1187624" y="1634723"/>
                <a:ext cx="6696744" cy="76245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Jarek má přečteny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 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kn</m:t>
                    </m:r>
                    <m:r>
                      <a:rPr lang="cs-CZ" b="0" i="0" smtClean="0">
                        <a:latin typeface="Cambria Math"/>
                      </a:rPr>
                      <m:t>íž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ky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ke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zkou</m:t>
                    </m:r>
                    <m:r>
                      <a:rPr lang="cs-CZ" b="0" i="0" smtClean="0">
                        <a:latin typeface="Cambria Math"/>
                      </a:rPr>
                      <m:t>š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ce</m:t>
                    </m:r>
                    <m:r>
                      <a:rPr lang="cs-CZ" b="0" i="0" smtClean="0">
                        <a:latin typeface="Cambria Math"/>
                      </a:rPr>
                      <m:t>,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co</m:t>
                    </m:r>
                    <m:r>
                      <a:rPr lang="cs-CZ" b="0" i="0" smtClean="0">
                        <a:latin typeface="Cambria Math"/>
                      </a:rPr>
                      <m:t>ž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je</m:t>
                    </m:r>
                    <m:r>
                      <a:rPr lang="cs-CZ" b="0" i="0" smtClean="0">
                        <a:latin typeface="Cambria Math"/>
                      </a:rPr>
                      <m:t> 72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stran</m:t>
                    </m:r>
                    <m:r>
                      <a:rPr lang="cs-CZ" b="0" i="0" smtClean="0">
                        <a:latin typeface="Cambria Math"/>
                      </a:rPr>
                      <m:t>.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Kolik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stran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</m:oMath>
                </a14:m>
                <a:endParaRPr lang="cs-CZ" b="0" i="0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je</m:t>
                      </m:r>
                      <m:r>
                        <a:rPr lang="cs-CZ" b="0" i="0" smtClean="0">
                          <a:latin typeface="Cambria Math"/>
                        </a:rPr>
                        <m:t>š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t</m:t>
                      </m:r>
                      <m:r>
                        <a:rPr lang="cs-CZ" b="0" i="0" smtClean="0">
                          <a:latin typeface="Cambria Math"/>
                        </a:rPr>
                        <m:t>ě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mus</m:t>
                      </m:r>
                      <m:r>
                        <a:rPr lang="cs-CZ" b="0" i="0" smtClean="0">
                          <a:latin typeface="Cambria Math"/>
                        </a:rPr>
                        <m:t>í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p</m:t>
                      </m:r>
                      <m:r>
                        <a:rPr lang="cs-CZ" b="0" i="0" smtClean="0">
                          <a:latin typeface="Cambria Math"/>
                        </a:rPr>
                        <m:t>ř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e</m:t>
                      </m:r>
                      <m:r>
                        <a:rPr lang="cs-CZ" b="0" i="0" smtClean="0">
                          <a:latin typeface="Cambria Math"/>
                        </a:rPr>
                        <m:t>čí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st</m:t>
                      </m:r>
                      <m:r>
                        <a:rPr lang="cs-CZ" b="0" i="0" smtClean="0">
                          <a:latin typeface="Cambria Math"/>
                        </a:rPr>
                        <m:t>?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1634723"/>
                <a:ext cx="6696744" cy="762453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820" b="-72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Přímá spojnice 3"/>
          <p:cNvCxnSpPr/>
          <p:nvPr/>
        </p:nvCxnSpPr>
        <p:spPr>
          <a:xfrm flipH="1">
            <a:off x="1259632" y="2397176"/>
            <a:ext cx="64807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1187826" y="2566042"/>
            <a:ext cx="9875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Řešení: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1225758" y="2785181"/>
                <a:ext cx="3800143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𝑝</m:t>
                      </m:r>
                      <m:r>
                        <a:rPr lang="cs-CZ" b="0" i="1" smtClean="0">
                          <a:latin typeface="Cambria Math"/>
                        </a:rPr>
                        <m:t>ř</m:t>
                      </m:r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</a:rPr>
                        <m:t>𝑡𝑒𝑛𝑦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𝑘𝑛</m:t>
                      </m:r>
                      <m:r>
                        <a:rPr lang="cs-CZ" b="0" i="1" smtClean="0">
                          <a:latin typeface="Cambria Math"/>
                        </a:rPr>
                        <m:t>íž</m:t>
                      </m:r>
                      <m:r>
                        <a:rPr lang="cs-CZ" b="0" i="1" smtClean="0">
                          <a:latin typeface="Cambria Math"/>
                        </a:rPr>
                        <m:t>𝑘𝑦</m:t>
                      </m:r>
                      <m:r>
                        <a:rPr lang="cs-CZ" b="0" i="1" smtClean="0">
                          <a:latin typeface="Cambria Math"/>
                        </a:rPr>
                        <m:t>               72 </m:t>
                      </m:r>
                      <m:r>
                        <a:rPr lang="cs-CZ" b="0" i="1" smtClean="0">
                          <a:latin typeface="Cambria Math"/>
                        </a:rPr>
                        <m:t>𝑠𝑡𝑟𝑎𝑛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5758" y="2785181"/>
                <a:ext cx="3800143" cy="6127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1187826" y="3397913"/>
                <a:ext cx="3713388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𝑧𝑏</m:t>
                      </m:r>
                      <m:r>
                        <a:rPr lang="cs-CZ" b="0" i="1" smtClean="0">
                          <a:latin typeface="Cambria Math"/>
                        </a:rPr>
                        <m:t>ý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á 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𝑘𝑛</m:t>
                      </m:r>
                      <m:r>
                        <a:rPr lang="cs-CZ" b="0" i="1" smtClean="0">
                          <a:latin typeface="Cambria Math"/>
                        </a:rPr>
                        <m:t>íž</m:t>
                      </m:r>
                      <m:r>
                        <a:rPr lang="cs-CZ" b="0" i="1" smtClean="0">
                          <a:latin typeface="Cambria Math"/>
                        </a:rPr>
                        <m:t>𝑘𝑦</m:t>
                      </m:r>
                      <m:r>
                        <a:rPr lang="cs-CZ" b="0" i="1" smtClean="0">
                          <a:latin typeface="Cambria Math"/>
                        </a:rPr>
                        <m:t>                     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𝑠𝑡𝑟𝑎𝑛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826" y="3397913"/>
                <a:ext cx="3713388" cy="6127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1187624" y="3971721"/>
                <a:ext cx="18154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=72 :2=36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3971721"/>
                <a:ext cx="1815497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199388" y="4360461"/>
            <a:ext cx="3701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Jarek ještě musí přečíst 36 stran.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4" name="Přímá spojnice 23"/>
          <p:cNvCxnSpPr/>
          <p:nvPr/>
        </p:nvCxnSpPr>
        <p:spPr>
          <a:xfrm flipH="1">
            <a:off x="1199388" y="4729793"/>
            <a:ext cx="35166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811210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8" grpId="0" animBg="1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201077" y="1241384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13621" y="1108066"/>
            <a:ext cx="8215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Marek roznáší letáky. Má rozneseny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2/9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celkového množství letáků a zbývá mu roznést ještě 350 letáků. Kolik letáků má Marek za úkol roznést celkem?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4310349" y="1079014"/>
                <a:ext cx="46327" cy="4970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10349" y="1079014"/>
                <a:ext cx="46327" cy="49705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75000" r="-27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 flipH="1">
            <a:off x="835000" y="1754397"/>
            <a:ext cx="76974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773539" y="1812173"/>
            <a:ext cx="9875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Řešení: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TextovéPole 14"/>
              <p:cNvSpPr txBox="1"/>
              <p:nvPr/>
            </p:nvSpPr>
            <p:spPr>
              <a:xfrm>
                <a:off x="773539" y="2181505"/>
                <a:ext cx="2274149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𝑟𝑜𝑧𝑛𝑒𝑠𝑒𝑛𝑦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𝑙𝑒𝑡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</a:rPr>
                        <m:t>ů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3539" y="2181505"/>
                <a:ext cx="2274149" cy="6127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>
                <a:off x="773539" y="2832579"/>
                <a:ext cx="4488216" cy="6108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𝑧𝑏</m:t>
                      </m:r>
                      <m:r>
                        <a:rPr lang="cs-CZ" b="0" i="1" smtClean="0">
                          <a:latin typeface="Cambria Math"/>
                        </a:rPr>
                        <m:t>ý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á </m:t>
                      </m:r>
                      <m:r>
                        <a:rPr lang="cs-CZ" b="0" i="1" smtClean="0">
                          <a:latin typeface="Cambria Math"/>
                        </a:rPr>
                        <m:t>𝑟𝑜𝑧𝑛</m:t>
                      </m:r>
                      <m:r>
                        <a:rPr lang="cs-CZ" b="0" i="1" smtClean="0">
                          <a:latin typeface="Cambria Math"/>
                        </a:rPr>
                        <m:t>é</m:t>
                      </m:r>
                      <m:r>
                        <a:rPr lang="cs-CZ" b="0" i="1" smtClean="0">
                          <a:latin typeface="Cambria Math"/>
                        </a:rPr>
                        <m:t>𝑠𝑡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9 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𝑙𝑒𝑡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</a:rPr>
                        <m:t>ů, </m:t>
                      </m:r>
                      <m:r>
                        <a:rPr lang="cs-CZ" b="0" i="1" smtClean="0">
                          <a:latin typeface="Cambria Math"/>
                        </a:rPr>
                        <m:t>𝑐𝑜</m:t>
                      </m:r>
                      <m:r>
                        <a:rPr lang="cs-CZ" b="0" i="1" smtClean="0">
                          <a:latin typeface="Cambria Math"/>
                        </a:rPr>
                        <m:t>ž </m:t>
                      </m:r>
                      <m:r>
                        <a:rPr lang="cs-CZ" b="0" i="1" smtClean="0">
                          <a:latin typeface="Cambria Math"/>
                        </a:rPr>
                        <m:t>𝑗𝑒</m:t>
                      </m:r>
                      <m:r>
                        <a:rPr lang="cs-CZ" b="0" i="1" smtClean="0">
                          <a:latin typeface="Cambria Math"/>
                        </a:rPr>
                        <m:t> 350 </m:t>
                      </m:r>
                      <m:r>
                        <a:rPr lang="cs-CZ" b="0" i="1" smtClean="0">
                          <a:latin typeface="Cambria Math"/>
                        </a:rPr>
                        <m:t>𝑙𝑒𝑡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</a:rPr>
                        <m:t>ů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3539" y="2832579"/>
                <a:ext cx="4488216" cy="610873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801734" y="3453880"/>
                <a:ext cx="21064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𝑐𝑒𝑙𝑘𝑒𝑚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𝑙𝑒𝑡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</a:rPr>
                        <m:t>ů      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1734" y="3453880"/>
                <a:ext cx="2106410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813621" y="3933056"/>
                <a:ext cx="1225592" cy="6108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=350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3621" y="3933056"/>
                <a:ext cx="1225592" cy="610873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2331637" y="4061738"/>
                <a:ext cx="5934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1637" y="4061738"/>
                <a:ext cx="593432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TextovéPole 20"/>
              <p:cNvSpPr txBox="1"/>
              <p:nvPr/>
            </p:nvSpPr>
            <p:spPr>
              <a:xfrm>
                <a:off x="801734" y="4653136"/>
                <a:ext cx="147566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7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=350∙9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1734" y="4653136"/>
                <a:ext cx="1475660" cy="3693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TextovéPole 21"/>
              <p:cNvSpPr txBox="1"/>
              <p:nvPr/>
            </p:nvSpPr>
            <p:spPr>
              <a:xfrm>
                <a:off x="2367053" y="4637114"/>
                <a:ext cx="5838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/:7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7053" y="4637114"/>
                <a:ext cx="583814" cy="3693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TextovéPole 22"/>
              <p:cNvSpPr txBox="1"/>
              <p:nvPr/>
            </p:nvSpPr>
            <p:spPr>
              <a:xfrm>
                <a:off x="835224" y="5157192"/>
                <a:ext cx="2879891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350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=50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∙9=450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5224" y="5157192"/>
                <a:ext cx="2879891" cy="617348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ovéPole 23"/>
          <p:cNvSpPr txBox="1"/>
          <p:nvPr/>
        </p:nvSpPr>
        <p:spPr>
          <a:xfrm>
            <a:off x="773540" y="5774540"/>
            <a:ext cx="4147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Marek má za úkol roznést 450 letáků.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 flipH="1">
            <a:off x="773539" y="6182680"/>
            <a:ext cx="372645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881666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 animBg="1"/>
      <p:bldP spid="16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ovéPole 14"/>
          <p:cNvSpPr txBox="1"/>
          <p:nvPr/>
        </p:nvSpPr>
        <p:spPr>
          <a:xfrm>
            <a:off x="201077" y="1241384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TextovéPole 1"/>
              <p:cNvSpPr txBox="1"/>
              <p:nvPr/>
            </p:nvSpPr>
            <p:spPr>
              <a:xfrm>
                <a:off x="897611" y="1120582"/>
                <a:ext cx="6970177" cy="6110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Kolik</m:t>
                      </m:r>
                      <m:r>
                        <a:rPr lang="cs-CZ" b="0" i="0" smtClean="0">
                          <a:latin typeface="Cambria Math"/>
                        </a:rPr>
                        <m:t> š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pal</m:t>
                      </m:r>
                      <m:r>
                        <a:rPr lang="cs-CZ" b="0" i="0" smtClean="0">
                          <a:latin typeface="Cambria Math"/>
                        </a:rPr>
                        <m:t>í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k</m:t>
                      </m:r>
                      <m:r>
                        <a:rPr lang="cs-CZ" b="0" i="0" smtClean="0">
                          <a:latin typeface="Cambria Math"/>
                        </a:rPr>
                        <m:t>ů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d</m:t>
                      </m:r>
                      <m:r>
                        <a:rPr lang="cs-CZ" b="0" i="0" smtClean="0">
                          <a:latin typeface="Cambria Math"/>
                        </a:rPr>
                        <m:t>é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lky</m:t>
                      </m:r>
                      <m:r>
                        <a:rPr lang="cs-CZ" b="0" i="0" smtClean="0">
                          <a:latin typeface="Cambria Math"/>
                        </a:rPr>
                        <m:t> 1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0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0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dm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se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d</m:t>
                      </m:r>
                      <m:r>
                        <a:rPr lang="cs-CZ" b="0" i="0" smtClean="0">
                          <a:latin typeface="Cambria Math"/>
                        </a:rPr>
                        <m:t>á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na</m:t>
                      </m:r>
                      <m:r>
                        <a:rPr lang="cs-CZ" b="0" i="0" smtClean="0">
                          <a:latin typeface="Cambria Math"/>
                        </a:rPr>
                        <m:t>ř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ezat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z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tr</m:t>
                      </m:r>
                      <m:r>
                        <a:rPr lang="cs-CZ" b="0" i="0" smtClean="0">
                          <a:latin typeface="Cambria Math"/>
                        </a:rPr>
                        <m:t>á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mku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dlouh</m:t>
                      </m:r>
                      <m:r>
                        <a:rPr lang="cs-CZ" b="0" i="0" smtClean="0">
                          <a:latin typeface="Cambria Math"/>
                        </a:rPr>
                        <m:t>é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ho</m:t>
                      </m:r>
                      <m:r>
                        <a:rPr lang="cs-CZ" b="0" i="0" smtClean="0">
                          <a:latin typeface="Cambria Math"/>
                        </a:rPr>
                        <m:t> 2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0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0" smtClean="0">
                              <a:latin typeface="Cambria Math"/>
                            </a:rPr>
                            <m:t>4 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m</m:t>
                      </m:r>
                      <m:r>
                        <a:rPr lang="cs-CZ" b="0" i="0" smtClean="0">
                          <a:latin typeface="Cambria Math"/>
                        </a:rPr>
                        <m:t>? 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7611" y="1120582"/>
                <a:ext cx="6970177" cy="611065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Přímá spojnice 3"/>
          <p:cNvCxnSpPr/>
          <p:nvPr/>
        </p:nvCxnSpPr>
        <p:spPr>
          <a:xfrm>
            <a:off x="1025046" y="1735632"/>
            <a:ext cx="671530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1025046" y="1916832"/>
            <a:ext cx="9875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Řešení: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913473" y="2286164"/>
                <a:ext cx="4612353" cy="6110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𝑐𝑒𝑙𝑘𝑜𝑣</m:t>
                      </m:r>
                      <m:r>
                        <a:rPr lang="cs-CZ" b="0" i="1" smtClean="0">
                          <a:latin typeface="Cambria Math"/>
                        </a:rPr>
                        <m:t>á 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é</m:t>
                      </m:r>
                      <m:r>
                        <a:rPr lang="cs-CZ" b="0" i="1" smtClean="0">
                          <a:latin typeface="Cambria Math"/>
                        </a:rPr>
                        <m:t>𝑙𝑘𝑎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𝑡𝑟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𝑚𝑘𝑢</m:t>
                      </m:r>
                      <m:r>
                        <a:rPr lang="cs-CZ" b="0" i="1" smtClean="0">
                          <a:latin typeface="Cambria Math"/>
                        </a:rPr>
                        <m:t>       2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4 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=22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𝑑𝑚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3473" y="2286164"/>
                <a:ext cx="4612353" cy="61106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913473" y="2882193"/>
                <a:ext cx="3652987" cy="6110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é</m:t>
                      </m:r>
                      <m:r>
                        <a:rPr lang="cs-CZ" b="0" i="1" smtClean="0">
                          <a:latin typeface="Cambria Math"/>
                        </a:rPr>
                        <m:t>𝑙𝑘𝑎</m:t>
                      </m:r>
                      <m:r>
                        <a:rPr lang="cs-CZ" b="0" i="1" smtClean="0">
                          <a:latin typeface="Cambria Math"/>
                        </a:rPr>
                        <m:t> 1 š</m:t>
                      </m:r>
                      <m:r>
                        <a:rPr lang="cs-CZ" b="0" i="1" smtClean="0">
                          <a:latin typeface="Cambria Math"/>
                        </a:rPr>
                        <m:t>𝑝𝑎𝑙</m:t>
                      </m:r>
                      <m:r>
                        <a:rPr lang="cs-CZ" b="0" i="1" smtClean="0">
                          <a:latin typeface="Cambria Math"/>
                        </a:rPr>
                        <m:t>í</m:t>
                      </m:r>
                      <m:r>
                        <a:rPr lang="cs-CZ" b="0" i="1" smtClean="0">
                          <a:latin typeface="Cambria Math"/>
                        </a:rPr>
                        <m:t>𝑘𝑢</m:t>
                      </m:r>
                      <m:r>
                        <a:rPr lang="cs-CZ" b="0" i="1" smtClean="0">
                          <a:latin typeface="Cambria Math"/>
                        </a:rPr>
                        <m:t>                    1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2 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𝑑𝑚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3473" y="2882193"/>
                <a:ext cx="3652987" cy="611065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986360" y="3579431"/>
                <a:ext cx="296568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𝑝𝑜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</a:rPr>
                        <m:t>𝑒𝑡</m:t>
                      </m:r>
                      <m:r>
                        <a:rPr lang="cs-CZ" b="0" i="1" smtClean="0">
                          <a:latin typeface="Cambria Math"/>
                        </a:rPr>
                        <m:t> š</m:t>
                      </m:r>
                      <m:r>
                        <a:rPr lang="cs-CZ" b="0" i="1" smtClean="0">
                          <a:latin typeface="Cambria Math"/>
                        </a:rPr>
                        <m:t>𝑝𝑎𝑙</m:t>
                      </m:r>
                      <m:r>
                        <a:rPr lang="cs-CZ" b="0" i="1" smtClean="0">
                          <a:latin typeface="Cambria Math"/>
                        </a:rPr>
                        <m:t>í</m:t>
                      </m:r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</a:rPr>
                        <m:t>ů                        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6360" y="3579431"/>
                <a:ext cx="2965684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1025046" y="4149080"/>
                <a:ext cx="3880165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=22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:1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5046" y="4149080"/>
                <a:ext cx="3880165" cy="618311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1025046" y="5013176"/>
            <a:ext cx="3880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trámku se dá nařezat 15 špalíků.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1025046" y="5445224"/>
            <a:ext cx="335765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422387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 animBg="1"/>
      <p:bldP spid="10" grpId="0" animBg="1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201077" y="1027842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971600" y="952276"/>
                <a:ext cx="7704856" cy="8897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V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sudu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je</m:t>
                      </m:r>
                      <m:r>
                        <a:rPr lang="cs-CZ" b="0" i="0" smtClean="0">
                          <a:latin typeface="Cambria Math"/>
                        </a:rPr>
                        <m:t> 1,5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hl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oleje</m:t>
                      </m:r>
                      <m:r>
                        <a:rPr lang="cs-CZ" b="0" i="0" smtClean="0">
                          <a:latin typeface="Cambria Math"/>
                        </a:rPr>
                        <m:t>.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Kolik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litr</m:t>
                      </m:r>
                      <m:r>
                        <a:rPr lang="cs-CZ" b="0" i="0" smtClean="0">
                          <a:latin typeface="Cambria Math"/>
                        </a:rPr>
                        <m:t>ů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v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sudu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z</m:t>
                      </m:r>
                      <m:r>
                        <a:rPr lang="cs-CZ" b="0" i="0" smtClean="0">
                          <a:latin typeface="Cambria Math"/>
                        </a:rPr>
                        <m:t>ů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stane</m:t>
                      </m:r>
                      <m:r>
                        <a:rPr lang="cs-CZ" b="0" i="0" smtClean="0">
                          <a:latin typeface="Cambria Math"/>
                        </a:rPr>
                        <m:t>,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kdy</m:t>
                      </m:r>
                      <m:r>
                        <a:rPr lang="cs-CZ" b="0" i="0" smtClean="0">
                          <a:latin typeface="Cambria Math"/>
                        </a:rPr>
                        <m:t>ž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do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jedn</m:t>
                      </m:r>
                      <m:r>
                        <a:rPr lang="cs-CZ" b="0" i="0" smtClean="0">
                          <a:latin typeface="Cambria Math"/>
                        </a:rPr>
                        <m:t>é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n</m:t>
                      </m:r>
                      <m:r>
                        <a:rPr lang="cs-CZ" b="0" i="0" smtClean="0">
                          <a:latin typeface="Cambria Math"/>
                        </a:rPr>
                        <m:t>á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doby</m:t>
                      </m:r>
                    </m:oMath>
                  </m:oMathPara>
                </a14:m>
                <a:endParaRPr lang="cs-CZ" b="0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odlejeme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0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0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z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celkov</m:t>
                      </m:r>
                      <m:r>
                        <a:rPr lang="cs-CZ" b="0" i="0" smtClean="0">
                          <a:latin typeface="Cambria Math"/>
                        </a:rPr>
                        <m:t>é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ho</m:t>
                      </m:r>
                      <m:r>
                        <a:rPr lang="cs-CZ" b="0" i="0" smtClean="0">
                          <a:latin typeface="Cambria Math"/>
                        </a:rPr>
                        <m:t> 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mno</m:t>
                      </m:r>
                      <m:r>
                        <a:rPr lang="cs-CZ" b="0" i="0" smtClean="0">
                          <a:latin typeface="Cambria Math"/>
                        </a:rPr>
                        <m:t>ž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stv</m:t>
                      </m:r>
                      <m:r>
                        <a:rPr lang="cs-CZ" b="0" i="0" smtClean="0">
                          <a:latin typeface="Cambria Math"/>
                        </a:rPr>
                        <m:t>í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a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do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druh</m:t>
                      </m:r>
                      <m:r>
                        <a:rPr lang="cs-CZ" b="0" i="0" smtClean="0">
                          <a:latin typeface="Cambria Math"/>
                        </a:rPr>
                        <m:t>é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0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0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zbytku</m:t>
                      </m:r>
                      <m:r>
                        <a:rPr lang="cs-CZ" b="0" i="0" smtClean="0">
                          <a:latin typeface="Cambria Math"/>
                        </a:rPr>
                        <m:t>?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952276"/>
                <a:ext cx="7704856" cy="889795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13"/>
          <p:cNvCxnSpPr/>
          <p:nvPr/>
        </p:nvCxnSpPr>
        <p:spPr>
          <a:xfrm flipH="1">
            <a:off x="971600" y="1842071"/>
            <a:ext cx="70567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971600" y="1988840"/>
            <a:ext cx="9875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Řešení: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971600" y="2381338"/>
                <a:ext cx="36852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𝑐𝑒𝑙𝑘𝑒𝑚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𝑜𝑙𝑒𝑗𝑒</m:t>
                      </m:r>
                      <m:r>
                        <a:rPr lang="cs-CZ" b="0" i="1" smtClean="0">
                          <a:latin typeface="Cambria Math"/>
                        </a:rPr>
                        <m:t>               1,5 </m:t>
                      </m:r>
                      <m:r>
                        <a:rPr lang="cs-CZ" b="0" i="1" smtClean="0">
                          <a:latin typeface="Cambria Math"/>
                        </a:rPr>
                        <m:t>h𝑙</m:t>
                      </m:r>
                      <m:r>
                        <a:rPr lang="cs-CZ" b="0" i="1" smtClean="0">
                          <a:latin typeface="Cambria Math"/>
                        </a:rPr>
                        <m:t>=150 </m:t>
                      </m:r>
                      <m:r>
                        <a:rPr lang="cs-CZ" b="0" i="1" smtClean="0">
                          <a:latin typeface="Cambria Math"/>
                        </a:rPr>
                        <m:t>𝑙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2381338"/>
                <a:ext cx="3685240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994602" y="2750670"/>
                <a:ext cx="3221074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1. </m:t>
                      </m:r>
                      <m:r>
                        <a:rPr lang="cs-CZ" b="0" i="1" smtClean="0">
                          <a:latin typeface="Cambria Math"/>
                        </a:rPr>
                        <m:t>𝑜𝑑𝑙𝑒𝑗𝑒𝑚𝑒</m:t>
                      </m:r>
                      <m:r>
                        <a:rPr lang="cs-CZ" b="0" i="1" smtClean="0">
                          <a:latin typeface="Cambria Math"/>
                        </a:rPr>
                        <m:t>                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𝑧</m:t>
                      </m:r>
                      <m:r>
                        <a:rPr lang="cs-CZ" b="0" i="1" smtClean="0">
                          <a:latin typeface="Cambria Math"/>
                        </a:rPr>
                        <m:t> 150 </m:t>
                      </m:r>
                      <m:r>
                        <a:rPr lang="cs-CZ" b="0" i="1" smtClean="0">
                          <a:latin typeface="Cambria Math"/>
                        </a:rPr>
                        <m:t>𝑙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4602" y="2750670"/>
                <a:ext cx="3221074" cy="612796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994602" y="3393105"/>
                <a:ext cx="3262111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2. </m:t>
                      </m:r>
                      <m:r>
                        <a:rPr lang="cs-CZ" b="0" i="1" smtClean="0">
                          <a:latin typeface="Cambria Math"/>
                        </a:rPr>
                        <m:t>𝑜𝑑𝑙𝑒𝑗𝑒𝑚𝑒</m:t>
                      </m:r>
                      <m:r>
                        <a:rPr lang="cs-CZ" b="0" i="1" smtClean="0">
                          <a:latin typeface="Cambria Math"/>
                        </a:rPr>
                        <m:t>                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𝑧𝑏𝑦𝑡𝑘𝑢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4602" y="3393105"/>
                <a:ext cx="3262111" cy="610936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1023973" y="4014144"/>
                <a:ext cx="25826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𝑠𝑢𝑑𝑢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𝑧</m:t>
                      </m:r>
                      <m:r>
                        <a:rPr lang="cs-CZ" b="0" i="1" smtClean="0">
                          <a:latin typeface="Cambria Math"/>
                        </a:rPr>
                        <m:t>ů</m:t>
                      </m:r>
                      <m:r>
                        <a:rPr lang="cs-CZ" b="0" i="1" smtClean="0">
                          <a:latin typeface="Cambria Math"/>
                        </a:rPr>
                        <m:t>𝑠𝑡𝑎𝑛𝑒</m:t>
                      </m:r>
                      <m:r>
                        <a:rPr lang="cs-CZ" b="0" i="1" smtClean="0">
                          <a:latin typeface="Cambria Math"/>
                        </a:rPr>
                        <m:t>          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𝑙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3973" y="4014144"/>
                <a:ext cx="2582630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TextovéPole 20"/>
              <p:cNvSpPr txBox="1"/>
              <p:nvPr/>
            </p:nvSpPr>
            <p:spPr>
              <a:xfrm>
                <a:off x="994602" y="4509120"/>
                <a:ext cx="1473480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150=90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4602" y="4509120"/>
                <a:ext cx="1473480" cy="612796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TextovéPole 21"/>
              <p:cNvSpPr txBox="1"/>
              <p:nvPr/>
            </p:nvSpPr>
            <p:spPr>
              <a:xfrm>
                <a:off x="3014937" y="4641025"/>
                <a:ext cx="171713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150−90=60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4937" y="4641025"/>
                <a:ext cx="1717137" cy="3693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TextovéPole 22"/>
              <p:cNvSpPr txBox="1"/>
              <p:nvPr/>
            </p:nvSpPr>
            <p:spPr>
              <a:xfrm>
                <a:off x="5502631" y="4641025"/>
                <a:ext cx="13865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𝑧𝑏𝑦𝑡𝑒𝑘</m:t>
                      </m:r>
                      <m:r>
                        <a:rPr lang="cs-CZ" b="0" i="1" smtClean="0">
                          <a:latin typeface="Cambria Math"/>
                        </a:rPr>
                        <m:t> 60 </m:t>
                      </m:r>
                      <m:r>
                        <a:rPr lang="cs-CZ" b="0" i="1" smtClean="0">
                          <a:latin typeface="Cambria Math"/>
                        </a:rPr>
                        <m:t>𝑙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2631" y="4641025"/>
                <a:ext cx="1386533" cy="3693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TextovéPole 23"/>
              <p:cNvSpPr txBox="1"/>
              <p:nvPr/>
            </p:nvSpPr>
            <p:spPr>
              <a:xfrm>
                <a:off x="1023973" y="5229200"/>
                <a:ext cx="1345240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60=15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3973" y="5229200"/>
                <a:ext cx="1345240" cy="610936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TextovéPole 24"/>
              <p:cNvSpPr txBox="1"/>
              <p:nvPr/>
            </p:nvSpPr>
            <p:spPr>
              <a:xfrm>
                <a:off x="3042686" y="5350002"/>
                <a:ext cx="202068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=60−15=45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2686" y="5350002"/>
                <a:ext cx="2020681" cy="369332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TextovéPole 25"/>
          <p:cNvSpPr txBox="1"/>
          <p:nvPr/>
        </p:nvSpPr>
        <p:spPr>
          <a:xfrm>
            <a:off x="971600" y="6021288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sudu zůstane 45 l oleje.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7" name="Přímá spojnice 26"/>
          <p:cNvCxnSpPr/>
          <p:nvPr/>
        </p:nvCxnSpPr>
        <p:spPr>
          <a:xfrm flipH="1">
            <a:off x="971600" y="6390620"/>
            <a:ext cx="258262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639592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>
            <a:off x="291494" y="1027842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TextovéPole 1"/>
              <p:cNvSpPr txBox="1"/>
              <p:nvPr/>
            </p:nvSpPr>
            <p:spPr>
              <a:xfrm>
                <a:off x="860477" y="1027842"/>
                <a:ext cx="7426200" cy="131510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Jak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dlouho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bude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panu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Nov</m:t>
                      </m:r>
                      <m:r>
                        <a:rPr lang="cs-CZ" b="0" i="0" smtClean="0">
                          <a:latin typeface="Cambria Math"/>
                        </a:rPr>
                        <m:t>á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kovi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trvat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v</m:t>
                      </m:r>
                      <m:r>
                        <a:rPr lang="cs-CZ" b="0" i="0" smtClean="0">
                          <a:latin typeface="Cambria Math"/>
                        </a:rPr>
                        <m:t>ý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kop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pro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plynovou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p</m:t>
                      </m:r>
                      <m:r>
                        <a:rPr lang="cs-CZ" b="0" i="0" smtClean="0">
                          <a:latin typeface="Cambria Math"/>
                        </a:rPr>
                        <m:t>ří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pojku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0" dirty="0" smtClean="0">
                    <a:latin typeface="Times New Roman" pitchFamily="18" charset="0"/>
                    <a:cs typeface="Times New Roman" pitchFamily="18" charset="0"/>
                  </a:rPr>
                  <a:t>    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v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d</m:t>
                    </m:r>
                    <m:r>
                      <a:rPr lang="cs-CZ" b="0" i="0" smtClean="0">
                        <a:latin typeface="Cambria Math"/>
                      </a:rPr>
                      <m:t>é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lce</m:t>
                    </m:r>
                    <m:r>
                      <a:rPr lang="cs-CZ" b="0" i="0" smtClean="0">
                        <a:latin typeface="Cambria Math"/>
                      </a:rPr>
                      <m:t> 5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m</m:t>
                    </m:r>
                    <m:r>
                      <a:rPr lang="cs-CZ" b="0" i="0" smtClean="0">
                        <a:latin typeface="Cambria Math"/>
                      </a:rPr>
                      <m:t>,</m:t>
                    </m:r>
                  </m:oMath>
                </a14:m>
                <a:r>
                  <a:rPr lang="cs-CZ" b="0" dirty="0" smtClean="0">
                    <a:latin typeface="Times New Roman" pitchFamily="18" charset="0"/>
                    <a:cs typeface="Times New Roman" pitchFamily="18" charset="0"/>
                  </a:rPr>
                  <a:t> vykope-li za hodinu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  <a:cs typeface="Times New Roman" pitchFamily="18" charset="0"/>
                          </a:rPr>
                          <m:t>4 </m:t>
                        </m:r>
                      </m:den>
                    </m:f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m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 ?</m:t>
                    </m:r>
                  </m:oMath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0" i="1" dirty="0" smtClean="0">
                    <a:latin typeface="Times New Roman" pitchFamily="18" charset="0"/>
                    <a:cs typeface="Times New Roman" pitchFamily="18" charset="0"/>
                  </a:rPr>
                  <a:t>      </a:t>
                </a:r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/>
              </a:p>
            </p:txBody>
          </p:sp>
        </mc:Choice>
        <mc:Fallback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0477" y="1027842"/>
                <a:ext cx="7426200" cy="1315104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Přímá spojnice 3"/>
          <p:cNvCxnSpPr/>
          <p:nvPr/>
        </p:nvCxnSpPr>
        <p:spPr>
          <a:xfrm flipH="1">
            <a:off x="1259632" y="1772816"/>
            <a:ext cx="69847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1204521" y="1844824"/>
            <a:ext cx="9875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Řešení: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1173851" y="2228049"/>
                <a:ext cx="2669064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                </m:t>
                      </m:r>
                      <m:r>
                        <a:rPr lang="cs-CZ" b="0" i="1" smtClean="0">
                          <a:latin typeface="Cambria Math"/>
                        </a:rPr>
                        <m:t>𝑧𝑎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h𝑜𝑑𝑖𝑛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3851" y="2228049"/>
                <a:ext cx="2669064" cy="610936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1204521" y="2936124"/>
                <a:ext cx="2788969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                  </m:t>
                      </m:r>
                      <m:r>
                        <a:rPr lang="cs-CZ" b="0" i="1" smtClean="0">
                          <a:latin typeface="Cambria Math"/>
                        </a:rPr>
                        <m:t>𝑧𝑎</m:t>
                      </m:r>
                      <m:r>
                        <a:rPr lang="cs-CZ" b="0" i="1" smtClean="0">
                          <a:latin typeface="Cambria Math"/>
                        </a:rPr>
                        <m:t> 1 </m:t>
                      </m:r>
                      <m:r>
                        <a:rPr lang="cs-CZ" b="0" i="1" smtClean="0">
                          <a:latin typeface="Cambria Math"/>
                        </a:rPr>
                        <m:t>h𝑜𝑑𝑖𝑛𝑢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4521" y="2936124"/>
                <a:ext cx="2788969" cy="610936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1204521" y="3789040"/>
                <a:ext cx="4998163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=5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=7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3 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h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=7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h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20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𝑚𝑖𝑛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4521" y="3789040"/>
                <a:ext cx="4998163" cy="6127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043608" y="4653136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Výkop bude panu Novákovi trvat 7 hodin a 20 minut.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2" name="Přímá spojnice 31"/>
          <p:cNvCxnSpPr/>
          <p:nvPr/>
        </p:nvCxnSpPr>
        <p:spPr>
          <a:xfrm flipH="1">
            <a:off x="1081189" y="5022468"/>
            <a:ext cx="521900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3105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8" grpId="0" animBg="1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Žáci řeší úlohy z praxe s využitím dovedností početních operací  se zlomky.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>
              <a:buNone/>
            </a:pPr>
            <a:endParaRPr lang="cs-CZ" b="1" u="sng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16957" y="17728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92801" y="2636912"/>
            <a:ext cx="83529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RNDr. Peter Krupka, Ph.D.: Matematika pro střední školy – 1. díl, 1. vydání 2012, DIDAKTIS, ISBN 978-80-7358-197-8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4250</TotalTime>
  <Words>256</Words>
  <Application>Microsoft Office PowerPoint</Application>
  <PresentationFormat>Předvádění na obrazovce (4:3)</PresentationFormat>
  <Paragraphs>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Dum</cp:lastModifiedBy>
  <cp:revision>341</cp:revision>
  <dcterms:created xsi:type="dcterms:W3CDTF">2013-01-11T17:11:37Z</dcterms:created>
  <dcterms:modified xsi:type="dcterms:W3CDTF">2014-09-23T11:10:55Z</dcterms:modified>
</cp:coreProperties>
</file>