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2"/>
  </p:notesMasterIdLst>
  <p:sldIdLst>
    <p:sldId id="256" r:id="rId2"/>
    <p:sldId id="257" r:id="rId3"/>
    <p:sldId id="298" r:id="rId4"/>
    <p:sldId id="308" r:id="rId5"/>
    <p:sldId id="299" r:id="rId6"/>
    <p:sldId id="300" r:id="rId7"/>
    <p:sldId id="306" r:id="rId8"/>
    <p:sldId id="307" r:id="rId9"/>
    <p:sldId id="309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3264548-89DB-4322-B0B9-6C9B3C14393C}">
          <p14:sldIdLst>
            <p14:sldId id="256"/>
            <p14:sldId id="257"/>
            <p14:sldId id="298"/>
            <p14:sldId id="308"/>
            <p14:sldId id="299"/>
            <p14:sldId id="300"/>
          </p14:sldIdLst>
        </p14:section>
        <p14:section name="Oddíl bez názvu" id="{C96E4D15-9B31-4C25-AE6B-8F74D5E4A76D}">
          <p14:sldIdLst>
            <p14:sldId id="306"/>
            <p14:sldId id="307"/>
            <p14:sldId id="309"/>
            <p14:sldId id="26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32" autoAdjust="0"/>
    <p:restoredTop sz="94671" autoAdjust="0"/>
  </p:normalViewPr>
  <p:slideViewPr>
    <p:cSldViewPr>
      <p:cViewPr>
        <p:scale>
          <a:sx n="77" d="100"/>
          <a:sy n="77" d="100"/>
        </p:scale>
        <p:origin x="-792" y="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8481" y="3509783"/>
            <a:ext cx="439043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Arial Black" pitchFamily="34" charset="0"/>
              </a:rPr>
              <a:t>MATEMATIKA</a:t>
            </a:r>
          </a:p>
          <a:p>
            <a:pPr algn="ctr"/>
            <a:endParaRPr lang="cs-CZ" sz="2800" dirty="0">
              <a:solidFill>
                <a:srgbClr val="00B050"/>
              </a:solidFill>
              <a:latin typeface="Arial Black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00B050"/>
                </a:solidFill>
                <a:latin typeface="Arial Black" pitchFamily="34" charset="0"/>
              </a:rPr>
              <a:t>Převody jednotek II</a:t>
            </a:r>
          </a:p>
          <a:p>
            <a:pPr algn="ctr"/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27684" y="98072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III-2-01-14_Operace_s_realnymi_cisly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06.2013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03245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764704"/>
            <a:ext cx="3312368" cy="369332"/>
          </a:xfrm>
          <a:prstGeom prst="rect">
            <a:avLst/>
          </a:prstGeom>
          <a:solidFill>
            <a:schemeClr val="tx1"/>
          </a:solidFill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Jednotky</a:t>
            </a:r>
            <a:r>
              <a:rPr lang="cs-CZ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objemu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268760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Základní jednotkou objemu  je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11860" y="1268760"/>
            <a:ext cx="4500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METR KRYCHLOVÝ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(značka 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000" baseline="30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1638092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Další nejpoužívanější odvozené  jednotky objemu 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5556" y="2276872"/>
            <a:ext cx="7777161" cy="772107"/>
          </a:xfrm>
          <a:prstGeom prst="rect">
            <a:avLst/>
          </a:prstGeom>
          <a:solidFill>
            <a:schemeClr val="bg1"/>
          </a:solidFill>
        </p:spPr>
        <p:txBody>
          <a:bodyPr wrap="square" tIns="216000" bIns="0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 dm</a:t>
            </a:r>
            <a:r>
              <a:rPr lang="cs-CZ" baseline="300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= 0,001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baseline="30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	</a:t>
            </a:r>
            <a:r>
              <a:rPr lang="cs-CZ" baseline="300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 cm</a:t>
            </a:r>
            <a:r>
              <a:rPr lang="cs-CZ" baseline="300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0,000 001 m</a:t>
            </a:r>
            <a:r>
              <a:rPr lang="cs-CZ" baseline="30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	  </a:t>
            </a:r>
            <a:r>
              <a:rPr lang="cs-CZ" baseline="300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 mm</a:t>
            </a:r>
            <a:r>
              <a:rPr lang="cs-CZ" baseline="300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= 0,000 000 001 m</a:t>
            </a:r>
            <a:r>
              <a:rPr lang="cs-CZ" baseline="300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44683" y="2276872"/>
            <a:ext cx="7808033" cy="7721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01970" y="2459765"/>
            <a:ext cx="6120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?</a:t>
            </a:r>
            <a:endParaRPr lang="cs-CZ" sz="3200" b="1" dirty="0"/>
          </a:p>
        </p:txBody>
      </p:sp>
      <p:sp>
        <p:nvSpPr>
          <p:cNvPr id="3" name="Krychle 2"/>
          <p:cNvSpPr/>
          <p:nvPr/>
        </p:nvSpPr>
        <p:spPr>
          <a:xfrm>
            <a:off x="7197554" y="1084094"/>
            <a:ext cx="792088" cy="73866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1m</a:t>
            </a:r>
            <a:r>
              <a:rPr lang="cs-CZ" sz="2000" baseline="30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7190860" y="1818501"/>
                <a:ext cx="52277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1 </m:t>
                      </m:r>
                      <m:r>
                        <a:rPr lang="cs-CZ" sz="14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90860" y="1818501"/>
                <a:ext cx="522771" cy="3077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7829946" y="1668869"/>
                <a:ext cx="52277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1 </m:t>
                      </m:r>
                      <m:r>
                        <a:rPr lang="cs-CZ" sz="14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9946" y="1668869"/>
                <a:ext cx="522771" cy="3077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7959419" y="1268760"/>
                <a:ext cx="52277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1 </m:t>
                      </m:r>
                      <m:r>
                        <a:rPr lang="cs-CZ" sz="14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59419" y="1268760"/>
                <a:ext cx="522771" cy="3077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524263" y="3212976"/>
            <a:ext cx="78080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Kromě výše uvedených jednotek používáme (zejména k měření objemu kapalin) další jednotky: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28280" y="4322993"/>
            <a:ext cx="3924436" cy="150810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litr (l): 1 l = 1 dm</a:t>
            </a:r>
            <a:r>
              <a:rPr lang="cs-CZ" sz="2000" baseline="300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  <a:endParaRPr lang="cs-CZ" sz="2400" b="1" baseline="300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hektolitr (hl): 1 hl = 100 l = 100 dm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decilitr (dl): 1 dl = 0,1 l = 0,1 dm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centilitr (cl): 1 cl = 0,01 l = 0,01 dm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mililitr (ml): 1 ml = 0,001 l = 0,001 dm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Krychle 21"/>
          <p:cNvSpPr/>
          <p:nvPr/>
        </p:nvSpPr>
        <p:spPr>
          <a:xfrm>
            <a:off x="929816" y="4079916"/>
            <a:ext cx="2033459" cy="1994261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923123" y="6074177"/>
                <a:ext cx="1609558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1 </m:t>
                      </m:r>
                      <m:r>
                        <a:rPr lang="cs-CZ" sz="1400" b="0" i="1" smtClean="0">
                          <a:latin typeface="Cambria Math"/>
                        </a:rPr>
                        <m:t>𝑑𝑚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3123" y="6074177"/>
                <a:ext cx="1609558" cy="3077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215306" y="5646293"/>
                <a:ext cx="1609558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1 </m:t>
                      </m:r>
                      <m:r>
                        <a:rPr lang="cs-CZ" sz="1400" b="0" i="1" smtClean="0">
                          <a:latin typeface="Cambria Math"/>
                        </a:rPr>
                        <m:t>𝑑𝑚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5306" y="5646293"/>
                <a:ext cx="1609558" cy="3077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532681" y="4572360"/>
                <a:ext cx="1609558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1 </m:t>
                      </m:r>
                      <m:r>
                        <a:rPr lang="cs-CZ" sz="1400" b="0" i="1" smtClean="0">
                          <a:latin typeface="Cambria Math"/>
                        </a:rPr>
                        <m:t>𝑑𝑚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2681" y="4572360"/>
                <a:ext cx="1609558" cy="30777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209549" y="4880137"/>
                <a:ext cx="95410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chemeClr val="bg1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800" b="1" i="0" smtClean="0">
                          <a:solidFill>
                            <a:schemeClr val="bg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0" smtClean="0">
                          <a:solidFill>
                            <a:schemeClr val="bg1"/>
                          </a:solidFill>
                          <a:latin typeface="Cambria Math"/>
                        </a:rPr>
                        <m:t>𝐥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9549" y="4880137"/>
                <a:ext cx="954106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bdélník 19"/>
          <p:cNvSpPr/>
          <p:nvPr/>
        </p:nvSpPr>
        <p:spPr>
          <a:xfrm>
            <a:off x="1981367" y="6058989"/>
            <a:ext cx="2269295" cy="1093940"/>
          </a:xfrm>
          <a:prstGeom prst="rect">
            <a:avLst/>
          </a:prstGeom>
        </p:spPr>
        <p:txBody>
          <a:bodyPr wrap="square" tIns="0" bIns="108000">
            <a:spAutoFit/>
          </a:bodyPr>
          <a:lstStyle/>
          <a:p>
            <a:endParaRPr lang="cs-CZ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 = 1 dm</a:t>
            </a:r>
            <a:r>
              <a:rPr lang="cs-CZ" sz="2800" b="1" baseline="30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121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8" grpId="0" animBg="1"/>
      <p:bldP spid="8" grpId="1" animBg="1"/>
      <p:bldP spid="10" grpId="0"/>
      <p:bldP spid="10" grpId="1"/>
      <p:bldP spid="3" grpId="0" animBg="1"/>
      <p:bldP spid="9" grpId="0"/>
      <p:bldP spid="18" grpId="0"/>
      <p:bldP spid="19" grpId="0"/>
      <p:bldP spid="12" grpId="0"/>
      <p:bldP spid="14" grpId="0" animBg="1"/>
      <p:bldP spid="22" grpId="0" animBg="1"/>
      <p:bldP spid="23" grpId="0"/>
      <p:bldP spid="25" grpId="0"/>
      <p:bldP spid="26" grpId="0"/>
      <p:bldP spid="17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ovéPole 32"/>
          <p:cNvSpPr txBox="1"/>
          <p:nvPr/>
        </p:nvSpPr>
        <p:spPr>
          <a:xfrm>
            <a:off x="401113" y="854268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38405" y="854268"/>
            <a:ext cx="37639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Převeďte na jednotky v závorce: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1311482" y="1239641"/>
            <a:ext cx="304277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01113" y="1430332"/>
            <a:ext cx="200892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0,42 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(dm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=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0,061hl (dm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=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6 900 cl (cm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=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7 450 mm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(l) =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54252" y="1430332"/>
            <a:ext cx="194421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1 550 dm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=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6,23 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(hl) =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65 321 ml (dm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=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0,46 l (cl) =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265588" y="1426139"/>
            <a:ext cx="113455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420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6,1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69 000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0,007 450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154452" y="1417832"/>
            <a:ext cx="15121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1,55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62,3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65,321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3570" y="3837694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367666" y="3837694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Doplňte správné jednotky: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1367666" y="4207026"/>
            <a:ext cx="25202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03570" y="4509120"/>
            <a:ext cx="327634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4 122 dm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4,122 … = 41,22 …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51 cm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0,051 … = 5,1 …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0,63 hl = 63 … = 0,063 …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47986" y="4509120"/>
            <a:ext cx="37444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650 ml = 0,65… = 0,006 5…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4,3 m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4 300 … = 43 …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700 dl = 70 … = 0,07 …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303394" y="4456155"/>
            <a:ext cx="529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764193" y="5585354"/>
            <a:ext cx="6131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288099" y="5531990"/>
            <a:ext cx="603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338335" y="4456155"/>
            <a:ext cx="603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616138" y="4995548"/>
            <a:ext cx="603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764193" y="4982420"/>
            <a:ext cx="603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cl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314296" y="5553348"/>
            <a:ext cx="603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934073" y="4980071"/>
            <a:ext cx="603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18049" y="559363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16138" y="445615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13583" y="446734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06480" y="500058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4634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21" grpId="0"/>
      <p:bldP spid="24" grpId="0"/>
      <p:bldP spid="20" grpId="0" animBg="1"/>
      <p:bldP spid="22" grpId="0"/>
      <p:bldP spid="25" grpId="0"/>
      <p:bldP spid="26" grpId="0"/>
      <p:bldP spid="28" grpId="0"/>
      <p:bldP spid="29" grpId="0"/>
      <p:bldP spid="31" grpId="0"/>
      <p:bldP spid="32" grpId="0"/>
      <p:bldP spid="34" grpId="0"/>
      <p:bldP spid="35" grpId="0"/>
      <p:bldP spid="38" grpId="0"/>
      <p:bldP spid="39" grpId="0"/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ovéPole 33"/>
          <p:cNvSpPr txBox="1"/>
          <p:nvPr/>
        </p:nvSpPr>
        <p:spPr>
          <a:xfrm>
            <a:off x="281870" y="1294772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57989" y="1281128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Plavecký bazén je dlouhý 50 m a široký 21 m, hloubka vody je 180 cm. Kolik hektolitrů vody se do bazénu vejde?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1157989" y="1927459"/>
            <a:ext cx="74168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171512" y="1948190"/>
            <a:ext cx="16441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Krychle 5"/>
          <p:cNvSpPr/>
          <p:nvPr/>
        </p:nvSpPr>
        <p:spPr>
          <a:xfrm>
            <a:off x="1064250" y="2420888"/>
            <a:ext cx="3502846" cy="576064"/>
          </a:xfrm>
          <a:prstGeom prst="cub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226784" y="2996952"/>
            <a:ext cx="5925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50 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546428" y="2504740"/>
            <a:ext cx="8550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180 cm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386326" y="2843063"/>
            <a:ext cx="5925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21 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754478" y="2135408"/>
                <a:ext cx="113204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=50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4478" y="2135408"/>
                <a:ext cx="1132041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758261" y="2504740"/>
                <a:ext cx="11282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=21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8261" y="2504740"/>
                <a:ext cx="1128258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754478" y="2874072"/>
                <a:ext cx="22517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=180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  <m:r>
                        <a:rPr lang="cs-CZ" b="0" i="1" smtClean="0">
                          <a:latin typeface="Cambria Math"/>
                        </a:rPr>
                        <m:t>=1,8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4478" y="2874072"/>
                <a:ext cx="2251770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984275" y="3623833"/>
                <a:ext cx="40203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=50∙21∙1,8=1 890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  <m:r>
                        <m:rPr>
                          <m:nor/>
                        </m:rPr>
                        <a:rPr lang="cs-CZ" baseline="30000" dirty="0">
                          <a:latin typeface="Times New Roman" pitchFamily="18" charset="0"/>
                          <a:cs typeface="Times New Roman" pitchFamily="18" charset="0"/>
                        </a:rPr>
                        <m:t>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4275" y="3623833"/>
                <a:ext cx="4020331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973422" y="4221088"/>
                <a:ext cx="557094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1 890 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m:rPr>
                          <m:nor/>
                        </m:rPr>
                        <a:rPr lang="cs-CZ" baseline="30000" dirty="0">
                          <a:latin typeface="Times New Roman" pitchFamily="18" charset="0"/>
                          <a:cs typeface="Times New Roman" pitchFamily="18" charset="0"/>
                        </a:rPr>
                        <m:t>3</m:t>
                      </m:r>
                      <m:r>
                        <a:rPr lang="cs-CZ" b="0" i="1" smtClean="0">
                          <a:latin typeface="Cambria Math"/>
                        </a:rPr>
                        <m:t>=1 890 000 </m:t>
                      </m:r>
                      <m:r>
                        <a:rPr lang="cs-CZ" b="0" i="1" smtClean="0">
                          <a:latin typeface="Cambria Math"/>
                        </a:rPr>
                        <m:t>𝑑𝑚</m:t>
                      </m:r>
                      <m:r>
                        <m:rPr>
                          <m:nor/>
                        </m:rPr>
                        <a:rPr lang="cs-CZ" baseline="30000" dirty="0">
                          <a:latin typeface="Times New Roman" pitchFamily="18" charset="0"/>
                          <a:cs typeface="Times New Roman" pitchFamily="18" charset="0"/>
                        </a:rPr>
                        <m:t>3</m:t>
                      </m:r>
                      <m:r>
                        <a:rPr lang="cs-CZ" b="0" i="1" smtClean="0">
                          <a:latin typeface="Cambria Math"/>
                        </a:rPr>
                        <m:t>=1 890 000 </m:t>
                      </m:r>
                      <m:r>
                        <a:rPr lang="cs-CZ" b="0" i="1" smtClean="0">
                          <a:latin typeface="Cambria Math"/>
                        </a:rPr>
                        <m:t>𝑙</m:t>
                      </m:r>
                      <m:r>
                        <a:rPr lang="cs-CZ" b="0" i="1" smtClean="0">
                          <a:latin typeface="Cambria Math"/>
                        </a:rPr>
                        <m:t>=18 900 </m:t>
                      </m:r>
                      <m:r>
                        <a:rPr lang="cs-CZ" b="0" i="1" smtClean="0">
                          <a:latin typeface="Cambria Math"/>
                        </a:rPr>
                        <m:t>h𝑙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3422" y="4221088"/>
                <a:ext cx="5570949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ovéPole 24"/>
          <p:cNvSpPr txBox="1"/>
          <p:nvPr/>
        </p:nvSpPr>
        <p:spPr>
          <a:xfrm>
            <a:off x="973422" y="4869160"/>
            <a:ext cx="3892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bazénu se vejde 18 900 hl vody.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4" name="Přímá spojnice 53"/>
          <p:cNvCxnSpPr/>
          <p:nvPr/>
        </p:nvCxnSpPr>
        <p:spPr>
          <a:xfrm flipH="1">
            <a:off x="996097" y="5373216"/>
            <a:ext cx="339022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1666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/>
      <p:bldP spid="42" grpId="0"/>
      <p:bldP spid="43" grpId="0"/>
      <p:bldP spid="8" grpId="0"/>
      <p:bldP spid="10" grpId="0"/>
      <p:bldP spid="11" grpId="0"/>
      <p:bldP spid="12" grpId="0"/>
      <p:bldP spid="18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2555776" y="764704"/>
            <a:ext cx="3312368" cy="369332"/>
          </a:xfrm>
          <a:prstGeom prst="rect">
            <a:avLst/>
          </a:prstGeom>
          <a:solidFill>
            <a:schemeClr val="tx1"/>
          </a:solidFill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Jednotky</a:t>
            </a:r>
            <a:r>
              <a:rPr lang="cs-CZ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hmotnosti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1268760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Základní jednotkou hmotnosti je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627461" y="1255473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KILOGRAM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(značka 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1638092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Další používané odvozené jednotky hmotnosti: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5555" y="2276871"/>
            <a:ext cx="7488831" cy="772107"/>
          </a:xfrm>
          <a:prstGeom prst="rect">
            <a:avLst/>
          </a:prstGeom>
          <a:solidFill>
            <a:schemeClr val="bg1"/>
          </a:solidFill>
        </p:spPr>
        <p:txBody>
          <a:bodyPr wrap="square" tIns="216000" bIns="0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1 kg = 1 000 g	               1 dkg = 10 g		1 mg = 0,001 g		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58390" y="2256967"/>
            <a:ext cx="7527183" cy="81191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20322" y="2390440"/>
            <a:ext cx="6012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?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8300" y="3395313"/>
            <a:ext cx="7308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Kromě těchto jednotek se ještě používají: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75555" y="3933056"/>
            <a:ext cx="7614010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tuna (t)			1 t = 1 000 kg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        metrický cent (q)	              1 q = 100 kg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82864" y="4869160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420156" y="4869160"/>
            <a:ext cx="37639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Převeďte na jednotky v závorce: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0" name="Přímá spojnice 39"/>
          <p:cNvCxnSpPr/>
          <p:nvPr/>
        </p:nvCxnSpPr>
        <p:spPr>
          <a:xfrm>
            <a:off x="1493233" y="5254533"/>
            <a:ext cx="304277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582864" y="5445224"/>
            <a:ext cx="20089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51 kg (q) =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1 100 g (kg) =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536003" y="5445224"/>
            <a:ext cx="19442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0,013 t (kg) =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600 mg (dkg) =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024508" y="5441584"/>
            <a:ext cx="11345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0,51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1,1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084168" y="5419569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13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0,06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2387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 animBg="1"/>
      <p:bldP spid="19" grpId="0" animBg="1"/>
      <p:bldP spid="19" grpId="1" animBg="1"/>
      <p:bldP spid="20" grpId="0"/>
      <p:bldP spid="20" grpId="1"/>
      <p:bldP spid="12" grpId="0"/>
      <p:bldP spid="2" grpId="0" animBg="1"/>
      <p:bldP spid="33" grpId="0" animBg="1"/>
      <p:bldP spid="39" grpId="0"/>
      <p:bldP spid="41" grpId="0"/>
      <p:bldP spid="42" grpId="0"/>
      <p:bldP spid="43" grpId="0"/>
      <p:bldP spid="4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995" y="1124744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42091" y="1124744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Doplňte správné jednotky: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142091" y="1494076"/>
            <a:ext cx="25202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277995" y="1796170"/>
            <a:ext cx="327634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255kg = 2,55 … = 255 000 …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0,1 t = 1 … = 100 …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 g = 5 000 … = 0,005 …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22411" y="1796170"/>
            <a:ext cx="37444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 dkg = 2… = 2 000…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23 kg = 2 300… = 0,23 …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62 q = 6,2 … = 6 200 …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55416" y="2303527"/>
            <a:ext cx="529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8582" y="1757403"/>
            <a:ext cx="6131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19253" y="2840058"/>
            <a:ext cx="603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42091" y="2303701"/>
            <a:ext cx="603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q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17889" y="2300086"/>
            <a:ext cx="603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q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83123" y="2853480"/>
            <a:ext cx="603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90935" y="2317927"/>
            <a:ext cx="603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dkg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321814" y="2840058"/>
            <a:ext cx="603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57701" y="1768051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568479" y="1768051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q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03105" y="285348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kg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28431" y="178254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kg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77996" y="3962047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142092" y="3962046"/>
            <a:ext cx="65625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Jeden litr vody má hmotnost 1 kg. Určete hmotnost jednoho metru krychlového vody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8" name="Přímá spojnice 37"/>
          <p:cNvCxnSpPr/>
          <p:nvPr/>
        </p:nvCxnSpPr>
        <p:spPr>
          <a:xfrm>
            <a:off x="939305" y="4985527"/>
            <a:ext cx="616621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1213920" y="4594446"/>
                <a:ext cx="9784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𝑘𝑔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3920" y="4594446"/>
                <a:ext cx="978473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2889736" y="4608377"/>
                <a:ext cx="8577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) </m:t>
                    </m:r>
                    <m:r>
                      <a:rPr lang="cs-CZ" b="0" i="1" smtClean="0">
                        <a:latin typeface="Cambria Math"/>
                      </a:rPr>
                      <m:t>𝑣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𝑡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89736" y="4608377"/>
                <a:ext cx="857735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4536557" y="4608377"/>
                <a:ext cx="8180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𝑞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6557" y="4608377"/>
                <a:ext cx="818044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3" name="Obdélník 42"/>
          <p:cNvSpPr/>
          <p:nvPr/>
        </p:nvSpPr>
        <p:spPr>
          <a:xfrm>
            <a:off x="903931" y="5003377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Řešení: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939305" y="5377516"/>
                <a:ext cx="143577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1 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m</m:t>
                    </m:r>
                  </m:oMath>
                </a14:m>
                <a:r>
                  <a:rPr lang="cs-CZ" baseline="30000" dirty="0" smtClean="0">
                    <a:latin typeface="Times New Roman" pitchFamily="18" charset="0"/>
                    <a:cs typeface="Times New Roman" pitchFamily="18" charset="0"/>
                  </a:rPr>
                  <a:t>3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= 1000 l</a:t>
                </a:r>
                <a:endParaRPr lang="cs-CZ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9305" y="5377516"/>
                <a:ext cx="1435778" cy="369332"/>
              </a:xfrm>
              <a:prstGeom prst="rect">
                <a:avLst/>
              </a:prstGeom>
              <a:blipFill rotWithShape="1">
                <a:blip r:embed="rId5"/>
                <a:stretch>
                  <a:fillRect t="-9836" r="-424" b="-229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Šipka doprava 44"/>
          <p:cNvSpPr/>
          <p:nvPr/>
        </p:nvSpPr>
        <p:spPr>
          <a:xfrm>
            <a:off x="2487818" y="5469849"/>
            <a:ext cx="401918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3203848" y="5377516"/>
                <a:ext cx="390166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>
                        <a:latin typeface="Cambria Math"/>
                      </a:rPr>
                      <m:t>1 </m:t>
                    </m:r>
                    <m:r>
                      <m:rPr>
                        <m:sty m:val="p"/>
                      </m:rPr>
                      <a:rPr lang="cs-CZ">
                        <a:latin typeface="Cambria Math"/>
                      </a:rPr>
                      <m:t>m</m:t>
                    </m:r>
                  </m:oMath>
                </a14:m>
                <a:r>
                  <a:rPr lang="cs-CZ" baseline="30000" dirty="0">
                    <a:latin typeface="Times New Roman" pitchFamily="18" charset="0"/>
                    <a:cs typeface="Times New Roman" pitchFamily="18" charset="0"/>
                  </a:rPr>
                  <a:t>3</a:t>
                </a:r>
                <a:r>
                  <a:rPr lang="cs-CZ" baseline="300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má hmotnost 1000 kg = 1 t = 10 q</a:t>
                </a:r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5377516"/>
                <a:ext cx="3901669" cy="369332"/>
              </a:xfrm>
              <a:prstGeom prst="rect">
                <a:avLst/>
              </a:prstGeom>
              <a:blipFill rotWithShape="1">
                <a:blip r:embed="rId6"/>
                <a:stretch>
                  <a:fillRect t="-9836" b="-229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9" name="Přímá spojnice 48"/>
          <p:cNvCxnSpPr/>
          <p:nvPr/>
        </p:nvCxnSpPr>
        <p:spPr>
          <a:xfrm>
            <a:off x="3212431" y="5746848"/>
            <a:ext cx="38930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0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36" grpId="0" animBg="1"/>
      <p:bldP spid="37" grpId="0"/>
      <p:bldP spid="40" grpId="0"/>
      <p:bldP spid="41" grpId="0"/>
      <p:bldP spid="42" grpId="0"/>
      <p:bldP spid="43" grpId="0"/>
      <p:bldP spid="44" grpId="0"/>
      <p:bldP spid="45" grpId="0" animBg="1"/>
      <p:bldP spid="4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ovéPole 25"/>
          <p:cNvSpPr txBox="1"/>
          <p:nvPr/>
        </p:nvSpPr>
        <p:spPr>
          <a:xfrm>
            <a:off x="552414" y="913554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547664" y="1559885"/>
            <a:ext cx="64087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1547664" y="913554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Celková hmotnost svinutého drátu je 1,8 kg. Jaká je jeho délka, je-li hmotnost deseti metrů drátu 150 g?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47663" y="1542329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Řešení: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545590" y="1916468"/>
                <a:ext cx="29938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h𝑚𝑜𝑡𝑛𝑜𝑠𝑡</m:t>
                      </m:r>
                      <m:r>
                        <a:rPr lang="cs-CZ" b="0" i="1" smtClean="0">
                          <a:latin typeface="Cambria Math"/>
                        </a:rPr>
                        <m:t> 10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            150 </m:t>
                      </m:r>
                      <m:r>
                        <a:rPr lang="cs-CZ" b="0" i="1" smtClean="0">
                          <a:latin typeface="Cambria Math"/>
                        </a:rPr>
                        <m:t>𝑔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5590" y="1916468"/>
                <a:ext cx="2993897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551491" y="2290607"/>
                <a:ext cx="33016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h𝑚𝑜𝑡𝑛𝑜𝑠𝑡</m:t>
                      </m:r>
                      <m:r>
                        <a:rPr lang="cs-CZ" b="0" i="1" smtClean="0">
                          <a:latin typeface="Cambria Math"/>
                        </a:rPr>
                        <m:t> 1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               15 </m:t>
                      </m:r>
                      <m:r>
                        <a:rPr lang="cs-CZ" b="0" i="1" smtClean="0">
                          <a:latin typeface="Cambria Math"/>
                        </a:rPr>
                        <m:t>𝑔</m:t>
                      </m:r>
                      <m:r>
                        <a:rPr lang="cs-CZ" b="0" i="1" smtClean="0">
                          <a:latin typeface="Cambria Math"/>
                        </a:rPr>
                        <m:t>       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1491" y="2290607"/>
                <a:ext cx="3301673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551491" y="2664746"/>
                <a:ext cx="418146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h𝑚𝑜𝑡𝑛𝑜𝑠𝑡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  <m:r>
                      <a:rPr lang="cs-CZ" b="0" i="1" smtClean="0">
                        <a:latin typeface="Cambria Math"/>
                      </a:rPr>
                      <m:t>                1,8 </m:t>
                    </m:r>
                    <m:r>
                      <a:rPr lang="cs-CZ" b="0" i="1" smtClean="0">
                        <a:latin typeface="Cambria Math"/>
                      </a:rPr>
                      <m:t>𝑘𝑔</m:t>
                    </m:r>
                    <m:r>
                      <a:rPr lang="cs-CZ" b="0" i="1" smtClean="0">
                        <a:latin typeface="Cambria Math"/>
                      </a:rPr>
                      <m:t>=1 800 </m:t>
                    </m:r>
                    <m:r>
                      <a:rPr lang="cs-CZ" b="0" i="1" smtClean="0">
                        <a:latin typeface="Cambria Math"/>
                      </a:rPr>
                      <m:t>𝑔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1491" y="2664746"/>
                <a:ext cx="4181466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622506" y="3201499"/>
                <a:ext cx="237975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=1 800 :15=120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2506" y="3201499"/>
                <a:ext cx="237975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4851530" y="3201499"/>
            <a:ext cx="2588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Délka drátu je 120 m.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4898208" y="3577884"/>
            <a:ext cx="21817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552414" y="4045714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545590" y="3933056"/>
            <a:ext cx="69148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Výrobek má hmotnost 30 g. Určete hmotnost dvou tisíc těchto výrobků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v kg		b) v t		c) v q.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3" name="Přímá spojnice 32"/>
          <p:cNvCxnSpPr/>
          <p:nvPr/>
        </p:nvCxnSpPr>
        <p:spPr>
          <a:xfrm flipV="1">
            <a:off x="1545590" y="4579387"/>
            <a:ext cx="6626810" cy="1940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bdélník 34"/>
          <p:cNvSpPr/>
          <p:nvPr/>
        </p:nvSpPr>
        <p:spPr>
          <a:xfrm>
            <a:off x="1604250" y="4614645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Řešení: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604250" y="5001141"/>
                <a:ext cx="379802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h𝑚𝑜𝑡𝑛𝑜𝑠𝑡</m:t>
                      </m:r>
                      <m:r>
                        <a:rPr lang="cs-CZ" b="0" i="1" smtClean="0">
                          <a:latin typeface="Cambria Math"/>
                        </a:rPr>
                        <m:t> 1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𝑟𝑜𝑏𝑘𝑢</m:t>
                      </m:r>
                      <m:r>
                        <a:rPr lang="cs-CZ" b="0" i="1" smtClean="0">
                          <a:latin typeface="Cambria Math"/>
                        </a:rPr>
                        <m:t>                  30 </m:t>
                      </m:r>
                      <m:r>
                        <a:rPr lang="cs-CZ" b="0" i="1" smtClean="0">
                          <a:latin typeface="Cambria Math"/>
                        </a:rPr>
                        <m:t>𝑔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4250" y="5001141"/>
                <a:ext cx="3798027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1571247" y="5369193"/>
                <a:ext cx="544572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h𝑚𝑜𝑡𝑛𝑜𝑠𝑡</m:t>
                      </m:r>
                      <m:r>
                        <a:rPr lang="cs-CZ" b="0" i="1" smtClean="0">
                          <a:latin typeface="Cambria Math"/>
                        </a:rPr>
                        <m:t> 2 000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𝑟𝑜𝑏𝑘</m:t>
                      </m:r>
                      <m:r>
                        <a:rPr lang="cs-CZ" b="0" i="1" smtClean="0">
                          <a:latin typeface="Cambria Math"/>
                        </a:rPr>
                        <m:t>ů           30∙2 000=60 000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𝑔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1247" y="5369193"/>
                <a:ext cx="5445722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1534052" y="5734594"/>
                <a:ext cx="363246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60 000 </m:t>
                      </m:r>
                      <m:r>
                        <a:rPr lang="cs-CZ" b="0" i="1" smtClean="0">
                          <a:latin typeface="Cambria Math"/>
                        </a:rPr>
                        <m:t>𝑔</m:t>
                      </m:r>
                      <m:r>
                        <a:rPr lang="cs-CZ" b="0" i="1" smtClean="0">
                          <a:latin typeface="Cambria Math"/>
                        </a:rPr>
                        <m:t>=60 </m:t>
                      </m:r>
                      <m:r>
                        <a:rPr lang="cs-CZ" b="0" i="1" smtClean="0">
                          <a:latin typeface="Cambria Math"/>
                        </a:rPr>
                        <m:t>𝑘𝑔</m:t>
                      </m:r>
                      <m:r>
                        <a:rPr lang="cs-CZ" b="0" i="1" smtClean="0">
                          <a:latin typeface="Cambria Math"/>
                        </a:rPr>
                        <m:t>=0,06 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=0,6</m:t>
                      </m:r>
                      <m:r>
                        <a:rPr lang="cs-CZ" b="0" i="1" smtClean="0">
                          <a:latin typeface="Cambria Math"/>
                        </a:rPr>
                        <m:t>𝑞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4052" y="5734594"/>
                <a:ext cx="3632469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TextovéPole 36"/>
          <p:cNvSpPr txBox="1"/>
          <p:nvPr/>
        </p:nvSpPr>
        <p:spPr>
          <a:xfrm>
            <a:off x="1622506" y="6103926"/>
            <a:ext cx="6621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Dva tisíce těchto výrobků mají hmotnost 60 kg = 0,06 t = 0,6 q.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0" name="Přímá spojnice 39"/>
          <p:cNvCxnSpPr/>
          <p:nvPr/>
        </p:nvCxnSpPr>
        <p:spPr>
          <a:xfrm>
            <a:off x="1657034" y="6510395"/>
            <a:ext cx="58326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83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7" grpId="0"/>
      <p:bldP spid="18" grpId="0"/>
      <p:bldP spid="21" grpId="0"/>
      <p:bldP spid="23" grpId="0"/>
      <p:bldP spid="24" grpId="0"/>
      <p:bldP spid="31" grpId="0" animBg="1"/>
      <p:bldP spid="27" grpId="0"/>
      <p:bldP spid="35" grpId="0"/>
      <p:bldP spid="32" grpId="0"/>
      <p:bldP spid="34" grpId="0"/>
      <p:bldP spid="36" grpId="0"/>
      <p:bldP spid="3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2555776" y="764704"/>
            <a:ext cx="3312368" cy="369332"/>
          </a:xfrm>
          <a:prstGeom prst="rect">
            <a:avLst/>
          </a:prstGeom>
          <a:solidFill>
            <a:schemeClr val="tx1"/>
          </a:solidFill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Jednotky</a:t>
            </a:r>
            <a:r>
              <a:rPr lang="cs-CZ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času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8390" y="1471412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Nejčastěji používané jednotky času: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8144" y="2045761"/>
            <a:ext cx="7488831" cy="1049106"/>
          </a:xfrm>
          <a:prstGeom prst="rect">
            <a:avLst/>
          </a:prstGeom>
          <a:solidFill>
            <a:schemeClr val="bg1"/>
          </a:solidFill>
        </p:spPr>
        <p:txBody>
          <a:bodyPr wrap="square" tIns="216000" bIns="0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den (d)	               hodina (h)	minuta (min)	sekunda (s)</a:t>
            </a:r>
          </a:p>
          <a:p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1 d = 24 h	1 h = 60 min = 3 600 s		1 min = 60 s	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638144" y="2045761"/>
            <a:ext cx="7527183" cy="104910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72706" y="2277926"/>
            <a:ext cx="6012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?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8144" y="3429000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73191" y="3413359"/>
            <a:ext cx="233471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Vyjádřete v hodinách:</a:t>
            </a: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300 min</a:t>
            </a:r>
          </a:p>
          <a:p>
            <a:pPr marL="342900" indent="-342900">
              <a:buAutoNum type="alphaLcParenR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30 min</a:t>
            </a:r>
          </a:p>
          <a:p>
            <a:pPr marL="342900" indent="-342900">
              <a:buAutoNum type="alphaLcParenR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360 s</a:t>
            </a:r>
          </a:p>
          <a:p>
            <a:pPr marL="342900" indent="-342900">
              <a:buAutoNum type="alphaLcParenR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12 min</a:t>
            </a:r>
          </a:p>
          <a:p>
            <a:pPr marL="342900" indent="-342900">
              <a:buAutoNum type="alphaLcParenR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 dny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732546" y="3707551"/>
                <a:ext cx="2880320" cy="25853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= 300 : 60 = 5 h</a:t>
                </a:r>
              </a:p>
              <a:p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= 30 : 60 = 0,5 h</a:t>
                </a:r>
              </a:p>
              <a:p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= 360 : 3 600 =0,1 h</a:t>
                </a:r>
              </a:p>
              <a:p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= 12 : 60 = 0,2 h</a:t>
                </a:r>
              </a:p>
              <a:p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= 3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24=72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h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2546" y="3707551"/>
                <a:ext cx="2880320" cy="2585323"/>
              </a:xfrm>
              <a:prstGeom prst="rect">
                <a:avLst/>
              </a:prstGeom>
              <a:blipFill rotWithShape="1">
                <a:blip r:embed="rId2"/>
                <a:stretch>
                  <a:fillRect l="-1691" t="-1179" b="-28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7793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19" grpId="1" animBg="1"/>
      <p:bldP spid="20" grpId="0"/>
      <p:bldP spid="20" grpId="1"/>
      <p:bldP spid="21" grpId="0" animBg="1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Tato prezentace slouží k upevnění a procvičení převádění jednotek objemu, hmotnosti a času. Žáci uplatňují získané znalosti a dovednosti  ve slovních úlohách.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>
              <a:buNone/>
            </a:pPr>
            <a:endParaRPr lang="cs-CZ" b="1" u="sng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16957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92801" y="2528322"/>
            <a:ext cx="83529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4886</TotalTime>
  <Words>843</Words>
  <Application>Microsoft Office PowerPoint</Application>
  <PresentationFormat>Předvádění na obrazovce (4:3)</PresentationFormat>
  <Paragraphs>212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407</cp:revision>
  <dcterms:created xsi:type="dcterms:W3CDTF">2013-01-11T17:11:37Z</dcterms:created>
  <dcterms:modified xsi:type="dcterms:W3CDTF">2014-09-23T10:45:07Z</dcterms:modified>
</cp:coreProperties>
</file>