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56" r:id="rId2"/>
    <p:sldId id="257" r:id="rId3"/>
    <p:sldId id="298" r:id="rId4"/>
    <p:sldId id="308" r:id="rId5"/>
    <p:sldId id="299" r:id="rId6"/>
    <p:sldId id="300" r:id="rId7"/>
    <p:sldId id="306" r:id="rId8"/>
    <p:sldId id="307" r:id="rId9"/>
    <p:sldId id="309" r:id="rId10"/>
    <p:sldId id="310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264548-89DB-4322-B0B9-6C9B3C14393C}">
          <p14:sldIdLst>
            <p14:sldId id="256"/>
            <p14:sldId id="257"/>
            <p14:sldId id="298"/>
            <p14:sldId id="308"/>
            <p14:sldId id="299"/>
            <p14:sldId id="300"/>
          </p14:sldIdLst>
        </p14:section>
        <p14:section name="Oddíl bez názvu" id="{C96E4D15-9B31-4C25-AE6B-8F74D5E4A76D}">
          <p14:sldIdLst>
            <p14:sldId id="306"/>
            <p14:sldId id="307"/>
            <p14:sldId id="309"/>
            <p14:sldId id="310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68" d="100"/>
          <a:sy n="68" d="100"/>
        </p:scale>
        <p:origin x="-1062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509783"/>
            <a:ext cx="439043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Poměr, úměra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9384" y="90872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III-2-01-15_Operace_s_realnymi_cisly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2771800" y="1013265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POMĚR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8813" y="1556792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Najděte společnou vlastnost obdélníků, který z nich tuto společnou vlastnost nemá?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187624" y="2023255"/>
            <a:ext cx="936104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084168" y="3501958"/>
            <a:ext cx="1080120" cy="57511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99592" y="3068960"/>
            <a:ext cx="1944216" cy="72055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347864" y="2058934"/>
            <a:ext cx="2056168" cy="137006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372200" y="1997224"/>
            <a:ext cx="1296144" cy="800472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149738" y="3451713"/>
                <a:ext cx="52277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</a:rPr>
                        <m:t>3</m:t>
                      </m:r>
                      <m:r>
                        <a:rPr lang="cs-CZ" sz="1400" b="0" i="1" smtClean="0">
                          <a:latin typeface="Cambria Math"/>
                        </a:rPr>
                        <m:t>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9738" y="3451713"/>
                <a:ext cx="522772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404032" y="2738025"/>
                <a:ext cx="52277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4032" y="2738025"/>
                <a:ext cx="522772" cy="3077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78813" y="3317502"/>
                <a:ext cx="65902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0,7 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813" y="3317502"/>
                <a:ext cx="659027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294714" y="4080679"/>
                <a:ext cx="65902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2,4 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4714" y="4080679"/>
                <a:ext cx="659027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7136633" y="3625279"/>
                <a:ext cx="65902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1,6 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6633" y="3625279"/>
                <a:ext cx="659027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690758" y="2805554"/>
                <a:ext cx="65902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1,8 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0758" y="2805554"/>
                <a:ext cx="659027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653046" y="2243571"/>
                <a:ext cx="65902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1,2 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53046" y="2243571"/>
                <a:ext cx="659027" cy="3077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346392" y="2492896"/>
                <a:ext cx="70551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90 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6392" y="2492896"/>
                <a:ext cx="705513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066287" y="2089683"/>
                <a:ext cx="70551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60 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6287" y="2089683"/>
                <a:ext cx="705513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542186" y="3933056"/>
                <a:ext cx="65902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3,1 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2186" y="3933056"/>
                <a:ext cx="659027" cy="3077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278813" y="4877085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Obdélníky mají totožný podíl délky a šířky: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711035" y="4740733"/>
                <a:ext cx="2746265" cy="642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1,8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2,4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1,6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3,1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1035" y="4740733"/>
                <a:ext cx="2746265" cy="64203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18486" y="5600858"/>
                <a:ext cx="7893587" cy="768095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můžeme vyjádřit ve tvaru 3 : 2. Říkáme, že strany obdélníku jsou v poměru 3 : 2.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486" y="5600858"/>
                <a:ext cx="7893587" cy="768095"/>
              </a:xfrm>
              <a:prstGeom prst="rect">
                <a:avLst/>
              </a:prstGeom>
              <a:blipFill rotWithShape="1">
                <a:blip r:embed="rId13"/>
                <a:stretch>
                  <a:fillRect l="-617" b="-10938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 animBg="1"/>
      <p:bldP spid="24" grpId="0" animBg="1"/>
      <p:bldP spid="27" grpId="0" animBg="1"/>
      <p:bldP spid="27" grpId="1" animBg="1"/>
      <p:bldP spid="28" grpId="0" animBg="1"/>
      <p:bldP spid="29" grpId="0" animBg="1"/>
      <p:bldP spid="16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21" grpId="0"/>
      <p:bldP spid="40" grpId="0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2743411" y="613155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POMĚR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83171" y="1300698"/>
                <a:ext cx="7776864" cy="1846659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Kladná čísla a, b jsou v poměru a : b (čteme: a ku b), je-li jejich podíl roven zlomku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.</m:t>
                    </m:r>
                  </m:oMath>
                </a14:m>
                <a:endParaRPr lang="cs-CZ" b="1" dirty="0" smtClean="0">
                  <a:latin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Poměr a : b vyjadřuje, kolikrát je číslo a větší nebo menší než číslo b.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Poměr můžeme stejně jako zlomek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rozšiřovat a krátit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např.: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27 : 9 = 9 : 3 =  3 : 1  	nebo 		 5 : 2 = 10 : 4 = 15 : 6</a:t>
                </a:r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Jsou-li čísla v poměru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nesoudělná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říkáme, že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poměr je v základním tvaru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171" y="1300698"/>
                <a:ext cx="7776864" cy="1846659"/>
              </a:xfrm>
              <a:prstGeom prst="rect">
                <a:avLst/>
              </a:prstGeom>
              <a:blipFill rotWithShape="1">
                <a:blip r:embed="rId2"/>
                <a:stretch>
                  <a:fillRect l="-626" t="-1311" b="-3934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7" name="TextovéPole 86"/>
          <p:cNvSpPr txBox="1"/>
          <p:nvPr/>
        </p:nvSpPr>
        <p:spPr>
          <a:xfrm>
            <a:off x="394813" y="3643680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258909" y="3659069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Rozhodněte, která z následujících tvrzení jsou pravdivá: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7076232" y="413391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8238471" y="413391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7120627" y="480272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8274745" y="479020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8264471" y="5462248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7102235" y="5451078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663550" y="4146344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8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213" y="4802721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452" y="5438250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354" y="4146344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" name="TextovéPole 101"/>
          <p:cNvSpPr txBox="1"/>
          <p:nvPr/>
        </p:nvSpPr>
        <p:spPr>
          <a:xfrm>
            <a:off x="6364274" y="413515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6425221" y="48088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6405372" y="546076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7699823" y="478774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7689551" y="5462248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9" name="TextovéPole 108"/>
              <p:cNvSpPr txBox="1"/>
              <p:nvPr/>
            </p:nvSpPr>
            <p:spPr>
              <a:xfrm>
                <a:off x="375788" y="4146344"/>
                <a:ext cx="63540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r>
                      <a:rPr lang="cs-CZ" b="0" i="1" smtClean="0">
                        <a:latin typeface="Cambria Math"/>
                      </a:rPr>
                      <m:t>𝑝𝑜𝑚</m:t>
                    </m:r>
                    <m:r>
                      <a:rPr lang="cs-CZ" b="0" i="1" smtClean="0">
                        <a:latin typeface="Cambria Math"/>
                      </a:rPr>
                      <m:t>ě</m:t>
                    </m:r>
                    <m:r>
                      <a:rPr lang="cs-CZ" b="0" i="1" smtClean="0">
                        <a:latin typeface="Cambria Math"/>
                      </a:rPr>
                      <m:t>𝑟𝑦</m:t>
                    </m:r>
                    <m:r>
                      <a:rPr lang="cs-CZ" b="0" i="1" smtClean="0">
                        <a:latin typeface="Cambria Math"/>
                      </a:rPr>
                      <m:t> 45 :9, 50 :10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 100 :20 </m:t>
                    </m:r>
                    <m:r>
                      <a:rPr lang="cs-CZ" b="0" i="1" smtClean="0">
                        <a:latin typeface="Cambria Math"/>
                      </a:rPr>
                      <m:t>𝑗𝑠𝑜𝑢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𝑠𝑖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𝑟𝑜𝑣𝑛𝑦</m:t>
                    </m:r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109" name="TextovéPole 10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788" y="4146344"/>
                <a:ext cx="6354079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TextovéPole 109"/>
              <p:cNvSpPr txBox="1"/>
              <p:nvPr/>
            </p:nvSpPr>
            <p:spPr>
              <a:xfrm>
                <a:off x="240985" y="4743975"/>
                <a:ext cx="43168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𝑝𝑜𝑚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 12 :31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𝑘𝑙𝑎𝑑𝑛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𝑡𝑣𝑎𝑟𝑢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0" name="TextovéPole 1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985" y="4743975"/>
                <a:ext cx="4316887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1" name="TextovéPole 110"/>
              <p:cNvSpPr txBox="1"/>
              <p:nvPr/>
            </p:nvSpPr>
            <p:spPr>
              <a:xfrm>
                <a:off x="240985" y="5353093"/>
                <a:ext cx="559351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𝑝𝑜𝑚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 80 :16 </m:t>
                      </m:r>
                      <m:r>
                        <a:rPr lang="cs-CZ" b="0" i="1" smtClean="0">
                          <a:latin typeface="Cambria Math"/>
                        </a:rPr>
                        <m:t>𝑣𝑦𝑗𝑎𝑑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𝑢𝑗𝑒</m:t>
                      </m:r>
                      <m:r>
                        <a:rPr lang="cs-CZ" b="0" i="1" smtClean="0">
                          <a:latin typeface="Cambria Math"/>
                        </a:rPr>
                        <m:t>, ž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𝑝𝑟𝑣𝑛</m:t>
                      </m:r>
                      <m:r>
                        <a:rPr lang="cs-CZ" b="0" i="1" smtClean="0">
                          <a:latin typeface="Cambria Math"/>
                        </a:rPr>
                        <m:t>í č</m:t>
                      </m:r>
                      <m:r>
                        <a:rPr lang="cs-CZ" b="0" i="1" smtClean="0">
                          <a:latin typeface="Cambria Math"/>
                        </a:rPr>
                        <m:t>𝑙𝑒𝑛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𝑡𝑘𝑟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r>
                  <a:rPr lang="cs-CZ" b="0" dirty="0" smtClean="0"/>
                  <a:t>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</a:rPr>
                      <m:t>ě</m:t>
                    </m:r>
                    <m:r>
                      <a:rPr lang="cs-CZ" b="0" i="1" smtClean="0">
                        <a:latin typeface="Cambria Math"/>
                      </a:rPr>
                      <m:t>𝑡</m:t>
                    </m:r>
                    <m:r>
                      <a:rPr lang="cs-CZ" b="0" i="1" smtClean="0">
                        <a:latin typeface="Cambria Math"/>
                      </a:rPr>
                      <m:t>ší </m:t>
                    </m:r>
                    <m:r>
                      <a:rPr lang="cs-CZ" b="0" i="1" smtClean="0">
                        <a:latin typeface="Cambria Math"/>
                      </a:rPr>
                      <m:t>𝑛𝑒</m:t>
                    </m:r>
                    <m:r>
                      <a:rPr lang="cs-CZ" b="0" i="1" smtClean="0">
                        <a:latin typeface="Cambria Math"/>
                      </a:rPr>
                      <m:t>ž </m:t>
                    </m:r>
                    <m:r>
                      <a:rPr lang="cs-CZ" b="0" i="1" smtClean="0">
                        <a:latin typeface="Cambria Math"/>
                      </a:rPr>
                      <m:t>𝑑𝑟𝑢h</m:t>
                    </m:r>
                    <m:r>
                      <a:rPr lang="cs-CZ" b="0" i="1" smtClean="0">
                        <a:latin typeface="Cambria Math"/>
                      </a:rPr>
                      <m:t>ý č</m:t>
                    </m:r>
                    <m:r>
                      <a:rPr lang="cs-CZ" b="0" i="1" smtClean="0">
                        <a:latin typeface="Cambria Math"/>
                      </a:rPr>
                      <m:t>𝑙𝑒𝑛</m:t>
                    </m:r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1" name="TextovéPole 1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985" y="5353093"/>
                <a:ext cx="5593518" cy="646331"/>
              </a:xfrm>
              <a:prstGeom prst="rect">
                <a:avLst/>
              </a:prstGeom>
              <a:blipFill rotWithShape="1">
                <a:blip r:embed="rId6"/>
                <a:stretch>
                  <a:fillRect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463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7" grpId="0" animBg="1"/>
      <p:bldP spid="88" grpId="0"/>
      <p:bldP spid="89" grpId="0" animBg="1"/>
      <p:bldP spid="90" grpId="0" animBg="1"/>
      <p:bldP spid="91" grpId="0" animBg="1"/>
      <p:bldP spid="92" grpId="0" animBg="1"/>
      <p:bldP spid="93" grpId="0" animBg="1"/>
      <p:bldP spid="95" grpId="0" animBg="1"/>
      <p:bldP spid="97" grpId="0"/>
      <p:bldP spid="102" grpId="0"/>
      <p:bldP spid="103" grpId="0"/>
      <p:bldP spid="105" grpId="0"/>
      <p:bldP spid="106" grpId="0"/>
      <p:bldP spid="107" grpId="0"/>
      <p:bldP spid="109" grpId="0"/>
      <p:bldP spid="110" grpId="0"/>
      <p:bldP spid="1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277995" y="1124744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131575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Zapište v základním tvaru poměr následujících hodnot: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7995" y="1844824"/>
                <a:ext cx="22958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12,8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4,4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995" y="1844824"/>
                <a:ext cx="2295821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97032" y="2747983"/>
                <a:ext cx="27961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1 </m:t>
                      </m:r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 6</m:t>
                      </m:r>
                      <m:func>
                        <m:func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min</m:t>
                          </m:r>
                        </m:fName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32</m:t>
                          </m:r>
                          <m:func>
                            <m:func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min</m:t>
                              </m:r>
                            </m:fName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16 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</m:func>
                        </m:e>
                      </m:fun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032" y="2747983"/>
                <a:ext cx="2796150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54164" y="3653948"/>
                <a:ext cx="18665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2,8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0,48 </m:t>
                      </m:r>
                      <m:r>
                        <a:rPr lang="cs-CZ" b="0" i="1" smtClean="0">
                          <a:latin typeface="Cambria Math"/>
                        </a:rPr>
                        <m:t>h𝑙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164" y="3653948"/>
                <a:ext cx="1866537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18736" y="4685445"/>
                <a:ext cx="19752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420 </m:t>
                      </m:r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0,7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736" y="4685445"/>
                <a:ext cx="197528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699792" y="1825446"/>
                <a:ext cx="24945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𝒕𝒋</m:t>
                      </m:r>
                      <m:r>
                        <a:rPr lang="cs-CZ" b="1" i="1" smtClean="0">
                          <a:latin typeface="Cambria Math"/>
                        </a:rPr>
                        <m:t>. </m:t>
                      </m:r>
                      <m:r>
                        <a:rPr lang="cs-CZ" b="1" i="1" smtClean="0">
                          <a:latin typeface="Cambria Math"/>
                        </a:rPr>
                        <m:t>𝟏𝟐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𝟖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𝒎𝒎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𝟒𝟒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𝒎𝒎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1825446"/>
                <a:ext cx="2494594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47314" y="2278807"/>
                <a:ext cx="45544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12,8 :44=128 :440=32 :110=16 :55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314" y="2278807"/>
                <a:ext cx="455445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093182" y="2747983"/>
                <a:ext cx="22958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𝒕𝒋</m:t>
                      </m:r>
                      <m:r>
                        <a:rPr lang="cs-CZ" b="1" i="1" smtClean="0">
                          <a:latin typeface="Cambria Math"/>
                        </a:rPr>
                        <m:t>. 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𝟗𝟔𝟎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𝒔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𝟗𝟑𝟔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𝒔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3182" y="2747983"/>
                <a:ext cx="2295821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47314" y="3245068"/>
                <a:ext cx="545854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3 960 :1 936=1 980 :968=990 :484=495:242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314" y="3245068"/>
                <a:ext cx="545854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260827" y="3636000"/>
                <a:ext cx="16674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𝒕𝒋</m:t>
                      </m:r>
                      <m:r>
                        <a:rPr lang="cs-CZ" b="1" i="1" smtClean="0">
                          <a:latin typeface="Cambria Math"/>
                        </a:rPr>
                        <m:t>. 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𝟖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𝒍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𝟒𝟖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𝒍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0827" y="3636000"/>
                <a:ext cx="1667444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47314" y="4149080"/>
                <a:ext cx="31566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2,8 :48=28 :480=7 :120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314" y="4149080"/>
                <a:ext cx="315663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245900" y="4685445"/>
                <a:ext cx="19976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𝒕𝒋</m:t>
                      </m:r>
                      <m:r>
                        <a:rPr lang="cs-CZ" b="1" i="1" smtClean="0">
                          <a:latin typeface="Cambria Math"/>
                        </a:rPr>
                        <m:t>. </m:t>
                      </m:r>
                      <m:r>
                        <a:rPr lang="cs-CZ" b="1" i="1" smtClean="0">
                          <a:latin typeface="Cambria Math"/>
                        </a:rPr>
                        <m:t>𝟒𝟐𝟎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𝒈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𝟕𝟎𝟎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𝒈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5900" y="4685445"/>
                <a:ext cx="1997663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23771" y="5219908"/>
                <a:ext cx="38651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420 :700=42 :70=6 :10=3 :5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771" y="5219908"/>
                <a:ext cx="3865161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0" grpId="0"/>
      <p:bldP spid="21" grpId="0"/>
      <p:bldP spid="22" grpId="0"/>
      <p:bldP spid="23" grpId="0"/>
      <p:bldP spid="24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77995" y="1124744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986244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Částku 6 400 Kč rozdělte mezi tři pracovníky v poměru 2 : 3 : 5. určete, kolik korun dostane každý.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115616" y="1632575"/>
            <a:ext cx="72728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115616" y="1695550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4512" y="2064882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Celou částku rozdělíme na deset stejných dílů (2+3+5=10).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pracovník dostane 2 díly, druhý 3 díly a třetí 5 dílů.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15616" y="2768396"/>
                <a:ext cx="28176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         6 400:10=640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2768396"/>
                <a:ext cx="2817694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14512" y="3137090"/>
                <a:ext cx="1781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∙640=1 280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4512" y="3137090"/>
                <a:ext cx="178125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14511" y="3454753"/>
                <a:ext cx="1781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∙640=1 920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4511" y="3454753"/>
                <a:ext cx="178125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14510" y="3814196"/>
                <a:ext cx="1781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∙640=3 200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4510" y="3814196"/>
                <a:ext cx="178125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563888" y="3814196"/>
                <a:ext cx="4364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𝑘𝑜𝑛𝑡𝑟𝑜𝑙𝑎</m:t>
                      </m:r>
                      <m:r>
                        <a:rPr lang="cs-CZ" b="0" i="1" smtClean="0">
                          <a:latin typeface="Cambria Math"/>
                        </a:rPr>
                        <m:t>:1 280+1 920+3 200=6 400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3814196"/>
                <a:ext cx="436452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1114510" y="4725144"/>
            <a:ext cx="6813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pracovník dostane 1 280 Kč, druhý 1 920 Kč a třetí 3 200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1115616" y="5110612"/>
            <a:ext cx="64807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7" grpId="0"/>
      <p:bldP spid="8" grpId="0"/>
      <p:bldP spid="9" grpId="0"/>
      <p:bldP spid="10" grpId="0"/>
      <p:bldP spid="11" grpId="0"/>
      <p:bldP spid="17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408429" y="620688"/>
            <a:ext cx="5328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Měřítko plánu a mapy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4068" y="119675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znamená měřítko mapy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 : 100 000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1560" y="1660158"/>
            <a:ext cx="80522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Znamená, že všechny vzdálenosti na mapě jsou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stotisíckrát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menší než ve skutečnosti,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 cm na mapě je 100 000 cm ve skutečností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6476" y="2861428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12522" y="2722929"/>
            <a:ext cx="6907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Plán města má měřítko 1 : 25 000. Určete skutečnou délku mostu, který na tomto plánu měří 1,2 cm.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1212522" y="3369260"/>
            <a:ext cx="65479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1212522" y="3469649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212522" y="3838981"/>
            <a:ext cx="6547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Měřítko 1 : 25 000 znamená, že skutečná délka mostu bude 25 000 krát větší.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227788" y="4485312"/>
                <a:ext cx="36839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1,2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∙25 000=30 000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7788" y="4485312"/>
                <a:ext cx="3683957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1227788" y="5053825"/>
            <a:ext cx="3683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Skutečná délka mostu je 300 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6" name="Přímá spojnice 45"/>
          <p:cNvCxnSpPr/>
          <p:nvPr/>
        </p:nvCxnSpPr>
        <p:spPr>
          <a:xfrm>
            <a:off x="1207167" y="5423157"/>
            <a:ext cx="30768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3" grpId="0" animBg="1"/>
      <p:bldP spid="22" grpId="0"/>
      <p:bldP spid="39" grpId="0"/>
      <p:bldP spid="25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277995" y="1124744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110699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Pozemek je na katastrální mapě s měřítkem 1 : 1 000 zakreslen jako obdélník 5 cm x 11 cm. Určete jeho skutečnou výměru.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1259632" y="1757030"/>
            <a:ext cx="62646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140445" y="1768260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40445" y="2197552"/>
            <a:ext cx="6383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Skutečné rozměry pozemku jsou 1 000 krát větší.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40137" y="2593298"/>
                <a:ext cx="34779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1 000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</a:rPr>
                        <m:t>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=5 000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=50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137" y="2593298"/>
                <a:ext cx="347794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240137" y="2962630"/>
                <a:ext cx="3862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1 000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∙11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=11 000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=110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0137" y="2962630"/>
                <a:ext cx="386266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115064" y="3440795"/>
                <a:ext cx="43456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=50∙110=5 500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baseline="30000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064" y="3440795"/>
                <a:ext cx="434563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240137" y="3810127"/>
            <a:ext cx="3691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Skutečná výměra pozemku je 55 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1200038" y="4215119"/>
            <a:ext cx="35180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797" y="3933056"/>
            <a:ext cx="3467100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20072" y="5805264"/>
            <a:ext cx="288032" cy="7200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3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10" grpId="0"/>
      <p:bldP spid="12" grpId="0"/>
      <p:bldP spid="13" grpId="0"/>
      <p:bldP spid="14" grpId="0"/>
      <p:bldP spid="15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2771800" y="1013265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ÚMĚRA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700808"/>
            <a:ext cx="3312368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měra je rovnost dvou poměrů.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35596" y="2446371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Např.: 3 : 2 = 5 : x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3024277" y="2503721"/>
            <a:ext cx="288032" cy="36645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15" name="Ovál 14"/>
          <p:cNvSpPr/>
          <p:nvPr/>
        </p:nvSpPr>
        <p:spPr>
          <a:xfrm>
            <a:off x="1822692" y="2497618"/>
            <a:ext cx="288032" cy="35917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822692" y="2908036"/>
            <a:ext cx="144016" cy="3049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822692" y="2908036"/>
            <a:ext cx="1177283" cy="3049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2195736" y="2480858"/>
            <a:ext cx="288032" cy="35917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4" name="Ovál 23"/>
          <p:cNvSpPr/>
          <p:nvPr/>
        </p:nvSpPr>
        <p:spPr>
          <a:xfrm>
            <a:off x="2627784" y="2480858"/>
            <a:ext cx="288032" cy="35917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2483770" y="2870175"/>
            <a:ext cx="828539" cy="342801"/>
          </a:xfrm>
          <a:prstGeom prst="straightConnector1">
            <a:avLst/>
          </a:prstGeom>
          <a:ln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2771800" y="2870174"/>
            <a:ext cx="540509" cy="342802"/>
          </a:xfrm>
          <a:prstGeom prst="straightConnector1">
            <a:avLst/>
          </a:prstGeom>
          <a:ln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048381" y="3212976"/>
            <a:ext cx="1548621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vnější členy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98039" y="3233813"/>
            <a:ext cx="1548621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vnitřní členy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665959" y="2579910"/>
            <a:ext cx="3528392" cy="92333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úměře je součin vnějších členů roven součinu vnitřních členů, tzn. je-li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: b = c : d potom ad =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233520" y="4221088"/>
                <a:ext cx="190282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𝑡𝑒𝑑𝑦</m:t>
                      </m:r>
                      <m:r>
                        <a:rPr lang="cs-CZ" b="0" i="1" smtClean="0">
                          <a:latin typeface="Cambria Math"/>
                        </a:rPr>
                        <m:t> 3∙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=2∙5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3520" y="4221088"/>
                <a:ext cx="1902829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986533" y="4564173"/>
                <a:ext cx="1142236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6533" y="4564173"/>
                <a:ext cx="1142236" cy="618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018450" y="5165947"/>
                <a:ext cx="98193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8450" y="5165947"/>
                <a:ext cx="981935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79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5" grpId="0" animBg="1"/>
      <p:bldP spid="23" grpId="0" animBg="1"/>
      <p:bldP spid="24" grpId="0" animBg="1"/>
      <p:bldP spid="29" grpId="0"/>
      <p:bldP spid="30" grpId="0"/>
      <p:bldP spid="31" grpId="0" animBg="1"/>
      <p:bldP spid="32" grpId="0"/>
      <p:bldP spid="33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248437" y="1309410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53912" y="1093386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Počty chlapců a dívek ve třídě jsou v poměru 3 : 5, děvčat je celkem 20. Kolik je chlapců?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253912" y="1739717"/>
            <a:ext cx="64087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1229334" y="1863080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229334" y="2232412"/>
            <a:ext cx="3000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chlapců	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3912" y="2677562"/>
            <a:ext cx="30725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: 5 = x : 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446098" y="3046894"/>
                <a:ext cx="177636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5x = 3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6098" y="3046894"/>
                <a:ext cx="1776362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274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566152" y="3416226"/>
                <a:ext cx="1536253" cy="4840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60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=12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6152" y="3416226"/>
                <a:ext cx="1536253" cy="484043"/>
              </a:xfrm>
              <a:prstGeom prst="rect">
                <a:avLst/>
              </a:prstGeom>
              <a:blipFill rotWithShape="1">
                <a:blip r:embed="rId3"/>
                <a:stretch>
                  <a:fillRect l="-3571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1253912" y="3900269"/>
            <a:ext cx="2453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třídě je 12 chlapců.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5" name="Přímá spojnice 34"/>
          <p:cNvCxnSpPr/>
          <p:nvPr/>
        </p:nvCxnSpPr>
        <p:spPr>
          <a:xfrm>
            <a:off x="1229334" y="4269601"/>
            <a:ext cx="21609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79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8" grpId="0"/>
      <p:bldP spid="10" grpId="0"/>
      <p:bldP spid="13" grpId="0"/>
      <p:bldP spid="14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vysvětlení pojmů poměr a úměra. Žáci vyjádří poměr hodnot, krátí a rozšiřují poměr, vyjádří poměr v základním tvaru. Dělí celek v daném poměru. Chápou význam měřítka mapy.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528322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www. cuzk.cz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5180</TotalTime>
  <Words>941</Words>
  <Application>Microsoft Office PowerPoint</Application>
  <PresentationFormat>Předvádění na obrazovce (4:3)</PresentationFormat>
  <Paragraphs>125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433</cp:revision>
  <dcterms:created xsi:type="dcterms:W3CDTF">2013-01-11T17:11:37Z</dcterms:created>
  <dcterms:modified xsi:type="dcterms:W3CDTF">2014-09-23T10:45:30Z</dcterms:modified>
</cp:coreProperties>
</file>