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8" r:id="rId2"/>
    <p:sldId id="256" r:id="rId3"/>
    <p:sldId id="262" r:id="rId4"/>
    <p:sldId id="261" r:id="rId5"/>
    <p:sldId id="260" r:id="rId6"/>
    <p:sldId id="263" r:id="rId7"/>
    <p:sldId id="265" r:id="rId8"/>
    <p:sldId id="257" r:id="rId9"/>
    <p:sldId id="264" r:id="rId10"/>
    <p:sldId id="259" r:id="rId11"/>
    <p:sldId id="266" r:id="rId12"/>
    <p:sldId id="267" r:id="rId13"/>
    <p:sldId id="268" r:id="rId14"/>
    <p:sldId id="272" r:id="rId15"/>
    <p:sldId id="273" r:id="rId16"/>
    <p:sldId id="274" r:id="rId17"/>
    <p:sldId id="276" r:id="rId18"/>
    <p:sldId id="275" r:id="rId19"/>
    <p:sldId id="269" r:id="rId20"/>
    <p:sldId id="270" r:id="rId21"/>
    <p:sldId id="271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90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520E16-E8F1-4BEF-905C-A2DCDAC6834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459A5B7-2D30-4AC7-8900-BB76F40B2D0D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lovensko" TargetMode="External"/><Relationship Id="rId3" Type="http://schemas.openxmlformats.org/officeDocument/2006/relationships/hyperlink" Target="http://www.hotelbankov.sk/imagecache/20@47@@tokaj-1.jpg" TargetMode="External"/><Relationship Id="rId7" Type="http://schemas.openxmlformats.org/officeDocument/2006/relationships/hyperlink" Target="http://cs.wikipedia.org/wiki/Velk%C3%A1_Fatra" TargetMode="External"/><Relationship Id="rId2" Type="http://schemas.openxmlformats.org/officeDocument/2006/relationships/hyperlink" Target="http://upload.wikimedia.org/wikipedia/commons/a/a6/Gerlach_south_face_B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oupelna-snu.cz/files/ckeditor/Web/slovensko.gif" TargetMode="External"/><Relationship Id="rId11" Type="http://schemas.openxmlformats.org/officeDocument/2006/relationships/hyperlink" Target="http://cs.wikipedia.org/wiki/Liptovsk%C3%A1_Mara" TargetMode="External"/><Relationship Id="rId5" Type="http://schemas.openxmlformats.org/officeDocument/2006/relationships/hyperlink" Target="http://www.pozaskolu.sk/static/hrdinovia-dejin/28/portret.jpg" TargetMode="External"/><Relationship Id="rId10" Type="http://schemas.openxmlformats.org/officeDocument/2006/relationships/hyperlink" Target="http://cs.wikipedia.org/wiki/Chemick%C3%BD_pr%C5%AFmysl" TargetMode="External"/><Relationship Id="rId4" Type="http://schemas.openxmlformats.org/officeDocument/2006/relationships/hyperlink" Target="http://alexis.sk/CMS/wp-content/gallery/bratislavsky-hrad/10634811-bratislavsky-hrad.jpg" TargetMode="External"/><Relationship Id="rId9" Type="http://schemas.openxmlformats.org/officeDocument/2006/relationships/hyperlink" Target="http://cs.wikipedia.org/wiki/T%C4%9B%C5%BEk%C3%BD_pr%C5%AFmys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730304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VY_12_INOVACE_283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Vladana</a:t>
                      </a:r>
                      <a:r>
                        <a:rPr lang="cs-CZ" sz="1400" b="1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Gregorová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Slovensko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o Slovensku představuje</a:t>
                      </a:r>
                      <a:r>
                        <a:rPr lang="cs-CZ" sz="1400" b="1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tuto zemi, její přírodní a hospodářské podmínky, národní hrdiny a jiné zajímavosti spojené s touto zemí. Texty k podpoře čtenářské gramotnosti.</a:t>
                      </a:r>
                      <a:endParaRPr lang="cs-CZ" sz="1400" b="1" dirty="0" smtClean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14.10.2013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upload.wikimedia.org/wikipedia/commons/thumb/3/3a/Vysok%C3%A9_Tatry%2C_v%C3%BDhled_z_vrcholu_Rysy%2C_z%C3%A1%C5%99%C3%AD_2011_%2829%29.JPG/1280px-Vysok%C3%A9_Tatry%2C_v%C3%BDhled_z_vrcholu_Rysy%2C_z%C3%A1%C5%99%C3%AD_2011_%2829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83070" y="3062302"/>
            <a:ext cx="5060930" cy="3795698"/>
          </a:xfrm>
          <a:prstGeom prst="rect">
            <a:avLst/>
          </a:prstGeom>
          <a:noFill/>
        </p:spPr>
      </p:pic>
      <p:pic>
        <p:nvPicPr>
          <p:cNvPr id="21506" name="Picture 2" descr="http://upload.wikimedia.org/wikipedia/commons/2/22/Ostr%C3%A1%2C_Ve%C4%BEk%C3%A1_Fatra_%28SVK%29_-_Western_Summ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048253" cy="378619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28662" y="2786058"/>
            <a:ext cx="5659563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SLOVENSKO</a:t>
            </a:r>
            <a:endParaRPr lang="cs-CZ" sz="7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4098" name="Picture 2" descr="http://www.duels.cz/galerie/Slovensk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000500" cy="264795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000496" y="285728"/>
            <a:ext cx="542925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      </a:t>
            </a:r>
            <a:r>
              <a:rPr lang="cs-CZ" sz="2800" b="1" dirty="0" smtClean="0"/>
              <a:t>hlavní město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 Bratislava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425 </a:t>
            </a:r>
            <a:r>
              <a:rPr lang="cs-CZ" sz="2800" dirty="0" smtClean="0"/>
              <a:t>tis.</a:t>
            </a:r>
            <a:r>
              <a:rPr lang="cs-CZ" sz="2800" dirty="0" err="1" smtClean="0"/>
              <a:t>obyv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/>
              <a:t>d</a:t>
            </a:r>
            <a:r>
              <a:rPr lang="cs-CZ" sz="2800" b="1" dirty="0" smtClean="0"/>
              <a:t>alší města: </a:t>
            </a:r>
            <a:r>
              <a:rPr lang="cs-CZ" sz="2800" dirty="0" smtClean="0"/>
              <a:t>Trnava, Žilina, Košice, Bánská Bystrica</a:t>
            </a:r>
          </a:p>
          <a:p>
            <a:r>
              <a:rPr lang="cs-CZ" sz="2800" b="1" dirty="0" smtClean="0"/>
              <a:t>rozloha: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49 035 </a:t>
            </a:r>
            <a:r>
              <a:rPr lang="cs-CZ" sz="2800" dirty="0" smtClean="0"/>
              <a:t>km²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3000372"/>
            <a:ext cx="771530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očet obyvatel: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5,4 </a:t>
            </a:r>
            <a:r>
              <a:rPr lang="cs-CZ" sz="2800" dirty="0" smtClean="0"/>
              <a:t>mil</a:t>
            </a:r>
            <a:r>
              <a:rPr lang="cs-CZ" sz="2800" dirty="0" smtClean="0"/>
              <a:t>.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azyk: </a:t>
            </a:r>
            <a:r>
              <a:rPr lang="cs-CZ" sz="2800" dirty="0" smtClean="0"/>
              <a:t>slovenština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ěna: </a:t>
            </a:r>
            <a:r>
              <a:rPr lang="cs-CZ" sz="2800" dirty="0" smtClean="0"/>
              <a:t>euro</a:t>
            </a:r>
          </a:p>
          <a:p>
            <a:r>
              <a:rPr lang="cs-CZ" sz="2800" b="1" dirty="0"/>
              <a:t>n</a:t>
            </a:r>
            <a:r>
              <a:rPr lang="cs-CZ" sz="2800" b="1" dirty="0" smtClean="0"/>
              <a:t>ejvyšší hora:  </a:t>
            </a:r>
            <a:r>
              <a:rPr lang="cs-CZ" sz="2800" dirty="0" smtClean="0"/>
              <a:t>Gerlachovský štít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2655</a:t>
            </a:r>
            <a:r>
              <a:rPr lang="cs-CZ" sz="2800" dirty="0" smtClean="0"/>
              <a:t>m.n.m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929198"/>
            <a:ext cx="87154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Vznik: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1.1.1993</a:t>
            </a:r>
          </a:p>
          <a:p>
            <a:r>
              <a:rPr lang="cs-CZ" sz="2800" dirty="0" smtClean="0"/>
              <a:t>Slovensko má podobnou kulturu jako ČR, ale historie je odlišná.</a:t>
            </a:r>
          </a:p>
          <a:p>
            <a:r>
              <a:rPr lang="cs-CZ" sz="2800" dirty="0" smtClean="0"/>
              <a:t>Členem NATO, EU.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5122" name="Picture 2" descr="http://www.menstyle.cz/images/articles/vysoke-tatry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571868" y="2786058"/>
            <a:ext cx="3788473" cy="110799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POVRCH</a:t>
            </a:r>
            <a:endParaRPr lang="cs-CZ" sz="6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357166"/>
            <a:ext cx="85136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Pohoří Karpaty – Vysoké Tatry – </a:t>
            </a:r>
            <a:r>
              <a:rPr lang="cs-CZ" sz="2800" b="1" dirty="0" smtClean="0">
                <a:solidFill>
                  <a:srgbClr val="7030A0"/>
                </a:solidFill>
              </a:rPr>
              <a:t>Gerlachovský štít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2655 </a:t>
            </a:r>
            <a:r>
              <a:rPr lang="cs-CZ" sz="2800" b="1" dirty="0" smtClean="0"/>
              <a:t>m.</a:t>
            </a:r>
            <a:r>
              <a:rPr lang="cs-CZ" sz="2800" b="1" dirty="0" err="1" smtClean="0"/>
              <a:t>n.m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6146" name="Picture 2" descr="http://upload.wikimedia.org/wikipedia/commons/a/a6/Gerlach_south_face_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357298"/>
            <a:ext cx="5896765" cy="4424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919030" y="6072206"/>
            <a:ext cx="5305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Nízké Tatry, Malá a Velká Fatra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2530" name="Picture 2" descr="http://cestykrajem.cz/dynamic/objects/photos/2011/01/zemrab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71736" y="928670"/>
            <a:ext cx="4288482" cy="110799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VODSTVO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57422" y="714356"/>
            <a:ext cx="5196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Dunaj, Váh – nejdelší řeka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" y="2285992"/>
            <a:ext cx="314324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Liptovská Mara</a:t>
            </a:r>
          </a:p>
          <a:p>
            <a:pPr algn="ctr"/>
            <a:r>
              <a:rPr lang="cs-CZ" sz="2800" dirty="0"/>
              <a:t>p</a:t>
            </a:r>
            <a:r>
              <a:rPr lang="cs-CZ" sz="2800" dirty="0" smtClean="0"/>
              <a:t>ři výstavbě bylo </a:t>
            </a:r>
          </a:p>
          <a:p>
            <a:pPr algn="ctr"/>
            <a:r>
              <a:rPr lang="cs-CZ" sz="2800" dirty="0" smtClean="0"/>
              <a:t>zaplaveno 7 </a:t>
            </a:r>
          </a:p>
          <a:p>
            <a:pPr algn="ctr"/>
            <a:r>
              <a:rPr lang="cs-CZ" sz="2800" dirty="0"/>
              <a:t>l</a:t>
            </a:r>
            <a:r>
              <a:rPr lang="cs-CZ" sz="2800" dirty="0" smtClean="0"/>
              <a:t>iptovských</a:t>
            </a:r>
          </a:p>
          <a:p>
            <a:pPr algn="ctr"/>
            <a:r>
              <a:rPr lang="cs-CZ" sz="2800" dirty="0" smtClean="0"/>
              <a:t>vesnic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/>
              <a:t>n</a:t>
            </a:r>
            <a:r>
              <a:rPr lang="cs-CZ" sz="2800" dirty="0" smtClean="0"/>
              <a:t>ejvětší nádrž Slovenska</a:t>
            </a:r>
          </a:p>
          <a:p>
            <a:endParaRPr lang="cs-CZ" dirty="0"/>
          </a:p>
        </p:txBody>
      </p:sp>
      <p:pic>
        <p:nvPicPr>
          <p:cNvPr id="2" name="Picture 2" descr="http://upload.wikimedia.org/wikipedia/commons/thumb/c/ce/Liptovska_Mara.jpg/1280px-Liptovska_Ma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2445" y="2071678"/>
            <a:ext cx="5827400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1506" name="Picture 2" descr="http://www.nakupvakci.cz/userfiles/slovensko-levne-ubytovani-zrub-podhajska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000232" y="357166"/>
            <a:ext cx="4971426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ZEMĚDĚLSTVÍ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285728"/>
            <a:ext cx="785599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rgbClr val="7030A0"/>
                </a:solidFill>
              </a:rPr>
              <a:t>n</a:t>
            </a:r>
            <a:r>
              <a:rPr lang="cs-CZ" sz="2800" b="1" dirty="0" smtClean="0">
                <a:solidFill>
                  <a:srgbClr val="7030A0"/>
                </a:solidFill>
              </a:rPr>
              <a:t>ížiny</a:t>
            </a:r>
            <a:r>
              <a:rPr lang="cs-CZ" sz="2800" b="1" dirty="0" smtClean="0"/>
              <a:t> – kukuřice, pšenice, ovoce, zelenina</a:t>
            </a:r>
          </a:p>
          <a:p>
            <a:pPr algn="ctr"/>
            <a:r>
              <a:rPr lang="cs-CZ" sz="2800" b="1" dirty="0"/>
              <a:t>h</a:t>
            </a:r>
            <a:r>
              <a:rPr lang="cs-CZ" sz="2800" b="1" dirty="0" smtClean="0"/>
              <a:t>orské louky – ovce, krávy</a:t>
            </a:r>
          </a:p>
          <a:p>
            <a:pPr algn="ctr"/>
            <a:r>
              <a:rPr lang="cs-CZ" sz="2800" b="1" dirty="0" smtClean="0"/>
              <a:t>v údolí řeky Váh – tabák</a:t>
            </a:r>
          </a:p>
          <a:p>
            <a:pPr algn="ctr"/>
            <a:r>
              <a:rPr lang="cs-CZ" sz="2800" b="1" dirty="0"/>
              <a:t>p</a:t>
            </a:r>
            <a:r>
              <a:rPr lang="cs-CZ" sz="2800" b="1" dirty="0" smtClean="0"/>
              <a:t>odhůří Karpat – vinná réva – </a:t>
            </a:r>
            <a:r>
              <a:rPr lang="cs-CZ" sz="2800" b="1" dirty="0" smtClean="0">
                <a:solidFill>
                  <a:srgbClr val="7030A0"/>
                </a:solidFill>
              </a:rPr>
              <a:t>Tokajská oblast</a:t>
            </a:r>
          </a:p>
          <a:p>
            <a:endParaRPr lang="cs-CZ" dirty="0"/>
          </a:p>
        </p:txBody>
      </p:sp>
      <p:pic>
        <p:nvPicPr>
          <p:cNvPr id="24578" name="Picture 2" descr="http://www.hotelbankov.sk/imagecache/20@47@@tokaj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071678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428604"/>
            <a:ext cx="4169411" cy="110799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PRŮMYSL</a:t>
            </a:r>
            <a:endParaRPr lang="cs-CZ" sz="6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" name="Picture 2" descr="http://upload.wikimedia.org/wikipedia/commons/0/01/Bucket_wheel_excavator_in_Ferropo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643050"/>
            <a:ext cx="7200900" cy="498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214290"/>
            <a:ext cx="82153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Automobilový průmysl</a:t>
            </a:r>
          </a:p>
          <a:p>
            <a:pPr algn="ctr"/>
            <a:r>
              <a:rPr lang="cs-CZ" sz="3200" b="1" dirty="0" smtClean="0"/>
              <a:t> bratislavská </a:t>
            </a:r>
            <a:r>
              <a:rPr lang="cs-CZ" sz="3200" b="1" dirty="0" smtClean="0">
                <a:solidFill>
                  <a:srgbClr val="7030A0"/>
                </a:solidFill>
              </a:rPr>
              <a:t>Volkswagen</a:t>
            </a:r>
            <a:r>
              <a:rPr lang="cs-CZ" sz="3200" b="1" dirty="0" smtClean="0"/>
              <a:t> Slovakia</a:t>
            </a:r>
          </a:p>
          <a:p>
            <a:pPr algn="ctr"/>
            <a:r>
              <a:rPr lang="cs-CZ" sz="3200" b="1" dirty="0" smtClean="0"/>
              <a:t>trnavská  PSA </a:t>
            </a:r>
            <a:r>
              <a:rPr lang="cs-CZ" sz="3200" b="1" dirty="0" smtClean="0">
                <a:solidFill>
                  <a:srgbClr val="7030A0"/>
                </a:solidFill>
              </a:rPr>
              <a:t>Peugeot</a:t>
            </a:r>
            <a:r>
              <a:rPr lang="cs-CZ" sz="3200" b="1" dirty="0" smtClean="0"/>
              <a:t> Citroen</a:t>
            </a:r>
          </a:p>
          <a:p>
            <a:pPr algn="ctr"/>
            <a:r>
              <a:rPr lang="cs-CZ" sz="3200" b="1" dirty="0" smtClean="0"/>
              <a:t>žilinská </a:t>
            </a:r>
            <a:r>
              <a:rPr lang="cs-CZ" sz="3200" b="1" dirty="0" smtClean="0">
                <a:solidFill>
                  <a:srgbClr val="7030A0"/>
                </a:solidFill>
              </a:rPr>
              <a:t>KIA</a:t>
            </a:r>
            <a:r>
              <a:rPr lang="cs-CZ" sz="3200" b="1" dirty="0" smtClean="0"/>
              <a:t> Motors Slovakia</a:t>
            </a:r>
            <a:endParaRPr lang="cs-CZ" sz="3200" b="1" dirty="0"/>
          </a:p>
        </p:txBody>
      </p:sp>
      <p:pic>
        <p:nvPicPr>
          <p:cNvPr id="25602" name="Picture 2" descr="http://www.technoprojekt.eu/images/k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43116"/>
            <a:ext cx="4572000" cy="3429001"/>
          </a:xfrm>
          <a:prstGeom prst="rect">
            <a:avLst/>
          </a:prstGeom>
          <a:noFill/>
        </p:spPr>
      </p:pic>
      <p:pic>
        <p:nvPicPr>
          <p:cNvPr id="25604" name="Picture 4" descr="http://www.theautochannel.com/news/2010/06/28/484642.1-l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7592" y="3476641"/>
            <a:ext cx="4606408" cy="33813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214422"/>
            <a:ext cx="598048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/>
              <a:t>h</a:t>
            </a:r>
            <a:r>
              <a:rPr lang="cs-CZ" sz="3200" b="1" dirty="0" smtClean="0"/>
              <a:t>utní průmysl – Košice</a:t>
            </a:r>
          </a:p>
          <a:p>
            <a:pPr algn="ctr"/>
            <a:r>
              <a:rPr lang="cs-CZ" sz="3200" b="1" dirty="0"/>
              <a:t>c</a:t>
            </a:r>
            <a:r>
              <a:rPr lang="cs-CZ" sz="3200" b="1" dirty="0" smtClean="0"/>
              <a:t>hemický průmysl - Bratislava</a:t>
            </a:r>
            <a:endParaRPr lang="cs-CZ" sz="3200" b="1" dirty="0"/>
          </a:p>
        </p:txBody>
      </p:sp>
      <p:pic>
        <p:nvPicPr>
          <p:cNvPr id="11268" name="Picture 4" descr="http://upload.wikimedia.org/wikipedia/commons/6/66/Bhopal-Union_Carbide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428868"/>
            <a:ext cx="5500726" cy="3667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media.novinky.cz/875/128758-original1-joyx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42844" y="285728"/>
            <a:ext cx="8740919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Památky a zajímavosti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www.alexis.sk/fotogaleria/Rekon%C5%A1trukcie%20fas%C3%A1d%20a%20vlhkostn%C3%A9%20san%C3%A1cie/Bratislavsk%C3%BD%20hrad/10634811-bratislavsky-hrad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85786" y="142852"/>
            <a:ext cx="7416902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Bratislavský hrad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joutrip.com/i/l/lazne-trencianske-teplice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0" y="1142984"/>
            <a:ext cx="9144000" cy="571501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57158" y="428604"/>
            <a:ext cx="8019696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TRENČIANSKÉ TEPLICE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71480"/>
            <a:ext cx="925189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nejstarší a nejnavštěvovanější lázně</a:t>
            </a:r>
          </a:p>
          <a:p>
            <a:pPr algn="ctr"/>
            <a:r>
              <a:rPr lang="cs-CZ" sz="2800" b="1" dirty="0" smtClean="0"/>
              <a:t>léčba pohybového aparátu, neurologická onemocnění</a:t>
            </a:r>
          </a:p>
          <a:p>
            <a:pPr algn="ctr"/>
            <a:r>
              <a:rPr lang="cs-CZ" sz="2800" b="1" dirty="0" smtClean="0"/>
              <a:t>léčivé prameny o teplotě 40°C</a:t>
            </a:r>
            <a:endParaRPr lang="cs-CZ" sz="2800" b="1" dirty="0"/>
          </a:p>
        </p:txBody>
      </p:sp>
      <p:pic>
        <p:nvPicPr>
          <p:cNvPr id="7170" name="Picture 2" descr="http://upload.wikimedia.org/wikipedia/commons/f/f6/TrencianskieTeplice_S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428868"/>
            <a:ext cx="5396606" cy="40782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thumb/3/32/%C4%8Cachtice%2C_hrad%2C_Slovensko.jpg/1280px-%C4%8Cachtice%2C_hrad%2C_Sloven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360027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428860" y="5643578"/>
            <a:ext cx="6428748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ČACHTICKÝ HRAD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8143900" cy="627864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Zřícenina hradu poblíž vesnice Čachtice.</a:t>
            </a:r>
          </a:p>
          <a:p>
            <a:pPr algn="ctr"/>
            <a:r>
              <a:rPr lang="cs-CZ" sz="2400" dirty="0" smtClean="0"/>
              <a:t>Ke hradu patřil také čachtický zámek (hlavní sídlo Alžběty Báthoryové), který se nacházel přímo ve městečku. Pověsti říkají, že ze sklepení</a:t>
            </a:r>
          </a:p>
          <a:p>
            <a:pPr algn="ctr"/>
            <a:r>
              <a:rPr lang="cs-CZ" sz="2400" dirty="0" smtClean="0"/>
              <a:t> vedly zámecké chodby až na hrad a naopak. Chodby však byly údajně zasypány</a:t>
            </a:r>
          </a:p>
          <a:p>
            <a:pPr algn="ctr"/>
            <a:r>
              <a:rPr lang="cs-CZ" sz="2400" dirty="0" smtClean="0"/>
              <a:t> a nikdo se tedy nedozví, byly-li skutečností a nebo pouze pověstí.</a:t>
            </a:r>
          </a:p>
          <a:p>
            <a:pPr algn="ctr"/>
            <a:r>
              <a:rPr lang="cs-CZ" sz="2400" dirty="0" smtClean="0"/>
              <a:t>Hrad proslul především díky Alžbětě Báthoryové, uherské šlechtičně přezdívané Čachtická paní, která byla pověstná tím, že se </a:t>
            </a:r>
          </a:p>
          <a:p>
            <a:pPr algn="ctr"/>
            <a:r>
              <a:rPr lang="cs-CZ" sz="2400" dirty="0" smtClean="0"/>
              <a:t>na hradě koupala v krvi mladých dívek, aby si uchovala svou krásu co nejdéle. Podle výpovědi očitých svědků měla utýrat 20-2000 mladých dívek. Přesný počet se neví. Roku 1611  byla odsouzena k doživotnímu žaláři. Zemřela o 4 roky později (21</a:t>
            </a:r>
            <a:r>
              <a:rPr lang="cs-CZ" sz="2400" dirty="0" smtClean="0"/>
              <a:t>. srpna </a:t>
            </a:r>
            <a:r>
              <a:rPr lang="cs-CZ" sz="2400" dirty="0" smtClean="0"/>
              <a:t>1614) ve věku 54 let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2976" y="285728"/>
            <a:ext cx="6435609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Slovenské nej…..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643050"/>
            <a:ext cx="8786874" cy="44012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b="1" dirty="0" smtClean="0"/>
              <a:t> největší náraz větru …..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29.11.1965</a:t>
            </a:r>
            <a:r>
              <a:rPr lang="cs-CZ" sz="2000" b="1" dirty="0" smtClean="0"/>
              <a:t> – </a:t>
            </a:r>
            <a:r>
              <a:rPr lang="cs-CZ" sz="2000" b="1" dirty="0" smtClean="0">
                <a:solidFill>
                  <a:srgbClr val="FFFF00"/>
                </a:solidFill>
              </a:rPr>
              <a:t>Skalnaté pleso </a:t>
            </a:r>
            <a:r>
              <a:rPr lang="cs-CZ" sz="2000" b="1" dirty="0" smtClean="0"/>
              <a:t>– Vysoké Tatry 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					– 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283</a:t>
            </a:r>
            <a:r>
              <a:rPr lang="cs-CZ" sz="2000" b="1" dirty="0" smtClean="0">
                <a:solidFill>
                  <a:srgbClr val="FFFF00"/>
                </a:solidFill>
              </a:rPr>
              <a:t> km/h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/>
              <a:t> nejkrásnější hora ……</a:t>
            </a:r>
            <a:r>
              <a:rPr lang="cs-CZ" sz="2000" b="1" dirty="0" smtClean="0">
                <a:solidFill>
                  <a:srgbClr val="FFFF00"/>
                </a:solidFill>
              </a:rPr>
              <a:t>Velký Rozsutec </a:t>
            </a:r>
            <a:r>
              <a:rPr lang="cs-CZ" sz="2000" b="1" dirty="0" smtClean="0"/>
              <a:t>– Malá Fatra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bg1"/>
                </a:solidFill>
              </a:rPr>
              <a:t> nejrozsáhlejší krasové území …………….Slovenský kras – 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362</a:t>
            </a:r>
            <a:r>
              <a:rPr lang="cs-CZ" sz="2000" b="1" dirty="0" smtClean="0">
                <a:solidFill>
                  <a:schemeClr val="bg1"/>
                </a:solidFill>
              </a:rPr>
              <a:t>km²</a:t>
            </a:r>
            <a:endParaRPr lang="cs-CZ" sz="2000" b="1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bg1"/>
                </a:solidFill>
              </a:rPr>
              <a:t> nejdelší jeskyně ……….</a:t>
            </a:r>
            <a:r>
              <a:rPr lang="cs-CZ" sz="2000" b="1" dirty="0" smtClean="0">
                <a:solidFill>
                  <a:srgbClr val="FFFF00"/>
                </a:solidFill>
              </a:rPr>
              <a:t>Stratenská  jeskyňa</a:t>
            </a:r>
            <a:r>
              <a:rPr lang="cs-CZ" sz="2000" b="1" dirty="0" smtClean="0">
                <a:solidFill>
                  <a:schemeClr val="bg1"/>
                </a:solidFill>
              </a:rPr>
              <a:t>………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16 700 </a:t>
            </a:r>
            <a:r>
              <a:rPr lang="cs-CZ" sz="2000" b="1" dirty="0" smtClean="0">
                <a:solidFill>
                  <a:srgbClr val="FFFF00"/>
                </a:solidFill>
              </a:rPr>
              <a:t>m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největší ledová jeskyně …</a:t>
            </a:r>
            <a:r>
              <a:rPr lang="cs-CZ" sz="2000" b="1" dirty="0" smtClean="0">
                <a:solidFill>
                  <a:srgbClr val="FFFF00"/>
                </a:solidFill>
              </a:rPr>
              <a:t>Dobšinská ledová jeskyně </a:t>
            </a:r>
          </a:p>
          <a:p>
            <a:r>
              <a:rPr lang="cs-CZ" sz="2000" b="1" dirty="0">
                <a:solidFill>
                  <a:srgbClr val="FFFF00"/>
                </a:solidFill>
              </a:rPr>
              <a:t>	</a:t>
            </a:r>
            <a:r>
              <a:rPr lang="cs-CZ" sz="2000" b="1" dirty="0" smtClean="0">
                <a:solidFill>
                  <a:srgbClr val="FFFF00"/>
                </a:solidFill>
              </a:rPr>
              <a:t>				…vrstva ledu až 25 m.</a:t>
            </a: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nejdelší vodopád ……….</a:t>
            </a:r>
            <a:r>
              <a:rPr lang="cs-CZ" sz="2000" b="1" dirty="0" smtClean="0">
                <a:solidFill>
                  <a:srgbClr val="FFFF00"/>
                </a:solidFill>
              </a:rPr>
              <a:t>Vysoké Tatry </a:t>
            </a:r>
            <a:r>
              <a:rPr lang="cs-CZ" sz="2000" b="1" dirty="0" smtClean="0">
                <a:solidFill>
                  <a:schemeClr val="bg1"/>
                </a:solidFill>
              </a:rPr>
              <a:t>…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900</a:t>
            </a:r>
            <a:r>
              <a:rPr lang="cs-CZ" sz="2000" b="1" dirty="0" smtClean="0">
                <a:solidFill>
                  <a:srgbClr val="FFFF00"/>
                </a:solidFill>
              </a:rPr>
              <a:t>m</a:t>
            </a:r>
            <a:endParaRPr lang="cs-CZ" sz="2000" b="1" dirty="0" smtClean="0"/>
          </a:p>
          <a:p>
            <a:pPr>
              <a:buFont typeface="Wingdings" pitchFamily="2" charset="2"/>
              <a:buChar char="q"/>
            </a:pPr>
            <a:r>
              <a:rPr lang="cs-CZ" sz="2000" b="1" dirty="0" smtClean="0"/>
              <a:t> nejvýše položená pošta ………..</a:t>
            </a:r>
            <a:r>
              <a:rPr lang="cs-CZ" sz="2000" b="1" dirty="0" smtClean="0">
                <a:solidFill>
                  <a:srgbClr val="FFFF00"/>
                </a:solidFill>
              </a:rPr>
              <a:t>Lomnický Štít 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2634</a:t>
            </a:r>
            <a:r>
              <a:rPr lang="cs-CZ" sz="2000" b="1" dirty="0" smtClean="0">
                <a:solidFill>
                  <a:srgbClr val="FFFF00"/>
                </a:solidFill>
              </a:rPr>
              <a:t>m.n.m</a:t>
            </a:r>
            <a:r>
              <a:rPr lang="cs-CZ" sz="2000" b="1" dirty="0" smtClean="0"/>
              <a:t>. 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				– dopisy lanovkou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/>
              <a:t> </a:t>
            </a:r>
            <a:r>
              <a:rPr lang="cs-CZ" sz="2000" b="1" dirty="0" smtClean="0"/>
              <a:t>největší národní park ……….</a:t>
            </a:r>
            <a:r>
              <a:rPr lang="cs-CZ" sz="2000" b="1" dirty="0" smtClean="0">
                <a:solidFill>
                  <a:srgbClr val="FFFF00"/>
                </a:solidFill>
              </a:rPr>
              <a:t>Nízké Tatry 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81 100 </a:t>
            </a:r>
            <a:r>
              <a:rPr lang="cs-CZ" sz="2000" b="1" dirty="0" smtClean="0">
                <a:solidFill>
                  <a:srgbClr val="FFFF00"/>
                </a:solidFill>
              </a:rPr>
              <a:t>ha </a:t>
            </a:r>
          </a:p>
          <a:p>
            <a:r>
              <a:rPr lang="cs-CZ" sz="2000" b="1" dirty="0">
                <a:solidFill>
                  <a:srgbClr val="FFFF00"/>
                </a:solidFill>
              </a:rPr>
              <a:t>	</a:t>
            </a:r>
            <a:r>
              <a:rPr lang="cs-CZ" sz="2000" b="1" dirty="0" smtClean="0">
                <a:solidFill>
                  <a:srgbClr val="FFFF00"/>
                </a:solidFill>
              </a:rPr>
              <a:t>			</a:t>
            </a:r>
            <a:r>
              <a:rPr lang="cs-CZ" sz="2000" b="1" dirty="0" smtClean="0"/>
              <a:t>(Krkonoše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38 500 </a:t>
            </a:r>
            <a:r>
              <a:rPr lang="cs-CZ" sz="2000" b="1" dirty="0" smtClean="0"/>
              <a:t>ha)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/>
              <a:t> </a:t>
            </a:r>
            <a:r>
              <a:rPr lang="cs-CZ" sz="2000" b="1" dirty="0" smtClean="0"/>
              <a:t>největší položené jezero ……….</a:t>
            </a:r>
            <a:r>
              <a:rPr lang="cs-CZ" sz="2000" b="1" dirty="0" smtClean="0">
                <a:solidFill>
                  <a:srgbClr val="FFFF00"/>
                </a:solidFill>
              </a:rPr>
              <a:t>Modré pleso </a:t>
            </a:r>
            <a:r>
              <a:rPr lang="cs-CZ" sz="2000" b="1" dirty="0" smtClean="0"/>
              <a:t>…..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2157 m.n.m </a:t>
            </a:r>
            <a:r>
              <a:rPr lang="cs-CZ" sz="2000" b="1" dirty="0" smtClean="0"/>
              <a:t>..</a:t>
            </a:r>
          </a:p>
          <a:p>
            <a:r>
              <a:rPr lang="cs-CZ" sz="2000" b="1" dirty="0" smtClean="0"/>
              <a:t>většinu roku zamrzlé, hloubka 4,5 m.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214290"/>
            <a:ext cx="7139198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 možná nevíte…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8794" y="1500174"/>
            <a:ext cx="5742149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1.Malý úkol pro vás, zkuste uhádnout, </a:t>
            </a:r>
          </a:p>
          <a:p>
            <a:r>
              <a:rPr lang="cs-CZ" sz="2400" b="1" dirty="0" smtClean="0"/>
              <a:t>co ve slovenštině znamenají tyto slova:</a:t>
            </a:r>
          </a:p>
          <a:p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3200" dirty="0" smtClean="0"/>
              <a:t>KAPUSTNICA </a:t>
            </a:r>
          </a:p>
          <a:p>
            <a:pPr algn="ctr"/>
            <a:r>
              <a:rPr lang="cs-CZ" sz="3200" dirty="0" smtClean="0"/>
              <a:t>BANDURKY </a:t>
            </a:r>
          </a:p>
          <a:p>
            <a:pPr algn="ctr"/>
            <a:r>
              <a:rPr lang="cs-CZ" sz="3200" dirty="0" smtClean="0"/>
              <a:t>ČUČORIEDKA </a:t>
            </a:r>
          </a:p>
          <a:p>
            <a:pPr algn="ctr"/>
            <a:r>
              <a:rPr lang="cs-CZ" sz="3200" dirty="0" smtClean="0"/>
              <a:t>GUMIPUŠKA </a:t>
            </a:r>
          </a:p>
          <a:p>
            <a:pPr algn="ctr"/>
            <a:r>
              <a:rPr lang="cs-CZ" sz="3200" dirty="0" smtClean="0"/>
              <a:t>ELEKTRIČKA  </a:t>
            </a:r>
          </a:p>
          <a:p>
            <a:pPr algn="ctr"/>
            <a:endParaRPr lang="cs-CZ" sz="3200" dirty="0" smtClean="0"/>
          </a:p>
          <a:p>
            <a:r>
              <a:rPr lang="cs-CZ" sz="2800" b="1" dirty="0" smtClean="0"/>
              <a:t>2.Kdo to byl Jánošík?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635798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1.</a:t>
            </a:r>
          </a:p>
          <a:p>
            <a:pPr algn="ctr"/>
            <a:r>
              <a:rPr lang="cs-CZ" sz="3200" dirty="0" smtClean="0"/>
              <a:t>KAPUSTNICA -  ZELNAČKA</a:t>
            </a:r>
          </a:p>
          <a:p>
            <a:pPr algn="ctr"/>
            <a:r>
              <a:rPr lang="cs-CZ" sz="3200" dirty="0" smtClean="0"/>
              <a:t>BANDURKY -  BRAMBORY</a:t>
            </a:r>
          </a:p>
          <a:p>
            <a:pPr algn="ctr"/>
            <a:r>
              <a:rPr lang="cs-CZ" sz="3200" dirty="0" smtClean="0"/>
              <a:t>ČUČORIEDKA - BORŮVKA</a:t>
            </a:r>
          </a:p>
          <a:p>
            <a:pPr algn="ctr"/>
            <a:r>
              <a:rPr lang="cs-CZ" sz="3200" dirty="0" smtClean="0"/>
              <a:t>GUMIPUŠKA -  PRAK</a:t>
            </a:r>
          </a:p>
          <a:p>
            <a:pPr algn="ctr"/>
            <a:r>
              <a:rPr lang="cs-CZ" sz="3200" dirty="0" smtClean="0"/>
              <a:t>TOPÁNKY –  BOTY</a:t>
            </a:r>
          </a:p>
          <a:p>
            <a:pPr algn="ctr"/>
            <a:r>
              <a:rPr lang="cs-CZ" sz="3200" dirty="0" smtClean="0"/>
              <a:t>ELEKTRIČKA -  TRAMVAJ</a:t>
            </a:r>
          </a:p>
          <a:p>
            <a:pPr algn="ctr"/>
            <a:r>
              <a:rPr lang="cs-CZ" sz="2800" b="1" dirty="0" smtClean="0"/>
              <a:t>2. Kdo to byl Jánošík?</a:t>
            </a:r>
          </a:p>
          <a:p>
            <a:pPr algn="ctr"/>
            <a:r>
              <a:rPr lang="cs-CZ" sz="2800" dirty="0" smtClean="0"/>
              <a:t>Juraj Jánošík je legendární hrdinou Slováků, byl to šlechetný zbojník, kterým bohatým bral a chudým dával. Žil v lese se svojí družinou. Za své „dobré činy“ byl pověšen, stal se slovenským      a zahraničním hrdinou.</a:t>
            </a:r>
          </a:p>
        </p:txBody>
      </p:sp>
      <p:pic>
        <p:nvPicPr>
          <p:cNvPr id="2050" name="Picture 2" descr="http://www.pozaskolu.sk/static/hrdinovia-dejin/28/portr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14751" y="1643050"/>
            <a:ext cx="3329249" cy="4429156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285860"/>
            <a:ext cx="9144000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</a:rPr>
              <a:t>http://cs.wikipedia.org/wiki/%C4%8Cachtick%C3%BD_hrad#mediaviewer/File:%C4%8Cachtice,_hrad,_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2"/>
              </a:rPr>
              <a:t>http://cs.wikipedia.org/wiki/Tren%C4%8Dianske_Teplice#mediaviewer/File:TrencianskieTeplice_SK.jpg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2"/>
              </a:rPr>
              <a:t>http://upload.wikimedia.org/wikipedia/commons/a/a6/Gerlach_south_face_B.jpg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3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hlinkClick r:id="rId3"/>
              </a:rPr>
              <a:t>hotelbankov.sk</a:t>
            </a:r>
            <a:r>
              <a:rPr lang="cs-CZ" sz="1400" dirty="0" smtClean="0">
                <a:solidFill>
                  <a:srgbClr val="000000"/>
                </a:solidFill>
                <a:hlinkClick r:id="rId3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3"/>
              </a:rPr>
              <a:t>imagecache</a:t>
            </a:r>
            <a:r>
              <a:rPr lang="cs-CZ" sz="1400" dirty="0" smtClean="0">
                <a:solidFill>
                  <a:srgbClr val="000000"/>
                </a:solidFill>
                <a:hlinkClick r:id="rId3"/>
              </a:rPr>
              <a:t>/20@47@@</a:t>
            </a:r>
            <a:r>
              <a:rPr lang="cs-CZ" sz="1400" dirty="0" err="1" smtClean="0">
                <a:solidFill>
                  <a:srgbClr val="000000"/>
                </a:solidFill>
                <a:hlinkClick r:id="rId3"/>
              </a:rPr>
              <a:t>tokaj</a:t>
            </a:r>
            <a:r>
              <a:rPr lang="cs-CZ" sz="1400" dirty="0" smtClean="0">
                <a:solidFill>
                  <a:srgbClr val="000000"/>
                </a:solidFill>
                <a:hlinkClick r:id="rId3"/>
              </a:rPr>
              <a:t>-1.jpg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4"/>
              </a:rPr>
              <a:t>http://alexis.sk/CMS/wp-content/gallery/bratislavsky-hrad/10634811-bratislavsky-hrad.jpg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5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pozaskolu.sk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/static/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hrdinovia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dejin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/28/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portret.jpg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</a:rPr>
              <a:t>http://cs.wikipedia.org/wiki/Tatry#mediaviewer/File:Gerlach_south_face_B.jpg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6"/>
              </a:rPr>
              <a:t>http://www.koupelna-snu.</a:t>
            </a:r>
            <a:r>
              <a:rPr lang="cs-CZ" sz="1400" dirty="0" err="1" smtClean="0">
                <a:solidFill>
                  <a:srgbClr val="000000"/>
                </a:solidFill>
                <a:hlinkClick r:id="rId6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6"/>
              </a:rPr>
              <a:t>files</a:t>
            </a:r>
            <a:r>
              <a:rPr lang="cs-CZ" sz="1400" dirty="0" smtClean="0">
                <a:solidFill>
                  <a:srgbClr val="000000"/>
                </a:solidFill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6"/>
              </a:rPr>
              <a:t>ckeditor</a:t>
            </a:r>
            <a:r>
              <a:rPr lang="cs-CZ" sz="1400" dirty="0" smtClean="0">
                <a:solidFill>
                  <a:srgbClr val="000000"/>
                </a:solidFill>
                <a:hlinkClick r:id="rId6"/>
              </a:rPr>
              <a:t>/Web/</a:t>
            </a:r>
            <a:r>
              <a:rPr lang="cs-CZ" sz="1400" dirty="0" err="1" smtClean="0">
                <a:solidFill>
                  <a:srgbClr val="000000"/>
                </a:solidFill>
                <a:hlinkClick r:id="rId6"/>
              </a:rPr>
              <a:t>slovensko.gif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7"/>
              </a:rPr>
              <a:t>http://cs.wikipedia.org/wiki/Velk%C3%A1_Fatra#mediaviewer/File:Ostr%C3%A1,_Ve%C4%BEk%C3%A1_Fatra_(SVK)_-_Western_Summit.jpg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8"/>
              </a:rPr>
              <a:t>http://cs.wikipedia.org/wiki/Slovensko#mediaviewer/File:Vysok%C3%A9_Tatry,_v%C3%BDhled_z_vrcholu_Rysy,_z%C3%A1%C5%99%C3%AD_2011_(29).JPG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9"/>
              </a:rPr>
              <a:t>http://cs.wikipedia.org/wiki/T%C4%9B%C5%BEk%C3%BD_pr%C5%AFmysl#mediaviewer/File:Bucket_wheel_excavator_in_Ferropolis.jpg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10"/>
              </a:rPr>
              <a:t>http://cs.wikipedia.org/wiki/Chemick%C3%BD_pr%C5%AFmysl#mediaviewer/File:Bhopal-Union_Carbide_2.jpg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http://cs.wikipedia.org/wiki/Liptovsk%C3%A1_Mara#mediaviewer/File:Liptovska_Mara.jpg</a:t>
            </a:r>
            <a:endParaRPr lang="cs-CZ" sz="1400" dirty="0" smtClean="0">
              <a:solidFill>
                <a:srgbClr val="000000"/>
              </a:solidFill>
            </a:endParaRPr>
          </a:p>
          <a:p>
            <a:endParaRPr lang="cs-CZ" sz="1400" dirty="0" smtClean="0">
              <a:solidFill>
                <a:srgbClr val="00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714356"/>
            <a:ext cx="1751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odkazy:</a:t>
            </a:r>
          </a:p>
          <a:p>
            <a:r>
              <a:rPr lang="cs-CZ" dirty="0" smtClean="0"/>
              <a:t>Obrázky: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</TotalTime>
  <Words>609</Words>
  <Application>Microsoft Office PowerPoint</Application>
  <PresentationFormat>Předvádění na obrazovce (4:3)</PresentationFormat>
  <Paragraphs>156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Snímek 1</vt:lpstr>
      <vt:lpstr>  </vt:lpstr>
      <vt:lpstr>  </vt:lpstr>
      <vt:lpstr>  </vt:lpstr>
      <vt:lpstr>  </vt:lpstr>
      <vt:lpstr>  </vt:lpstr>
      <vt:lpstr>Snímek 7</vt:lpstr>
      <vt:lpstr>  </vt:lpstr>
      <vt:lpstr>  </vt:lpstr>
      <vt:lpstr>  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47</cp:revision>
  <dcterms:created xsi:type="dcterms:W3CDTF">2013-02-16T10:14:56Z</dcterms:created>
  <dcterms:modified xsi:type="dcterms:W3CDTF">2014-09-23T14:37:00Z</dcterms:modified>
</cp:coreProperties>
</file>