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59" r:id="rId4"/>
    <p:sldId id="257" r:id="rId5"/>
    <p:sldId id="260" r:id="rId6"/>
    <p:sldId id="261" r:id="rId7"/>
    <p:sldId id="262" r:id="rId8"/>
    <p:sldId id="270" r:id="rId9"/>
    <p:sldId id="263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624" autoAdjust="0"/>
  </p:normalViewPr>
  <p:slideViewPr>
    <p:cSldViewPr>
      <p:cViewPr>
        <p:scale>
          <a:sx n="88" d="100"/>
          <a:sy n="88" d="100"/>
        </p:scale>
        <p:origin x="-864" y="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F73B6D-CF85-43BC-9A6C-B9AEF5117F7C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60BF81B-F20D-4A1F-8C16-657FA8387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155904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1.3.2012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 jména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Co jsou podstatná jména?  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6000" smtClean="0">
                <a:solidFill>
                  <a:schemeClr val="tx1"/>
                </a:solidFill>
                <a:effectLst/>
              </a:rPr>
              <a:t>CO JSOU PODSTATNÁ JMÉNA?</a:t>
            </a:r>
            <a:endParaRPr lang="cs-CZ" sz="600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971600" y="476672"/>
            <a:ext cx="7704856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800" b="1" smtClean="0">
                <a:cs typeface="Arial" charset="0"/>
              </a:rPr>
              <a:t>PODSTATNÁ  JMÉNA</a:t>
            </a:r>
            <a:endParaRPr lang="cs-CZ" sz="4800" b="1">
              <a:cs typeface="Arial" charset="0"/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251520" y="1700808"/>
            <a:ext cx="250786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b="1" smtClean="0">
                <a:latin typeface="Constantia" pitchFamily="18" charset="0"/>
              </a:rPr>
              <a:t>     označují</a:t>
            </a:r>
            <a:endParaRPr lang="cs-CZ" sz="3200" b="1">
              <a:latin typeface="Constantia" pitchFamily="18" charset="0"/>
            </a:endParaRP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2771775" y="1700213"/>
            <a:ext cx="43211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4400" b="1" smtClean="0">
                <a:solidFill>
                  <a:srgbClr val="FF0000"/>
                </a:solidFill>
                <a:latin typeface="Constantia" pitchFamily="18" charset="0"/>
              </a:rPr>
              <a:t>osoby</a:t>
            </a:r>
            <a:r>
              <a:rPr lang="cs-CZ" sz="2400" smtClean="0">
                <a:latin typeface="Constantia" pitchFamily="18" charset="0"/>
              </a:rPr>
              <a:t> </a:t>
            </a:r>
            <a:endParaRPr lang="cs-CZ" sz="2400">
              <a:latin typeface="Constantia" pitchFamily="18" charset="0"/>
            </a:endParaRP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2771775" y="2565400"/>
            <a:ext cx="48958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4400" b="1" smtClean="0">
                <a:solidFill>
                  <a:srgbClr val="FF0000"/>
                </a:solidFill>
                <a:latin typeface="Constantia" pitchFamily="18" charset="0"/>
              </a:rPr>
              <a:t>zvířata</a:t>
            </a:r>
            <a:r>
              <a:rPr lang="cs-CZ" sz="2400" smtClean="0">
                <a:latin typeface="Constantia" pitchFamily="18" charset="0"/>
              </a:rPr>
              <a:t> </a:t>
            </a:r>
            <a:endParaRPr lang="cs-CZ" sz="2400">
              <a:latin typeface="Constantia" pitchFamily="18" charset="0"/>
            </a:endParaRPr>
          </a:p>
        </p:txBody>
      </p:sp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2771775" y="3500438"/>
            <a:ext cx="45370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4400" b="1" smtClean="0">
                <a:solidFill>
                  <a:srgbClr val="FF0000"/>
                </a:solidFill>
                <a:latin typeface="Constantia" pitchFamily="18" charset="0"/>
              </a:rPr>
              <a:t>věci</a:t>
            </a:r>
            <a:r>
              <a:rPr lang="cs-CZ" sz="3200" smtClean="0">
                <a:latin typeface="Constantia" pitchFamily="18" charset="0"/>
              </a:rPr>
              <a:t> </a:t>
            </a:r>
            <a:endParaRPr lang="cs-CZ" sz="2400">
              <a:latin typeface="Constantia" pitchFamily="18" charset="0"/>
            </a:endParaRPr>
          </a:p>
        </p:txBody>
      </p:sp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2771775" y="4292600"/>
            <a:ext cx="576066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4400" b="1" smtClean="0">
                <a:solidFill>
                  <a:srgbClr val="FF0000"/>
                </a:solidFill>
                <a:latin typeface="Constantia" pitchFamily="18" charset="0"/>
              </a:rPr>
              <a:t>vlastnosti a děje</a:t>
            </a:r>
          </a:p>
          <a:p>
            <a:r>
              <a:rPr lang="cs-CZ" sz="4400" b="1" smtClean="0">
                <a:solidFill>
                  <a:srgbClr val="FF0000"/>
                </a:solidFill>
                <a:latin typeface="Constantia" pitchFamily="18" charset="0"/>
              </a:rPr>
              <a:t>  </a:t>
            </a:r>
            <a:endParaRPr lang="cs-CZ" sz="2400">
              <a:latin typeface="Constantia" pitchFamily="18" charset="0"/>
            </a:endParaRPr>
          </a:p>
        </p:txBody>
      </p:sp>
      <p:pic>
        <p:nvPicPr>
          <p:cNvPr id="1029" name="Picture 5" descr="C:\Users\Langerová\AppData\Local\Microsoft\Windows\Temporary Internet Files\Content.IE5\64AXYS6H\MC900079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438" y="2578100"/>
            <a:ext cx="2312987" cy="2266950"/>
          </a:xfrm>
          <a:prstGeom prst="rect">
            <a:avLst/>
          </a:prstGeom>
          <a:noFill/>
        </p:spPr>
      </p:pic>
      <p:pic>
        <p:nvPicPr>
          <p:cNvPr id="1030" name="Picture 6" descr="C:\Users\Langerová\AppData\Local\Microsoft\Windows\Temporary Internet Files\Content.IE5\KL6NDY7C\MP9003867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79095" y="2060848"/>
            <a:ext cx="2421992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Které osoby chybí?  </a:t>
            </a:r>
            <a:r>
              <a:rPr lang="cs-CZ" sz="2400" b="1" i="1" dirty="0" smtClean="0">
                <a:solidFill>
                  <a:srgbClr val="FF0000"/>
                </a:solidFill>
              </a:rPr>
              <a:t>Jmenuj, </a:t>
            </a:r>
            <a:r>
              <a:rPr lang="cs-CZ" sz="2400" b="1" i="1" dirty="0" smtClean="0">
                <a:solidFill>
                  <a:srgbClr val="FF0000"/>
                </a:solidFill>
              </a:rPr>
              <a:t>či napiš alespoň tři.</a:t>
            </a:r>
            <a:endParaRPr lang="cs-CZ" sz="2400" b="1" dirty="0" smtClean="0"/>
          </a:p>
          <a:p>
            <a:pPr>
              <a:buNone/>
            </a:pPr>
            <a:r>
              <a:rPr lang="cs-CZ" sz="3600" dirty="0" smtClean="0"/>
              <a:t>      prodavačka    pokrývač</a:t>
            </a:r>
          </a:p>
          <a:p>
            <a:pPr>
              <a:buNone/>
            </a:pPr>
            <a:r>
              <a:rPr lang="cs-CZ" sz="3600" dirty="0" smtClean="0"/>
              <a:t>dítě    batole    kuchař</a:t>
            </a:r>
          </a:p>
          <a:p>
            <a:pPr>
              <a:buNone/>
            </a:pPr>
            <a:r>
              <a:rPr lang="cs-CZ" sz="3600" dirty="0" smtClean="0"/>
              <a:t>     podnikatel        kominík</a:t>
            </a:r>
          </a:p>
          <a:p>
            <a:pPr>
              <a:buNone/>
            </a:pPr>
            <a:r>
              <a:rPr lang="cs-CZ" sz="3600" dirty="0" smtClean="0"/>
              <a:t>                  kadeřnice</a:t>
            </a:r>
          </a:p>
          <a:p>
            <a:pPr>
              <a:buNone/>
            </a:pPr>
            <a:r>
              <a:rPr lang="cs-CZ" sz="3600" dirty="0" smtClean="0"/>
              <a:t>                        uklízečka</a:t>
            </a:r>
          </a:p>
          <a:p>
            <a:pPr>
              <a:buNone/>
            </a:pPr>
            <a:r>
              <a:rPr lang="cs-CZ" sz="3600" dirty="0" smtClean="0"/>
              <a:t>                    potápěč    námořník 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066130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cs-CZ" sz="5400" smtClean="0">
                <a:solidFill>
                  <a:schemeClr val="tx1"/>
                </a:solidFill>
                <a:effectLst/>
              </a:rPr>
              <a:t>OSOBA</a:t>
            </a:r>
            <a:endParaRPr lang="cs-CZ" sz="5400">
              <a:solidFill>
                <a:schemeClr val="tx1"/>
              </a:solidFill>
              <a:effectLst/>
            </a:endParaRPr>
          </a:p>
        </p:txBody>
      </p:sp>
      <p:pic>
        <p:nvPicPr>
          <p:cNvPr id="2050" name="Picture 2" descr="C:\Users\Langerová\AppData\Local\Microsoft\Windows\Temporary Internet Files\Content.IE5\64AXYS6H\MC9002166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005064"/>
            <a:ext cx="1447800" cy="1817688"/>
          </a:xfrm>
          <a:prstGeom prst="rect">
            <a:avLst/>
          </a:prstGeom>
          <a:noFill/>
        </p:spPr>
      </p:pic>
      <p:pic>
        <p:nvPicPr>
          <p:cNvPr id="1027" name="Picture 3" descr="C:\Users\Langerová\AppData\Local\Microsoft\Windows\Temporary Internet Files\Content.IE5\WVAP25XG\MC9002792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132856"/>
            <a:ext cx="1999458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9312" y="1493829"/>
            <a:ext cx="8301328" cy="4526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</a:rPr>
              <a:t>Jaké zvíře se nám sem nevešlo?  </a:t>
            </a:r>
            <a:r>
              <a:rPr lang="cs-CZ" sz="2400" b="1" i="1" dirty="0" smtClean="0">
                <a:solidFill>
                  <a:srgbClr val="FF0000"/>
                </a:solidFill>
              </a:rPr>
              <a:t>Jmenuj, </a:t>
            </a:r>
            <a:r>
              <a:rPr lang="cs-CZ" sz="2400" b="1" i="1" dirty="0" smtClean="0">
                <a:solidFill>
                  <a:srgbClr val="FF0000"/>
                </a:solidFill>
              </a:rPr>
              <a:t>nebo napiš.</a:t>
            </a:r>
          </a:p>
          <a:p>
            <a:pPr>
              <a:buNone/>
            </a:pPr>
            <a:r>
              <a:rPr lang="cs-CZ" sz="3600" dirty="0" smtClean="0"/>
              <a:t>     kočka     opice     motýl</a:t>
            </a:r>
          </a:p>
          <a:p>
            <a:pPr>
              <a:buNone/>
            </a:pPr>
            <a:r>
              <a:rPr lang="cs-CZ" sz="3600" dirty="0" smtClean="0"/>
              <a:t>  vrána    kachna    kuře    </a:t>
            </a:r>
          </a:p>
          <a:p>
            <a:pPr>
              <a:buNone/>
            </a:pPr>
            <a:r>
              <a:rPr lang="cs-CZ" sz="3600" dirty="0" smtClean="0"/>
              <a:t>         žirafa     želva     myš                 </a:t>
            </a:r>
          </a:p>
          <a:p>
            <a:pPr>
              <a:buNone/>
            </a:pPr>
            <a:r>
              <a:rPr lang="cs-CZ" sz="3600" dirty="0" smtClean="0"/>
              <a:t>                     lev    velryba</a:t>
            </a:r>
          </a:p>
          <a:p>
            <a:pPr>
              <a:buNone/>
            </a:pPr>
            <a:r>
              <a:rPr lang="cs-CZ" sz="3600" dirty="0" smtClean="0"/>
              <a:t>                         žralok</a:t>
            </a:r>
          </a:p>
          <a:p>
            <a:pPr>
              <a:buNone/>
            </a:pPr>
            <a:r>
              <a:rPr lang="cs-CZ" sz="3600" dirty="0" smtClean="0"/>
              <a:t>                    vrabec      tele       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5400" smtClean="0">
                <a:solidFill>
                  <a:schemeClr val="tx1"/>
                </a:solidFill>
                <a:effectLst/>
              </a:rPr>
              <a:t>ZVÍŘE</a:t>
            </a:r>
            <a:endParaRPr lang="cs-CZ" sz="5400">
              <a:solidFill>
                <a:schemeClr val="tx1"/>
              </a:solidFill>
              <a:effectLst/>
            </a:endParaRPr>
          </a:p>
        </p:txBody>
      </p:sp>
      <p:pic>
        <p:nvPicPr>
          <p:cNvPr id="3074" name="Picture 2" descr="C:\Users\Langerová\AppData\Local\Microsoft\Windows\Temporary Internet Files\Content.IE5\YARO4BVB\MC9000304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276872"/>
            <a:ext cx="1899246" cy="2808049"/>
          </a:xfrm>
          <a:prstGeom prst="rect">
            <a:avLst/>
          </a:prstGeom>
          <a:noFill/>
        </p:spPr>
      </p:pic>
      <p:pic>
        <p:nvPicPr>
          <p:cNvPr id="3077" name="Picture 5" descr="C:\Users\Langerová\AppData\Local\Microsoft\Windows\Temporary Internet Files\Content.IE5\64AXYS6H\MC9000304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005064"/>
            <a:ext cx="2368376" cy="16830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19874"/>
            <a:ext cx="871296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i="1" smtClean="0">
                <a:solidFill>
                  <a:srgbClr val="FF0000"/>
                </a:solidFill>
              </a:rPr>
              <a:t>Které věci tady nejsou a potřebuješ je ve škole?  Napiš, nebo jmenuj alespoň čtyři.</a:t>
            </a:r>
          </a:p>
          <a:p>
            <a:pPr>
              <a:buNone/>
            </a:pPr>
            <a:r>
              <a:rPr lang="cs-CZ" sz="3600" smtClean="0"/>
              <a:t>    taška     pastelka      mýdlo</a:t>
            </a:r>
          </a:p>
          <a:p>
            <a:pPr>
              <a:buNone/>
            </a:pPr>
            <a:r>
              <a:rPr lang="cs-CZ" sz="3600" smtClean="0"/>
              <a:t>       počítadlo        ručník</a:t>
            </a:r>
          </a:p>
          <a:p>
            <a:pPr>
              <a:buNone/>
            </a:pPr>
            <a:r>
              <a:rPr lang="cs-CZ" sz="3600" smtClean="0"/>
              <a:t>              strom   okno</a:t>
            </a:r>
          </a:p>
          <a:p>
            <a:pPr>
              <a:buNone/>
            </a:pPr>
            <a:r>
              <a:rPr lang="cs-CZ" sz="3600" smtClean="0"/>
              <a:t>                čokoláda   lžíce  </a:t>
            </a:r>
          </a:p>
          <a:p>
            <a:pPr>
              <a:buNone/>
            </a:pPr>
            <a:r>
              <a:rPr lang="cs-CZ" sz="3600" smtClean="0"/>
              <a:t>            počítač    papír     záclona</a:t>
            </a:r>
          </a:p>
          <a:p>
            <a:pPr>
              <a:buNone/>
            </a:pPr>
            <a:r>
              <a:rPr lang="cs-CZ" sz="3600" smtClean="0"/>
              <a:t>                    koberec    lampa</a:t>
            </a:r>
            <a:endParaRPr lang="cs-CZ" sz="3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5400" b="0" smtClean="0">
                <a:solidFill>
                  <a:schemeClr val="tx1"/>
                </a:solidFill>
                <a:effectLst/>
              </a:rPr>
              <a:t>VĚC</a:t>
            </a:r>
            <a:endParaRPr lang="cs-CZ" sz="5400" b="0">
              <a:solidFill>
                <a:schemeClr val="tx1"/>
              </a:solidFill>
              <a:effectLst/>
            </a:endParaRPr>
          </a:p>
        </p:txBody>
      </p:sp>
      <p:pic>
        <p:nvPicPr>
          <p:cNvPr id="7171" name="Picture 3" descr="C:\Users\Langerová\AppData\Local\Microsoft\Windows\Temporary Internet Files\Content.IE5\BBZAMAU2\MC900356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636912"/>
            <a:ext cx="1799539" cy="1811426"/>
          </a:xfrm>
          <a:prstGeom prst="rect">
            <a:avLst/>
          </a:prstGeom>
          <a:noFill/>
        </p:spPr>
      </p:pic>
      <p:pic>
        <p:nvPicPr>
          <p:cNvPr id="7172" name="Picture 4" descr="C:\Users\Langerová\AppData\Local\Microsoft\Windows\Temporary Internet Files\Content.IE5\YC5WFTIK\MC9004134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01008"/>
            <a:ext cx="2139950" cy="2398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i="1" smtClean="0">
                <a:solidFill>
                  <a:srgbClr val="FF0000"/>
                </a:solidFill>
              </a:rPr>
              <a:t>Dokážeš označit jen vlastnosti?</a:t>
            </a:r>
          </a:p>
          <a:p>
            <a:pPr>
              <a:buNone/>
            </a:pPr>
            <a:r>
              <a:rPr lang="cs-CZ" sz="3600" smtClean="0"/>
              <a:t>          plavání      běh    pracovitost</a:t>
            </a:r>
          </a:p>
          <a:p>
            <a:pPr>
              <a:buNone/>
            </a:pPr>
            <a:r>
              <a:rPr lang="cs-CZ" sz="3600" smtClean="0"/>
              <a:t>                 malování        </a:t>
            </a:r>
          </a:p>
          <a:p>
            <a:pPr>
              <a:buNone/>
            </a:pPr>
            <a:r>
              <a:rPr lang="cs-CZ" sz="3600" smtClean="0"/>
              <a:t>                    moudrost    </a:t>
            </a:r>
          </a:p>
          <a:p>
            <a:pPr>
              <a:buNone/>
            </a:pPr>
            <a:r>
              <a:rPr lang="cs-CZ" sz="3600" smtClean="0"/>
              <a:t>štědrost    poctivost</a:t>
            </a:r>
          </a:p>
          <a:p>
            <a:pPr>
              <a:buNone/>
            </a:pPr>
            <a:r>
              <a:rPr lang="cs-CZ" sz="3600" smtClean="0"/>
              <a:t>      létání   nezkušenost</a:t>
            </a:r>
          </a:p>
          <a:p>
            <a:pPr>
              <a:buNone/>
            </a:pPr>
            <a:r>
              <a:rPr lang="cs-CZ" sz="3600" smtClean="0"/>
              <a:t> hluk    šepot   chytrost   zbabělost </a:t>
            </a:r>
            <a:endParaRPr lang="cs-CZ" sz="3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smtClean="0">
                <a:solidFill>
                  <a:schemeClr val="tx1"/>
                </a:solidFill>
                <a:effectLst/>
              </a:rPr>
              <a:t>VLASTNOST, DĚJ</a:t>
            </a:r>
            <a:endParaRPr lang="cs-CZ" sz="4800">
              <a:solidFill>
                <a:schemeClr val="tx1"/>
              </a:solidFill>
              <a:effectLst/>
            </a:endParaRPr>
          </a:p>
        </p:txBody>
      </p:sp>
      <p:pic>
        <p:nvPicPr>
          <p:cNvPr id="8194" name="Picture 2" descr="C:\Users\Langerová\AppData\Local\Microsoft\Windows\Temporary Internet Files\Content.IE5\ZPZZEWJV\MC900199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492896"/>
            <a:ext cx="2390775" cy="1368152"/>
          </a:xfrm>
          <a:prstGeom prst="rect">
            <a:avLst/>
          </a:prstGeom>
          <a:noFill/>
        </p:spPr>
      </p:pic>
      <p:pic>
        <p:nvPicPr>
          <p:cNvPr id="8195" name="Picture 3" descr="C:\Users\Langerová\AppData\Local\Microsoft\Windows\Temporary Internet Files\Content.IE5\WVAP25XG\MC9003833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780928"/>
            <a:ext cx="2232248" cy="2137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</a:p>
          <a:p>
            <a:pPr>
              <a:buNone/>
            </a:pPr>
            <a:r>
              <a:rPr lang="cs-CZ" sz="3600" smtClean="0"/>
              <a:t>          plavání      běh    </a:t>
            </a:r>
            <a:r>
              <a:rPr lang="cs-CZ" sz="3600" b="1" smtClean="0">
                <a:solidFill>
                  <a:srgbClr val="FF0000"/>
                </a:solidFill>
              </a:rPr>
              <a:t>pracovitost</a:t>
            </a:r>
          </a:p>
          <a:p>
            <a:pPr>
              <a:buNone/>
            </a:pPr>
            <a:r>
              <a:rPr lang="cs-CZ" sz="3600" smtClean="0"/>
              <a:t>                 malování        </a:t>
            </a:r>
          </a:p>
          <a:p>
            <a:pPr>
              <a:buNone/>
            </a:pPr>
            <a:r>
              <a:rPr lang="cs-CZ" sz="3600" smtClean="0"/>
              <a:t>                    </a:t>
            </a:r>
            <a:r>
              <a:rPr lang="cs-CZ" sz="3600" b="1" smtClean="0">
                <a:solidFill>
                  <a:srgbClr val="FF0000"/>
                </a:solidFill>
              </a:rPr>
              <a:t>moudrost </a:t>
            </a:r>
            <a:r>
              <a:rPr lang="cs-CZ" sz="3600" b="1" smtClean="0"/>
              <a:t> </a:t>
            </a:r>
            <a:r>
              <a:rPr lang="cs-CZ" sz="3600" smtClean="0"/>
              <a:t>  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štědrost</a:t>
            </a:r>
            <a:r>
              <a:rPr lang="cs-CZ" sz="3600" b="1" smtClean="0"/>
              <a:t>   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poctivost</a:t>
            </a:r>
          </a:p>
          <a:p>
            <a:pPr>
              <a:buNone/>
            </a:pPr>
            <a:r>
              <a:rPr lang="cs-CZ" sz="3600" smtClean="0"/>
              <a:t>      létání   </a:t>
            </a:r>
            <a:r>
              <a:rPr lang="cs-CZ" sz="3600" b="1" smtClean="0">
                <a:solidFill>
                  <a:srgbClr val="FF0000"/>
                </a:solidFill>
              </a:rPr>
              <a:t>nezkušenost</a:t>
            </a:r>
          </a:p>
          <a:p>
            <a:pPr>
              <a:buNone/>
            </a:pPr>
            <a:r>
              <a:rPr lang="cs-CZ" sz="3600" smtClean="0"/>
              <a:t> hluk    šepot   </a:t>
            </a:r>
            <a:r>
              <a:rPr lang="cs-CZ" sz="3600" b="1" smtClean="0">
                <a:solidFill>
                  <a:srgbClr val="FF0000"/>
                </a:solidFill>
              </a:rPr>
              <a:t>chytrost </a:t>
            </a:r>
            <a:r>
              <a:rPr lang="cs-CZ" sz="3600" smtClean="0"/>
              <a:t>  </a:t>
            </a:r>
            <a:r>
              <a:rPr lang="cs-CZ" sz="3600" b="1" smtClean="0">
                <a:solidFill>
                  <a:srgbClr val="FF0000"/>
                </a:solidFill>
              </a:rPr>
              <a:t>zbabělost </a:t>
            </a:r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smtClean="0">
                <a:solidFill>
                  <a:schemeClr val="tx1"/>
                </a:solidFill>
                <a:effectLst/>
              </a:rPr>
              <a:t>VLASTNOST, DĚJ</a:t>
            </a:r>
            <a:endParaRPr lang="cs-CZ" sz="4800">
              <a:solidFill>
                <a:schemeClr val="tx1"/>
              </a:solidFill>
              <a:effectLst/>
            </a:endParaRPr>
          </a:p>
        </p:txBody>
      </p:sp>
      <p:pic>
        <p:nvPicPr>
          <p:cNvPr id="8194" name="Picture 2" descr="C:\Users\Langerová\AppData\Local\Microsoft\Windows\Temporary Internet Files\Content.IE5\ZPZZEWJV\MC900199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492896"/>
            <a:ext cx="2390775" cy="1368152"/>
          </a:xfrm>
          <a:prstGeom prst="rect">
            <a:avLst/>
          </a:prstGeom>
          <a:noFill/>
        </p:spPr>
      </p:pic>
      <p:pic>
        <p:nvPicPr>
          <p:cNvPr id="8195" name="Picture 3" descr="C:\Users\Langerová\AppData\Local\Microsoft\Windows\Temporary Internet Files\Content.IE5\WVAP25XG\MC9003833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780928"/>
            <a:ext cx="2232248" cy="2137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954555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kočka, kachna, skříň, orel, tygr, opice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učitel, prodavač, zedník, stavitel</a:t>
            </a:r>
            <a:r>
              <a:rPr lang="cs-CZ" sz="3200" dirty="0" smtClean="0"/>
              <a:t>, nůž</a:t>
            </a:r>
            <a:endParaRPr lang="cs-CZ" sz="3200" dirty="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ubrousek, jablko, včela, svetr, dveře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křik, kominík, létání, žvýkání, cvičení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sz="2400" i="1" smtClean="0">
                <a:solidFill>
                  <a:srgbClr val="FF0000"/>
                </a:solidFill>
                <a:effectLst/>
              </a:rPr>
              <a:t>Dokážeš najít podstatné jméno, které do řádku nepatří?</a:t>
            </a:r>
            <a:endParaRPr lang="cs-CZ" sz="2400" i="1">
              <a:solidFill>
                <a:srgbClr val="FF0000"/>
              </a:solidFill>
              <a:effectLst/>
            </a:endParaRPr>
          </a:p>
        </p:txBody>
      </p:sp>
      <p:pic>
        <p:nvPicPr>
          <p:cNvPr id="9218" name="Picture 2" descr="C:\Users\Langerová\AppData\Local\Microsoft\Windows\Temporary Internet Files\Content.IE5\ZPZZEWJV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725144"/>
            <a:ext cx="1364902" cy="13649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098571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smtClean="0"/>
              <a:t>kočka, kachna, </a:t>
            </a:r>
            <a:r>
              <a:rPr lang="cs-CZ" sz="3200" b="1" smtClean="0">
                <a:solidFill>
                  <a:srgbClr val="FF0000"/>
                </a:solidFill>
              </a:rPr>
              <a:t>skříň</a:t>
            </a:r>
            <a:r>
              <a:rPr lang="cs-CZ" sz="3200" smtClean="0"/>
              <a:t>, orel, tygr, opice</a:t>
            </a:r>
          </a:p>
          <a:p>
            <a:pPr>
              <a:buClr>
                <a:schemeClr val="tx1"/>
              </a:buClr>
              <a:buNone/>
            </a:pPr>
            <a:endParaRPr lang="cs-CZ" sz="320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smtClean="0"/>
              <a:t>učitel, prodavač, zedník, stavitel, </a:t>
            </a:r>
            <a:r>
              <a:rPr lang="cs-CZ" sz="3200" b="1" smtClean="0">
                <a:solidFill>
                  <a:srgbClr val="FF0000"/>
                </a:solidFill>
              </a:rPr>
              <a:t>nůž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320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smtClean="0"/>
              <a:t>ubrousek, jablko, </a:t>
            </a:r>
            <a:r>
              <a:rPr lang="cs-CZ" sz="3200" b="1" smtClean="0">
                <a:solidFill>
                  <a:srgbClr val="FF0000"/>
                </a:solidFill>
              </a:rPr>
              <a:t>včela</a:t>
            </a:r>
            <a:r>
              <a:rPr lang="cs-CZ" sz="3200" smtClean="0"/>
              <a:t>, svetr, dveře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320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smtClean="0"/>
              <a:t>křik, </a:t>
            </a:r>
            <a:r>
              <a:rPr lang="cs-CZ" sz="3200" b="1" smtClean="0">
                <a:solidFill>
                  <a:srgbClr val="FF0000"/>
                </a:solidFill>
              </a:rPr>
              <a:t>kominík</a:t>
            </a:r>
            <a:r>
              <a:rPr lang="cs-CZ" sz="3200" smtClean="0"/>
              <a:t>, létání, žvýkání, cvičení </a:t>
            </a:r>
            <a:endParaRPr lang="cs-CZ" sz="32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i="1" smtClean="0">
                <a:solidFill>
                  <a:srgbClr val="FF0000"/>
                </a:solidFill>
                <a:effectLst/>
              </a:rPr>
              <a:t>Řešení.</a:t>
            </a:r>
            <a:endParaRPr lang="cs-CZ" sz="2400" i="1">
              <a:solidFill>
                <a:srgbClr val="FF0000"/>
              </a:solidFill>
              <a:effectLst/>
            </a:endParaRPr>
          </a:p>
        </p:txBody>
      </p:sp>
      <p:pic>
        <p:nvPicPr>
          <p:cNvPr id="9218" name="Picture 2" descr="C:\Users\Langerová\AppData\Local\Microsoft\Windows\Temporary Internet Files\Content.IE5\ZPZZEWJV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653136"/>
            <a:ext cx="1364902" cy="13649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smtClean="0"/>
              <a:t>Zdroj:</a:t>
            </a:r>
          </a:p>
          <a:p>
            <a:pPr>
              <a:buNone/>
            </a:pPr>
            <a:r>
              <a:rPr lang="cs-CZ" sz="2400" smtClean="0"/>
              <a:t>Vlastní tvorba</a:t>
            </a:r>
          </a:p>
          <a:p>
            <a:pPr>
              <a:buNone/>
            </a:pPr>
            <a:r>
              <a:rPr lang="cs-CZ" sz="2400" smtClean="0"/>
              <a:t>Ilustrace:</a:t>
            </a:r>
          </a:p>
          <a:p>
            <a:pPr>
              <a:buNone/>
            </a:pPr>
            <a:r>
              <a:rPr lang="cs-CZ" sz="2400" i="1" smtClean="0">
                <a:hlinkClick r:id="rId2"/>
              </a:rPr>
              <a:t>www.office.microsoft.com</a:t>
            </a:r>
            <a:endParaRPr lang="cs-CZ" sz="2400" i="1" smtClean="0"/>
          </a:p>
          <a:p>
            <a:pPr>
              <a:buNone/>
            </a:pPr>
            <a:r>
              <a:rPr lang="cs-CZ" sz="2400" smtClean="0"/>
              <a:t>Citace:</a:t>
            </a:r>
          </a:p>
          <a:p>
            <a:pPr>
              <a:buNone/>
            </a:pPr>
            <a:r>
              <a:rPr lang="cs-CZ" sz="2400" i="1" smtClean="0"/>
              <a:t>Český jazyk 4</a:t>
            </a:r>
            <a:r>
              <a:rPr lang="cs-CZ" sz="2400" smtClean="0"/>
              <a:t>: </a:t>
            </a:r>
            <a:r>
              <a:rPr lang="cs-CZ" sz="2400" i="1" smtClean="0"/>
              <a:t>pro základní školy</a:t>
            </a:r>
            <a:r>
              <a:rPr lang="cs-CZ" sz="2400" smtClean="0"/>
              <a:t>. Praha: SPN - pedagogické nakladatelství, akciová společnost, 2009. ISBN 978-80-7235-423-8.</a:t>
            </a:r>
          </a:p>
          <a:p>
            <a:pPr>
              <a:buNone/>
            </a:pPr>
            <a:r>
              <a:rPr lang="cs-CZ" sz="2400" smtClean="0"/>
              <a:t> </a:t>
            </a:r>
          </a:p>
          <a:p>
            <a:pPr>
              <a:buNone/>
            </a:pPr>
            <a:r>
              <a:rPr lang="cs-CZ" sz="2400" i="1" smtClean="0"/>
              <a:t>Český jazyk V SEŠITECH, TVAROSLOVÍ</a:t>
            </a:r>
            <a:r>
              <a:rPr lang="cs-CZ" sz="2400" smtClean="0"/>
              <a:t>: </a:t>
            </a:r>
            <a:r>
              <a:rPr lang="cs-CZ" sz="2400" i="1" smtClean="0"/>
              <a:t>PRO PRVNÍ STUPEŇ ZÁKLADNÍ ŠKOLY</a:t>
            </a:r>
            <a:r>
              <a:rPr lang="cs-CZ" sz="2400" smtClean="0"/>
              <a:t>. Praha: Nakladatelství Fortuna, 1993. ISBN 80-7168-012-5. 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145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Anotace:</a:t>
            </a:r>
          </a:p>
          <a:p>
            <a:pPr>
              <a:buNone/>
            </a:pPr>
            <a:r>
              <a:rPr lang="cs-CZ" sz="2400" dirty="0" smtClean="0"/>
              <a:t>Materiál lze využít jako prezentaci k opakování, </a:t>
            </a:r>
          </a:p>
          <a:p>
            <a:pPr>
              <a:buNone/>
            </a:pPr>
            <a:r>
              <a:rPr lang="cs-CZ" sz="2400" dirty="0" smtClean="0"/>
              <a:t>procvičení a  k upevnění učiva o podstatných</a:t>
            </a:r>
          </a:p>
          <a:p>
            <a:pPr>
              <a:buNone/>
            </a:pPr>
            <a:r>
              <a:rPr lang="cs-CZ" sz="2400" dirty="0" smtClean="0"/>
              <a:t>jménech z nižších ročníků s vedením učitele. Je </a:t>
            </a:r>
          </a:p>
          <a:p>
            <a:pPr>
              <a:buNone/>
            </a:pPr>
            <a:r>
              <a:rPr lang="cs-CZ" sz="2400" dirty="0" smtClean="0"/>
              <a:t>vhodný pro frontální práci žáků, či pro práci ve </a:t>
            </a:r>
          </a:p>
          <a:p>
            <a:pPr>
              <a:buNone/>
            </a:pPr>
            <a:r>
              <a:rPr lang="cs-CZ" sz="2400" dirty="0" smtClean="0"/>
              <a:t>skupinách. Je také možné využít i různé postřehovací </a:t>
            </a:r>
          </a:p>
          <a:p>
            <a:pPr>
              <a:buNone/>
            </a:pPr>
            <a:r>
              <a:rPr lang="cs-CZ" sz="2400" dirty="0" smtClean="0"/>
              <a:t>hry.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</TotalTime>
  <Words>384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CO JSOU PODSTATNÁ JMÉNA?</vt:lpstr>
      <vt:lpstr>Prezentace aplikace PowerPoint</vt:lpstr>
      <vt:lpstr>OSOBA</vt:lpstr>
      <vt:lpstr>ZVÍŘE</vt:lpstr>
      <vt:lpstr>VĚC</vt:lpstr>
      <vt:lpstr>VLASTNOST, DĚJ</vt:lpstr>
      <vt:lpstr>VLASTNOST, DĚJ</vt:lpstr>
      <vt:lpstr>Dokážeš najít podstatné jméno, které do řádku nepatří?</vt:lpstr>
      <vt:lpstr>Řešení.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Martin Králík</cp:lastModifiedBy>
  <cp:revision>52</cp:revision>
  <dcterms:created xsi:type="dcterms:W3CDTF">2012-01-15T08:12:10Z</dcterms:created>
  <dcterms:modified xsi:type="dcterms:W3CDTF">2012-04-13T20:57:33Z</dcterms:modified>
</cp:coreProperties>
</file>