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3" d="100"/>
          <a:sy n="73" d="100"/>
        </p:scale>
        <p:origin x="-912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10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4.png"/><Relationship Id="rId1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Úměra přímá a nepřímá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684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III-2-01-16_Operace_s_realnymi_cisly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ÚMĚRA PŘÍMÁ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70080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do tabulky ceny benzínu v Kč, je-li cena 1 litru benzínu 35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997400"/>
              </p:ext>
            </p:extLst>
          </p:nvPr>
        </p:nvGraphicFramePr>
        <p:xfrm>
          <a:off x="899592" y="2276872"/>
          <a:ext cx="6844608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3304"/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(l)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124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 (Kč)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181354"/>
              </p:ext>
            </p:extLst>
          </p:nvPr>
        </p:nvGraphicFramePr>
        <p:xfrm>
          <a:off x="1974380" y="2636912"/>
          <a:ext cx="5771304" cy="42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  <a:gridCol w="641256"/>
              </a:tblGrid>
              <a:tr h="42124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350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525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700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875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94090" y="329576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tabulky je vidět, že veličiny x a y jsou na sobě závislé: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654316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Kolikrát se zvětší x, tolikrát se zvětší y.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Kolikrát se zmenší x, tolikrát se zmenší y.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9592" y="4509120"/>
                <a:ext cx="7056784" cy="92333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Taková závislost se nazývá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přímá úměrnost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o veličinách říkáme, že jsou přímo úměrné. Platí pro ně vztah: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y = k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k se nazývá koeficient přímé úměrnosti.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509120"/>
                <a:ext cx="7056784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90" t="-2614" r="-690" b="-915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7" grpId="0"/>
      <p:bldP spid="8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ÚMĚRA PŘÍMÁ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184482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03648" y="1844824"/>
                <a:ext cx="73448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Auto jede stálou rychlostí 60 km </a:t>
                </a:r>
                <a14:m>
                  <m:oMath xmlns:m="http://schemas.openxmlformats.org/officeDocument/2006/math">
                    <m:r>
                      <a:rPr lang="cs-CZ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.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Za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jak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dlouho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ujede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auto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100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km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?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844824"/>
                <a:ext cx="7344816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66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547664" y="2214156"/>
            <a:ext cx="68407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401485" y="234888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718211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Dráha bude tolikrát větší, kolikrát bude větší doba jízdy, veličiny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přímo úměrné.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Označíme: dráhu		s (km)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dobu jízdy	t (h)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Protože veličiny jsou přímo úměrné, platí vztah: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= 60t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1485" y="410843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dráhu s dosadíme 100 km a z rovnice vypočítáme čas 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98536" y="4495401"/>
                <a:ext cx="12819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100=60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8536" y="4495401"/>
                <a:ext cx="128195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63195" y="4864732"/>
                <a:ext cx="150637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195" y="4864732"/>
                <a:ext cx="1506374" cy="61831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61811" y="4864733"/>
                <a:ext cx="323748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=1 </m:t>
                      </m:r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 40 </m:t>
                      </m:r>
                      <m:r>
                        <a:rPr lang="cs-CZ" b="0" i="1" smtClean="0">
                          <a:latin typeface="Cambria Math"/>
                        </a:rPr>
                        <m:t>𝑚𝑖𝑛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1811" y="4864733"/>
                <a:ext cx="3237489" cy="61831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1401485" y="5483044"/>
            <a:ext cx="518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 100 km ujede auto za 1 hodinu a 40 minut.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1446650" y="5869627"/>
            <a:ext cx="51415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" grpId="0"/>
      <p:bldP spid="29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ÚMĚRA NEPŘÍMÁ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170080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75656" y="1700808"/>
                <a:ext cx="6840760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Doplňte do tabulky za jakou dobu t (v h) ujede auto dráhu 100 km při daných rychlostech v (v km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).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700808"/>
                <a:ext cx="6840760" cy="669992"/>
              </a:xfrm>
              <a:prstGeom prst="rect">
                <a:avLst/>
              </a:prstGeom>
              <a:blipFill rotWithShape="1">
                <a:blip r:embed="rId14"/>
                <a:stretch>
                  <a:fillRect l="-713" t="-4545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34776174"/>
                  </p:ext>
                </p:extLst>
              </p:nvPr>
            </p:nvGraphicFramePr>
            <p:xfrm>
              <a:off x="1619672" y="2564904"/>
              <a:ext cx="5740896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73696"/>
                    <a:gridCol w="609600"/>
                    <a:gridCol w="609600"/>
                    <a:gridCol w="609600"/>
                    <a:gridCol w="609600"/>
                    <a:gridCol w="609600"/>
                    <a:gridCol w="609600"/>
                    <a:gridCol w="6096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v</a:t>
                          </a:r>
                          <a:r>
                            <a:rPr lang="cs-CZ" b="0" baseline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 (</a:t>
                          </a:r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km </a:t>
                          </a:r>
                          <a14:m>
                            <m:oMath xmlns:m="http://schemas.openxmlformats.org/officeDocument/2006/math"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h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−1</m:t>
                                  </m:r>
                                </m:sup>
                              </m:sSup>
                            </m:oMath>
                          </a14:m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)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25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50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100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200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t (h)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34776174"/>
                  </p:ext>
                </p:extLst>
              </p:nvPr>
            </p:nvGraphicFramePr>
            <p:xfrm>
              <a:off x="1619672" y="2564904"/>
              <a:ext cx="5740896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73696"/>
                    <a:gridCol w="609600"/>
                    <a:gridCol w="609600"/>
                    <a:gridCol w="609600"/>
                    <a:gridCol w="609600"/>
                    <a:gridCol w="609600"/>
                    <a:gridCol w="609600"/>
                    <a:gridCol w="6096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5"/>
                          <a:stretch>
                            <a:fillRect l="-413" t="-8197" r="-289256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25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50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100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r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200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="0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t (h)</a:t>
                          </a:r>
                          <a:endParaRPr lang="cs-CZ" b="0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Fallback>
      </mc:AlternateContent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7627916"/>
              </p:ext>
            </p:extLst>
          </p:nvPr>
        </p:nvGraphicFramePr>
        <p:xfrm>
          <a:off x="3059832" y="2924944"/>
          <a:ext cx="42672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0,5</a:t>
                      </a:r>
                      <a:endParaRPr lang="cs-CZ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75656" y="3573016"/>
            <a:ext cx="63367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 tabulky je vidět, že veličiny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na sobě závislé: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5656" y="40770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Kolikrát se zvětší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v,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tolikrát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zmenší t.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Kolikrát se zmenší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v,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tolikrát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zvětší t.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9592" y="5157192"/>
                <a:ext cx="7056784" cy="106253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Taková závislost se nazývá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nepřímá úměrnost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o veličinách říkáme, že jsou nepřímo úměrné. Platí pro ně vztah: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k se nazývá koeficient nepřímé úměrnosti.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157192"/>
                <a:ext cx="7056784" cy="1062535"/>
              </a:xfrm>
              <a:prstGeom prst="rect">
                <a:avLst/>
              </a:prstGeom>
              <a:blipFill rotWithShape="1">
                <a:blip r:embed="rId16"/>
                <a:stretch>
                  <a:fillRect l="-690" t="-2273" r="-690" b="-681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" grpId="0"/>
      <p:bldP spid="5" grpId="0"/>
      <p:bldP spid="6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79040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9148" y="158089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Chodba o výměře 25 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má být vydlážděna stejnými dlaždicemi. Jak závisí počet dlaždic potřebných k vydláždění chodby na velikosti jedné dlaždice?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260394" y="2690482"/>
            <a:ext cx="67702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242494" y="2705247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242494" y="3064312"/>
            <a:ext cx="6859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dlaždic bude tolikrát menší, kolikrát větší je plocha dlaždice, veličiny jsou nepřímo úměrné.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60394" y="3512771"/>
                <a:ext cx="7344816" cy="19264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Označíme: obsah dlaždice		x (m</a:t>
                </a:r>
                <a:r>
                  <a:rPr lang="cs-CZ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počet dlaždic		y 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veličiny jsou nepřímo úměrné, platí vztah: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</a:t>
                </a: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𝟐𝟓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394" y="3512771"/>
                <a:ext cx="7344816" cy="1926489"/>
              </a:xfrm>
              <a:prstGeom prst="rect">
                <a:avLst/>
              </a:prstGeom>
              <a:blipFill rotWithShape="1">
                <a:blip r:embed="rId2"/>
                <a:stretch>
                  <a:fillRect l="-747" b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>
            <a:off x="3052196" y="5437964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ÚMĚRA NEPŘÍMÁ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667422" y="809898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35174" y="1497441"/>
            <a:ext cx="828092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Slovní úlohy, ve kterých se objevuje přímá a nepřímá úměra, a ve kterých se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 tří údajů počítat čtvrtý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můžeme řešit trojčlenkou.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174" y="2433545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9270" y="2361537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 má spotřebu 7,5 l benzinu na 100 km. Jak dlouhou cestu může ujet, má-li v nádrži 31,5 l benzinu?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299270" y="3007868"/>
            <a:ext cx="72728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299270" y="3153625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Zásoba benzinu a délka trasy jsou veličiny závislé přímo úměrně. Čím větší zásoba bude, tím delší trasu můžeme ujet.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8957" y="3871964"/>
            <a:ext cx="7229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7,5 l…………………..100 km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31,5 l……………………x km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883469" y="394397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195837" y="394397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73342" y="3871964"/>
            <a:ext cx="34680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Jedná-li se o přímou úměru, doplníme šipky stejného směru.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780950" y="4518907"/>
            <a:ext cx="33843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126726" y="4821331"/>
                <a:ext cx="1361270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31,5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726" y="4821331"/>
                <a:ext cx="1361270" cy="6476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11438" y="4960471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1438" y="4960471"/>
                <a:ext cx="84991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314807" y="5468944"/>
                <a:ext cx="1703287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31,5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4807" y="5468944"/>
                <a:ext cx="1703287" cy="64761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376686" y="6113597"/>
                <a:ext cx="14347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=420 </m:t>
                      </m:r>
                      <m:r>
                        <a:rPr lang="cs-CZ" b="0" i="1" smtClean="0"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6686" y="6113597"/>
                <a:ext cx="143475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4143586" y="5601897"/>
            <a:ext cx="259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 může ujet 420 km.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nice 36"/>
          <p:cNvCxnSpPr/>
          <p:nvPr/>
        </p:nvCxnSpPr>
        <p:spPr>
          <a:xfrm flipH="1">
            <a:off x="4135499" y="5971229"/>
            <a:ext cx="2599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3" grpId="0"/>
      <p:bldP spid="10" grpId="0"/>
      <p:bldP spid="11" grpId="0"/>
      <p:bldP spid="16" grpId="0"/>
      <p:bldP spid="23" grpId="0"/>
      <p:bldP spid="29" grpId="0"/>
      <p:bldP spid="31" grpId="0"/>
      <p:bldP spid="32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1148" y="1733025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4729" y="1594525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Čtyřmi stejnými otvory se nádrž naplní za 10 h 30 min. Za jak dlouho se naplní, budou-li otevřeny jenom tři z těchto otvorů?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342700" y="2240856"/>
            <a:ext cx="677525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346271" y="2348866"/>
            <a:ext cx="65592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otvorů a doba, za kterou se nádrž naplní, jsou veličiny nepřímo úměrné. Čím méně přítokových otvorů, tím déle se bude nádrž napouštět.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2700" y="3272196"/>
            <a:ext cx="2908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otvory……………10,5 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otvory……………….x 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405731" y="3918527"/>
            <a:ext cx="28458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68506" y="3272196"/>
            <a:ext cx="34680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Jedná-li se o nepřímou úměru, doplníme šipky opačného směru.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107532" y="3344203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342700" y="3412115"/>
            <a:ext cx="0" cy="5064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42700" y="4040198"/>
                <a:ext cx="1104790" cy="6410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10,5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2700" y="4040198"/>
                <a:ext cx="1104790" cy="64100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680657" y="4176036"/>
                <a:ext cx="8980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0657" y="4176036"/>
                <a:ext cx="89800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42657" y="4904294"/>
                <a:ext cx="1395510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2657" y="4904294"/>
                <a:ext cx="1395510" cy="61651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50527" y="5667992"/>
                <a:ext cx="9883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=14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527" y="5667992"/>
                <a:ext cx="98834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578660" y="5667992"/>
            <a:ext cx="4643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Třemi otvory se nádrž naplní za 14 hodin.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3556703" y="6128430"/>
            <a:ext cx="40894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  <p:bldP spid="7" grpId="0"/>
      <p:bldP spid="10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upevnění a procvičení učiva o přímé a nepřímé úměrnosti.. Žáci rozlišují veličiny přímo a nepřímo úměrné. Ve slovních úlohách s veličinami přímo a nepřímo úměrnými využívají k řešení trojčlenku.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52832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5324</TotalTime>
  <Words>811</Words>
  <Application>Microsoft Office PowerPoint</Application>
  <PresentationFormat>Předvádění na obrazovce (4:3)</PresentationFormat>
  <Paragraphs>129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447</cp:revision>
  <dcterms:created xsi:type="dcterms:W3CDTF">2013-01-11T17:11:37Z</dcterms:created>
  <dcterms:modified xsi:type="dcterms:W3CDTF">2014-09-23T10:45:50Z</dcterms:modified>
</cp:coreProperties>
</file>