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73" d="100"/>
          <a:sy n="73" d="100"/>
        </p:scale>
        <p:origin x="-912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3212976"/>
            <a:ext cx="526827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Úměra přímá a nepřímá</a:t>
            </a:r>
          </a:p>
          <a:p>
            <a:pPr algn="ctr"/>
            <a:r>
              <a:rPr lang="cs-CZ" sz="2800" b="1" dirty="0">
                <a:solidFill>
                  <a:srgbClr val="00B050"/>
                </a:solidFill>
                <a:latin typeface="Arial Black" pitchFamily="34" charset="0"/>
              </a:rPr>
              <a:t>-</a:t>
            </a:r>
            <a:endParaRPr lang="cs-CZ" sz="2800" b="1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slovní úlohy řešené trojčlenkou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5378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III-2-01-17_Operace_s_realnymi_cisly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753991" y="8132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7057" y="1556792"/>
            <a:ext cx="8064896" cy="8771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slovních úlohách určete, zda jsou veličiny přímo nebo nepřímo úměrné. Sestavte trojčlenku, vyřešte a zapište odpověď.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735" y="2643589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1287" y="2551256"/>
            <a:ext cx="71781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výrobně sušeného ovoce zpracovali 350 kg čerstvých meruněk a získali z nich 55 kg sušených meruněk. Kolik kg sušených meruněk získají z 0,7 t čerstvého ovoce?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259632" y="3474586"/>
            <a:ext cx="69127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174958" y="351491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174958" y="388424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více čerstvého ovoce, tím víc sušeného – přímá úměra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455990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350 kg čerstvých meruněk………55 kg sušených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700 kg čerstvých meruněk………..x kg sušených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1259632" y="463191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6084168" y="4631911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174958" y="5223680"/>
            <a:ext cx="50262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174958" y="4205863"/>
            <a:ext cx="242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0,7 t = 700 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293101" y="5332566"/>
                <a:ext cx="1184940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3101" y="5332566"/>
                <a:ext cx="1184940" cy="6183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581840" y="5457087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1840" y="5457087"/>
                <a:ext cx="72167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419981" y="6124654"/>
                <a:ext cx="2484719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350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=110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9981" y="6124654"/>
                <a:ext cx="2484719" cy="6183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4459505" y="5641753"/>
            <a:ext cx="421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0,7 t čerstvého ovoce získají 110 kg sušených meruněk.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459505" y="6288084"/>
            <a:ext cx="38599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8" grpId="0"/>
      <p:bldP spid="19" grpId="0"/>
      <p:bldP spid="20" grpId="0"/>
      <p:bldP spid="25" grpId="0"/>
      <p:bldP spid="26" grpId="0"/>
      <p:bldP spid="28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753991" y="8132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70080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562308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Čtyři studenti si vydělali na brigádě za 5 dní  dohromady 12 600 Kč. Kolik si vydělá při stejném průměrném platu skupina sedmi studentů za 10 dní?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380130" y="2206420"/>
            <a:ext cx="8296326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11764" y="2210995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1764" y="2580327"/>
            <a:ext cx="8076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víc studentů a pracovních dní, tím bude větší společný výdělek – úměra přímá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3366" y="3038562"/>
            <a:ext cx="6981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Úlohu můžeme vyřešit pomocí dvou trojčlenek: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3672" y="3413822"/>
            <a:ext cx="4316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Vypočítáme mzdu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 studentů za 5 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7728" y="3950911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čtyři studenti………….12 600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sedm studentů….……………x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557728" y="4597242"/>
            <a:ext cx="36364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557728" y="4022917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951531" y="4022918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57728" y="4725144"/>
                <a:ext cx="1364476" cy="6108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12 600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728" y="4725144"/>
                <a:ext cx="1364476" cy="61087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213912" y="4845914"/>
                <a:ext cx="11063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3912" y="4845914"/>
                <a:ext cx="110639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85524" y="5517232"/>
                <a:ext cx="296324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∙12 600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=22 050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524" y="5517232"/>
                <a:ext cx="2963247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4528293" y="3413822"/>
            <a:ext cx="4148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Vypočítáme mzdu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7 studentů za10 dní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16016" y="3950911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5 dní…………..22 050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10 dní………………x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4600510" y="4605067"/>
            <a:ext cx="29958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4600510" y="4022915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7740352" y="4022916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598360" y="4725144"/>
                <a:ext cx="1492716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22 050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8360" y="4725144"/>
                <a:ext cx="1492716" cy="61279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258122" y="4846876"/>
                <a:ext cx="11063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∙22050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8122" y="4846876"/>
                <a:ext cx="1106393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583025" y="5638034"/>
                <a:ext cx="296324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=2∙22 050=44 100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3025" y="5638034"/>
                <a:ext cx="296324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557728" y="6128168"/>
            <a:ext cx="5700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sedmi studentů si vydělá za 10 dní 44 100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5" name="Přímá spojnice 44"/>
          <p:cNvCxnSpPr/>
          <p:nvPr/>
        </p:nvCxnSpPr>
        <p:spPr>
          <a:xfrm>
            <a:off x="567853" y="6497500"/>
            <a:ext cx="5138466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" grpId="0"/>
      <p:bldP spid="18" grpId="0"/>
      <p:bldP spid="6" grpId="0"/>
      <p:bldP spid="12" grpId="0"/>
      <p:bldP spid="13" grpId="0"/>
      <p:bldP spid="16" grpId="0"/>
      <p:bldP spid="20" grpId="0"/>
      <p:bldP spid="22" grpId="0"/>
      <p:bldP spid="28" grpId="0"/>
      <p:bldP spid="34" grpId="0"/>
      <p:bldP spid="35" grpId="0"/>
      <p:bldP spid="41" grpId="0"/>
      <p:bldP spid="42" grpId="0"/>
      <p:bldP spid="43" grpId="0"/>
      <p:bldP spid="4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753991" y="8132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700808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70210" y="1608475"/>
            <a:ext cx="7650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Dvanáct dělníků provede výkopové práce spojené s rekonstrukcí tramvajové trati za 40 dní. Kolik dělníků je třeba  přibrat, aby práce byly provedeny za 24 dní?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380130" y="2206420"/>
            <a:ext cx="8296326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11764" y="2210995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80130" y="2652086"/>
            <a:ext cx="8080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Čím víc dělníků, tím bude práce dřív hotová (méně dní) – úměra nepřímá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140968"/>
            <a:ext cx="40607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dělníků…………40 dní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dělníků…………..24 dní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231150" y="3184157"/>
            <a:ext cx="0" cy="55995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57728" y="3212975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57728" y="3799478"/>
            <a:ext cx="26626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41860" y="3861048"/>
                <a:ext cx="105670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860" y="3861048"/>
                <a:ext cx="1056700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99834" y="3981850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9834" y="3981850"/>
                <a:ext cx="72167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69581" y="4560269"/>
                <a:ext cx="1347420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581" y="4560269"/>
                <a:ext cx="1347420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67921" y="5173091"/>
                <a:ext cx="17377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=20</m:t>
                    </m:r>
                  </m:oMath>
                </a14:m>
                <a:r>
                  <a:rPr lang="cs-CZ" dirty="0" smtClean="0"/>
                  <a:t> dělníků</a:t>
                </a:r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21" y="5173091"/>
                <a:ext cx="1737720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r="-245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510995" y="5629525"/>
            <a:ext cx="6653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Práci provede za 24 dní 20 dělníků, tzn. je třeba přibrat 8 dělníků.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532530" y="5998857"/>
            <a:ext cx="6199710" cy="4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/>
      <p:bldP spid="3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753991" y="8132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6248" y="1772816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672861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jedné tuny koksovatelného  černého uhlí se vyrobí 760 kg koksu vhodného k výrobě železa. Kolik vagónů uhlí po 15 tunách je potřeba denně pro vysokou pec, která má denní spotřebu 600 tun koksu: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401461" y="2593904"/>
            <a:ext cx="7792270" cy="2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80130" y="270892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80130" y="3064179"/>
            <a:ext cx="7706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víc uhlí, tím víc koksu – úměra přímá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1461" y="3433511"/>
            <a:ext cx="3636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600 t = 600 000 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7947" y="3810555"/>
            <a:ext cx="5286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t uhlí……… …….760 kg koksu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t uhlí………...600 000 kg koksu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812024" y="3871974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230155" y="3882562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12024" y="4456886"/>
            <a:ext cx="339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013232" y="4546256"/>
                <a:ext cx="149489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600 000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760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3232" y="4546256"/>
                <a:ext cx="1494896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013232" y="5373216"/>
                <a:ext cx="1434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≅789,5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3232" y="5373216"/>
                <a:ext cx="1434816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752020" y="5373216"/>
                <a:ext cx="26452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789,5 :15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≅53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𝑣𝑎𝑔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ó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ů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2020" y="5373216"/>
                <a:ext cx="264527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TextovéPole 28"/>
          <p:cNvSpPr txBox="1"/>
          <p:nvPr/>
        </p:nvSpPr>
        <p:spPr>
          <a:xfrm>
            <a:off x="812024" y="5949280"/>
            <a:ext cx="6784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vysokou pec je potřeba denně asi 53 vagónů uhlí po 15 tunách.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740170" y="6318612"/>
            <a:ext cx="6496126" cy="22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  <p:bldP spid="7" grpId="0"/>
      <p:bldP spid="8" grpId="0"/>
      <p:bldP spid="23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667422" y="809898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8229" y="1730735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31104" y="1613803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nákladního auta se naloží 440 beden o hmotnosti 15 kg. Kolik beden bude možné naložit, bude-li hmotnost jedné bedny 40 kg? Omezením pro náklad je pouze nosnost auta, která nesmí být překročena.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458229" y="2596191"/>
            <a:ext cx="77355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80130" y="2708920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80130" y="3078252"/>
            <a:ext cx="8656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větší hmotnost bedny, tím jich méně naložíme – úměra nepřímá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0288" y="3573016"/>
            <a:ext cx="38542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440 beden……………15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beden………………40 kg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635896" y="3645023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707597" y="3645023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55329" y="4293096"/>
            <a:ext cx="3392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90762" y="4437112"/>
                <a:ext cx="1184940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440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762" y="4437112"/>
                <a:ext cx="1184940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28029" y="4561601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8029" y="4561601"/>
                <a:ext cx="84991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71600" y="5130874"/>
                <a:ext cx="1475660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∙440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130874"/>
                <a:ext cx="1475660" cy="6165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972329" y="5865631"/>
                <a:ext cx="17329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=165 </m:t>
                      </m:r>
                      <m:r>
                        <a:rPr lang="cs-CZ" b="0" i="1" smtClean="0">
                          <a:latin typeface="Cambria Math"/>
                        </a:rPr>
                        <m:t>𝑏𝑒𝑑𝑒𝑛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2329" y="5865631"/>
                <a:ext cx="1732910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419872" y="5403966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Jestliže bude hmotnost jedné bedny 40 kg, je možné naložit 165 beden.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3419872" y="6067484"/>
            <a:ext cx="4868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7" grpId="0"/>
      <p:bldP spid="8" grpId="0"/>
      <p:bldP spid="17" grpId="0"/>
      <p:bldP spid="18" grpId="0"/>
      <p:bldP spid="20" grpId="0"/>
      <p:bldP spid="22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2794401" y="770710"/>
            <a:ext cx="295232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TROJČLENKA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7052" y="1607791"/>
            <a:ext cx="691552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515458"/>
            <a:ext cx="7200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obložení stěny je potřeba 800 obkladaček o rozměrech 10 cm x 10 cm. Kolik obkladaček bude potřeba na obložení stejné stěny, jestliže mají rozměr  15 cm x 10 cm. (obkladačky není třeba řezat).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458229" y="2438788"/>
            <a:ext cx="77355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448694" y="2524254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Řešení: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8229" y="2893586"/>
            <a:ext cx="7138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Čím větší obkladačky, tím jich bude potřeba méně – úměra nepřímá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11560" y="3356992"/>
                <a:ext cx="288032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Obsah menší obkladačky:</a:t>
                </a:r>
              </a:p>
              <a:p>
                <a:r>
                  <a:rPr lang="cs-CZ" dirty="0" smtClean="0"/>
                  <a:t>S 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10=100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cm</m:t>
                    </m:r>
                    <m:r>
                      <a:rPr lang="cs-CZ" b="0" i="0" baseline="3000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356992"/>
                <a:ext cx="2880320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1691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027282" y="3358726"/>
                <a:ext cx="288032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Obsah větší obkladačky:</a:t>
                </a:r>
              </a:p>
              <a:p>
                <a:r>
                  <a:rPr lang="cs-CZ" dirty="0" smtClean="0"/>
                  <a:t>S 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10=150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cm</m:t>
                    </m:r>
                    <m:r>
                      <a:rPr lang="cs-CZ" b="0" i="0" baseline="3000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baseline="300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7282" y="3358726"/>
                <a:ext cx="2880320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1907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5848" y="4221088"/>
                <a:ext cx="44802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Obkladačky 100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cm</m:t>
                    </m:r>
                    <m:r>
                      <a:rPr lang="cs-CZ" baseline="3000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………….800 ks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Obkladačky 150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ea typeface="Cambria Math"/>
                        <a:cs typeface="Times New Roman" pitchFamily="18" charset="0"/>
                      </a:rPr>
                      <m:t>cm</m:t>
                    </m:r>
                    <m:r>
                      <a:rPr lang="cs-CZ" baseline="3000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…………….x ks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848" y="4221088"/>
                <a:ext cx="448020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122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se šipkou 25"/>
          <p:cNvCxnSpPr/>
          <p:nvPr/>
        </p:nvCxnSpPr>
        <p:spPr>
          <a:xfrm flipV="1">
            <a:off x="4354280" y="4284268"/>
            <a:ext cx="0" cy="50231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71197" y="4341024"/>
            <a:ext cx="0" cy="48159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35074" y="4941168"/>
            <a:ext cx="36909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61811" y="5101096"/>
                <a:ext cx="131318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11" y="5101096"/>
                <a:ext cx="1313180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385648" y="5222796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648" y="5222796"/>
                <a:ext cx="84991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804857" y="5877272"/>
                <a:ext cx="3111814" cy="4857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∙800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150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≅</m:t>
                    </m:r>
                    <m:r>
                      <a:rPr lang="cs-CZ" b="0" i="1" smtClean="0">
                        <a:latin typeface="Cambria Math"/>
                      </a:rPr>
                      <m:t>534</m:t>
                    </m:r>
                  </m:oMath>
                </a14:m>
                <a:r>
                  <a:rPr lang="cs-CZ" dirty="0" smtClean="0"/>
                  <a:t> obkladaček</a:t>
                </a:r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857" y="5877272"/>
                <a:ext cx="3111814" cy="485774"/>
              </a:xfrm>
              <a:prstGeom prst="rect">
                <a:avLst/>
              </a:prstGeom>
              <a:blipFill rotWithShape="1">
                <a:blip r:embed="rId8"/>
                <a:stretch>
                  <a:fillRect r="-1373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4402232" y="5545884"/>
            <a:ext cx="405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obložení stěny bude potřeba 534 obkladaček o rozměrech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15 cm x 10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cm.</a:t>
            </a:r>
            <a:endParaRPr lang="cs-CZ" dirty="0"/>
          </a:p>
        </p:txBody>
      </p:sp>
      <p:cxnSp>
        <p:nvCxnSpPr>
          <p:cNvPr id="37" name="Přímá spojnice 36"/>
          <p:cNvCxnSpPr/>
          <p:nvPr/>
        </p:nvCxnSpPr>
        <p:spPr>
          <a:xfrm>
            <a:off x="4502825" y="6192215"/>
            <a:ext cx="36909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9" grpId="0"/>
      <p:bldP spid="13" grpId="0"/>
      <p:bldP spid="25" grpId="0"/>
      <p:bldP spid="14" grpId="0"/>
      <p:bldP spid="33" grpId="0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upevnění a procvičení učiva o přímé a nepřímé úměrnosti.. Žáci rozlišují veličiny přímo a nepřímo úměrné. Ve slovních úlohách s veličinami přímo a nepřímo úměrnými využívají k řešení trojčlenku.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528322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5466</TotalTime>
  <Words>897</Words>
  <Application>Microsoft Office PowerPoint</Application>
  <PresentationFormat>Předvádění na obrazovce (4:3)</PresentationFormat>
  <Paragraphs>115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461</cp:revision>
  <dcterms:created xsi:type="dcterms:W3CDTF">2013-01-11T17:11:37Z</dcterms:created>
  <dcterms:modified xsi:type="dcterms:W3CDTF">2014-09-23T10:46:13Z</dcterms:modified>
</cp:coreProperties>
</file>