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2"/>
  </p:notesMasterIdLst>
  <p:sldIdLst>
    <p:sldId id="256" r:id="rId2"/>
    <p:sldId id="257" r:id="rId3"/>
    <p:sldId id="298" r:id="rId4"/>
    <p:sldId id="308" r:id="rId5"/>
    <p:sldId id="299" r:id="rId6"/>
    <p:sldId id="300" r:id="rId7"/>
    <p:sldId id="306" r:id="rId8"/>
    <p:sldId id="307" r:id="rId9"/>
    <p:sldId id="309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13264548-89DB-4322-B0B9-6C9B3C14393C}">
          <p14:sldIdLst>
            <p14:sldId id="256"/>
            <p14:sldId id="257"/>
            <p14:sldId id="298"/>
            <p14:sldId id="308"/>
            <p14:sldId id="299"/>
            <p14:sldId id="300"/>
          </p14:sldIdLst>
        </p14:section>
        <p14:section name="Oddíl bez názvu" id="{C96E4D15-9B31-4C25-AE6B-8F74D5E4A76D}">
          <p14:sldIdLst>
            <p14:sldId id="306"/>
            <p14:sldId id="307"/>
            <p14:sldId id="309"/>
            <p14:sldId id="269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32" autoAdjust="0"/>
    <p:restoredTop sz="94671" autoAdjust="0"/>
  </p:normalViewPr>
  <p:slideViewPr>
    <p:cSldViewPr>
      <p:cViewPr>
        <p:scale>
          <a:sx n="62" d="100"/>
          <a:sy n="62" d="100"/>
        </p:scale>
        <p:origin x="-1212" y="-24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24690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++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02085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++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02085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0.png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38481" y="3509783"/>
            <a:ext cx="439043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  <a:latin typeface="Arial Black" pitchFamily="34" charset="0"/>
              </a:rPr>
              <a:t>MATEMATIKA</a:t>
            </a:r>
          </a:p>
          <a:p>
            <a:pPr algn="ctr"/>
            <a:endParaRPr lang="cs-CZ" sz="2800" dirty="0">
              <a:solidFill>
                <a:srgbClr val="00B050"/>
              </a:solidFill>
              <a:latin typeface="Arial Black" pitchFamily="34" charset="0"/>
            </a:endParaRPr>
          </a:p>
          <a:p>
            <a:pPr algn="ctr"/>
            <a:r>
              <a:rPr lang="cs-CZ" sz="2800" b="1" dirty="0" smtClean="0">
                <a:solidFill>
                  <a:srgbClr val="00B050"/>
                </a:solidFill>
                <a:latin typeface="Arial Black" pitchFamily="34" charset="0"/>
              </a:rPr>
              <a:t> Procenta I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 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27684" y="980728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III-2-01-18_Operace_s_realnymi_cisly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06.2013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03245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2794401" y="770710"/>
            <a:ext cx="2952328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PROCENTA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83568" y="1556792"/>
            <a:ext cx="4392488" cy="6463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Složení vzduchu: 78% N, 21% O, 1% CO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zbytek – vodní pára, vzácné plyny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46729" y="1412776"/>
            <a:ext cx="3145751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Nezaměstnanost v ČR v r. 2013 je asi 9,8%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572000" y="2276872"/>
            <a:ext cx="3168352" cy="646331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AKCE</a:t>
            </a:r>
          </a:p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Sleva na vše 30%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07704" y="2461538"/>
            <a:ext cx="2074829" cy="92333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Kandidát na prezidenta získal ve volbách 54,5%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45118" y="4077072"/>
            <a:ext cx="2592288" cy="523220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je procento?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39552" y="5085184"/>
                <a:ext cx="8064896" cy="1016689"/>
              </a:xfrm>
              <a:prstGeom prst="rect">
                <a:avLst/>
              </a:prstGeom>
              <a:solidFill>
                <a:srgbClr val="92D050"/>
              </a:solidFill>
              <a:ln>
                <a:solidFill>
                  <a:srgbClr val="FF000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400" b="1" dirty="0" smtClean="0">
                    <a:solidFill>
                      <a:srgbClr val="FF0000"/>
                    </a:solidFill>
                    <a:latin typeface="Times New Roman" pitchFamily="18" charset="0"/>
                    <a:cs typeface="Times New Roman" pitchFamily="18" charset="0"/>
                  </a:rPr>
                  <a:t>PROCENTO JE JEDNA SETINA Z DANÉHO ZÁKLADU</a:t>
                </a:r>
              </a:p>
              <a:p>
                <a:pPr algn="ctr"/>
                <a:r>
                  <a:rPr lang="cs-CZ" sz="2400" b="1" dirty="0" smtClean="0">
                    <a:solidFill>
                      <a:srgbClr val="FF0000"/>
                    </a:solidFill>
                    <a:latin typeface="Times New Roman" pitchFamily="18" charset="0"/>
                    <a:cs typeface="Times New Roman" pitchFamily="18" charset="0"/>
                  </a:rPr>
                  <a:t>1 % CELKU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  <m:t>𝟏𝟎𝟎</m:t>
                        </m:r>
                      </m:den>
                    </m:f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sz="2400" b="1" i="0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𝐂𝐄𝐋𝐊𝐔</m:t>
                    </m:r>
                  </m:oMath>
                </a14:m>
                <a:r>
                  <a:rPr lang="cs-CZ" sz="2400" b="1" dirty="0" smtClean="0">
                    <a:solidFill>
                      <a:srgbClr val="FF0000"/>
                    </a:solidFill>
                    <a:latin typeface="Times New Roman" pitchFamily="18" charset="0"/>
                    <a:cs typeface="Times New Roman" pitchFamily="18" charset="0"/>
                  </a:rPr>
                  <a:t> = 0,01 CELKU</a:t>
                </a:r>
                <a:endParaRPr lang="cs-CZ" sz="2400" b="1" dirty="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5085184"/>
                <a:ext cx="8064896" cy="1016689"/>
              </a:xfrm>
              <a:prstGeom prst="rect">
                <a:avLst/>
              </a:prstGeom>
              <a:blipFill rotWithShape="1">
                <a:blip r:embed="rId2"/>
                <a:stretch>
                  <a:fillRect l="-76" t="-4142" r="-76" b="-1775"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11210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6" grpId="0" animBg="1"/>
      <p:bldP spid="7" grpId="0" animBg="1"/>
      <p:bldP spid="8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Ovál 44"/>
          <p:cNvSpPr/>
          <p:nvPr/>
        </p:nvSpPr>
        <p:spPr>
          <a:xfrm>
            <a:off x="3232626" y="5667400"/>
            <a:ext cx="1080120" cy="96261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endParaRPr lang="cs-CZ" sz="1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794401" y="770710"/>
            <a:ext cx="2952328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PROCENTA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53008" y="1687157"/>
            <a:ext cx="691552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17104" y="1548657"/>
            <a:ext cx="6912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Vyjádřete počet procent z daného celku (základu) zlomkem a desetinným číslem: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1317104" y="2194988"/>
            <a:ext cx="691276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1138879" y="2324256"/>
            <a:ext cx="18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50 % základu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3111622" y="2247889"/>
                <a:ext cx="3716853" cy="40102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50</m:t>
                        </m:r>
                      </m:num>
                      <m:den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100</m:t>
                        </m:r>
                      </m:den>
                    </m:f>
                    <m:r>
                      <m:rPr>
                        <m:sty m:val="p"/>
                      </m:rPr>
                      <a:rPr lang="cs-CZ">
                        <a:latin typeface="Cambria Math"/>
                        <a:cs typeface="Times New Roman" pitchFamily="18" charset="0"/>
                      </a:rPr>
                      <m:t>z</m:t>
                    </m:r>
                    <m:r>
                      <a:rPr lang="cs-CZ">
                        <a:latin typeface="Cambria Math"/>
                        <a:cs typeface="Times New Roman" pitchFamily="18" charset="0"/>
                      </a:rPr>
                      <m:t>á</m:t>
                    </m:r>
                    <m:r>
                      <m:rPr>
                        <m:sty m:val="p"/>
                      </m:rPr>
                      <a:rPr lang="cs-CZ">
                        <a:latin typeface="Cambria Math"/>
                        <a:cs typeface="Times New Roman" pitchFamily="18" charset="0"/>
                      </a:rPr>
                      <m:t>kladu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 </m:t>
                    </m:r>
                    <m:f>
                      <m:f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den>
                    </m:f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=0,5 </m:t>
                    </m:r>
                    <m:r>
                      <m:rPr>
                        <m:sty m:val="p"/>
                      </m:rPr>
                      <a:rPr lang="cs-CZ">
                        <a:latin typeface="Cambria Math"/>
                        <a:cs typeface="Times New Roman" pitchFamily="18" charset="0"/>
                      </a:rPr>
                      <m:t>z</m:t>
                    </m:r>
                    <m:r>
                      <a:rPr lang="cs-CZ">
                        <a:latin typeface="Cambria Math"/>
                        <a:cs typeface="Times New Roman" pitchFamily="18" charset="0"/>
                      </a:rPr>
                      <m:t>á</m:t>
                    </m:r>
                    <m:r>
                      <m:rPr>
                        <m:sty m:val="p"/>
                      </m:rPr>
                      <a:rPr lang="cs-CZ">
                        <a:latin typeface="Cambria Math"/>
                        <a:cs typeface="Times New Roman" pitchFamily="18" charset="0"/>
                      </a:rPr>
                      <m:t>kladu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25</m:t>
                        </m:r>
                      </m:num>
                      <m:den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100</m:t>
                        </m:r>
                      </m:den>
                    </m:f>
                    <m:r>
                      <m:rPr>
                        <m:sty m:val="p"/>
                      </m:rPr>
                      <a:rPr lang="cs-CZ">
                        <a:latin typeface="Cambria Math"/>
                        <a:cs typeface="Times New Roman" pitchFamily="18" charset="0"/>
                      </a:rPr>
                      <m:t>z</m:t>
                    </m:r>
                    <m:r>
                      <a:rPr lang="cs-CZ">
                        <a:latin typeface="Cambria Math"/>
                        <a:cs typeface="Times New Roman" pitchFamily="18" charset="0"/>
                      </a:rPr>
                      <m:t>á</m:t>
                    </m:r>
                    <m:r>
                      <m:rPr>
                        <m:sty m:val="p"/>
                      </m:rPr>
                      <a:rPr lang="cs-CZ">
                        <a:latin typeface="Cambria Math"/>
                        <a:cs typeface="Times New Roman" pitchFamily="18" charset="0"/>
                      </a:rPr>
                      <m:t>kladu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 </m:t>
                    </m:r>
                    <m:f>
                      <m:f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4</m:t>
                        </m:r>
                      </m:den>
                    </m:f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=0,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2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5 </m:t>
                    </m:r>
                    <m:r>
                      <m:rPr>
                        <m:sty m:val="p"/>
                      </m:rPr>
                      <a:rPr lang="cs-CZ">
                        <a:latin typeface="Cambria Math"/>
                        <a:cs typeface="Times New Roman" pitchFamily="18" charset="0"/>
                      </a:rPr>
                      <m:t>z</m:t>
                    </m:r>
                    <m:r>
                      <a:rPr lang="cs-CZ">
                        <a:latin typeface="Cambria Math"/>
                        <a:cs typeface="Times New Roman" pitchFamily="18" charset="0"/>
                      </a:rPr>
                      <m:t>á</m:t>
                    </m:r>
                    <m:r>
                      <m:rPr>
                        <m:sty m:val="p"/>
                      </m:rPr>
                      <a:rPr lang="cs-CZ">
                        <a:latin typeface="Cambria Math"/>
                        <a:cs typeface="Times New Roman" pitchFamily="18" charset="0"/>
                      </a:rPr>
                      <m:t>kladu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10</m:t>
                        </m:r>
                      </m:num>
                      <m:den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100</m:t>
                        </m:r>
                      </m:den>
                    </m:f>
                    <m:r>
                      <m:rPr>
                        <m:sty m:val="p"/>
                      </m:rPr>
                      <a:rPr lang="cs-CZ">
                        <a:latin typeface="Cambria Math"/>
                        <a:cs typeface="Times New Roman" pitchFamily="18" charset="0"/>
                      </a:rPr>
                      <m:t>z</m:t>
                    </m:r>
                    <m:r>
                      <a:rPr lang="cs-CZ">
                        <a:latin typeface="Cambria Math"/>
                        <a:cs typeface="Times New Roman" pitchFamily="18" charset="0"/>
                      </a:rPr>
                      <m:t>á</m:t>
                    </m:r>
                    <m:r>
                      <m:rPr>
                        <m:sty m:val="p"/>
                      </m:rPr>
                      <a:rPr lang="cs-CZ">
                        <a:latin typeface="Cambria Math"/>
                        <a:cs typeface="Times New Roman" pitchFamily="18" charset="0"/>
                      </a:rPr>
                      <m:t>kladu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 </m:t>
                    </m:r>
                    <m:f>
                      <m:f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10</m:t>
                        </m:r>
                      </m:den>
                    </m:f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=0,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1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cs-CZ">
                        <a:latin typeface="Cambria Math"/>
                        <a:cs typeface="Times New Roman" pitchFamily="18" charset="0"/>
                      </a:rPr>
                      <m:t>z</m:t>
                    </m:r>
                    <m:r>
                      <a:rPr lang="cs-CZ">
                        <a:latin typeface="Cambria Math"/>
                        <a:cs typeface="Times New Roman" pitchFamily="18" charset="0"/>
                      </a:rPr>
                      <m:t>á</m:t>
                    </m:r>
                    <m:r>
                      <m:rPr>
                        <m:sty m:val="p"/>
                      </m:rPr>
                      <a:rPr lang="cs-CZ">
                        <a:latin typeface="Cambria Math"/>
                        <a:cs typeface="Times New Roman" pitchFamily="18" charset="0"/>
                      </a:rPr>
                      <m:t>kladu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4</m:t>
                        </m:r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0</m:t>
                        </m:r>
                      </m:num>
                      <m:den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100</m:t>
                        </m:r>
                      </m:den>
                    </m:f>
                    <m:r>
                      <m:rPr>
                        <m:sty m:val="p"/>
                      </m:rPr>
                      <a:rPr lang="cs-CZ">
                        <a:latin typeface="Cambria Math"/>
                        <a:cs typeface="Times New Roman" pitchFamily="18" charset="0"/>
                      </a:rPr>
                      <m:t>z</m:t>
                    </m:r>
                    <m:r>
                      <a:rPr lang="cs-CZ">
                        <a:latin typeface="Cambria Math"/>
                        <a:cs typeface="Times New Roman" pitchFamily="18" charset="0"/>
                      </a:rPr>
                      <m:t>á</m:t>
                    </m:r>
                    <m:r>
                      <m:rPr>
                        <m:sty m:val="p"/>
                      </m:rPr>
                      <a:rPr lang="cs-CZ">
                        <a:latin typeface="Cambria Math"/>
                        <a:cs typeface="Times New Roman" pitchFamily="18" charset="0"/>
                      </a:rPr>
                      <m:t>kladu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 </m:t>
                    </m:r>
                    <m:f>
                      <m:f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5</m:t>
                        </m:r>
                      </m:den>
                    </m:f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=0,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4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cs-CZ">
                        <a:latin typeface="Cambria Math"/>
                        <a:cs typeface="Times New Roman" pitchFamily="18" charset="0"/>
                      </a:rPr>
                      <m:t>z</m:t>
                    </m:r>
                    <m:r>
                      <a:rPr lang="cs-CZ">
                        <a:latin typeface="Cambria Math"/>
                        <a:cs typeface="Times New Roman" pitchFamily="18" charset="0"/>
                      </a:rPr>
                      <m:t>á</m:t>
                    </m:r>
                    <m:r>
                      <m:rPr>
                        <m:sty m:val="p"/>
                      </m:rPr>
                      <a:rPr lang="cs-CZ">
                        <a:latin typeface="Cambria Math"/>
                        <a:cs typeface="Times New Roman" pitchFamily="18" charset="0"/>
                      </a:rPr>
                      <m:t>kladu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50</m:t>
                        </m:r>
                      </m:num>
                      <m:den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100</m:t>
                        </m:r>
                      </m:den>
                    </m:f>
                    <m:r>
                      <m:rPr>
                        <m:sty m:val="p"/>
                      </m:rPr>
                      <a:rPr lang="cs-CZ">
                        <a:latin typeface="Cambria Math"/>
                        <a:cs typeface="Times New Roman" pitchFamily="18" charset="0"/>
                      </a:rPr>
                      <m:t>z</m:t>
                    </m:r>
                    <m:r>
                      <a:rPr lang="cs-CZ">
                        <a:latin typeface="Cambria Math"/>
                        <a:cs typeface="Times New Roman" pitchFamily="18" charset="0"/>
                      </a:rPr>
                      <m:t>á</m:t>
                    </m:r>
                    <m:r>
                      <m:rPr>
                        <m:sty m:val="p"/>
                      </m:rPr>
                      <a:rPr lang="cs-CZ">
                        <a:latin typeface="Cambria Math"/>
                        <a:cs typeface="Times New Roman" pitchFamily="18" charset="0"/>
                      </a:rPr>
                      <m:t>kladu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 </m:t>
                    </m:r>
                    <m:f>
                      <m:f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num>
                      <m:den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den>
                    </m:f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1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,5 </m:t>
                    </m:r>
                    <m:r>
                      <m:rPr>
                        <m:sty m:val="p"/>
                      </m:rPr>
                      <a:rPr lang="cs-CZ">
                        <a:latin typeface="Cambria Math"/>
                        <a:cs typeface="Times New Roman" pitchFamily="18" charset="0"/>
                      </a:rPr>
                      <m:t>z</m:t>
                    </m:r>
                    <m:r>
                      <a:rPr lang="cs-CZ">
                        <a:latin typeface="Cambria Math"/>
                        <a:cs typeface="Times New Roman" pitchFamily="18" charset="0"/>
                      </a:rPr>
                      <m:t>á</m:t>
                    </m:r>
                    <m:r>
                      <m:rPr>
                        <m:sty m:val="p"/>
                      </m:rPr>
                      <a:rPr lang="cs-CZ">
                        <a:latin typeface="Cambria Math"/>
                        <a:cs typeface="Times New Roman" pitchFamily="18" charset="0"/>
                      </a:rPr>
                      <m:t>kladu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11622" y="2247889"/>
                <a:ext cx="3716853" cy="4010265"/>
              </a:xfrm>
              <a:prstGeom prst="rect">
                <a:avLst/>
              </a:prstGeom>
              <a:blipFill rotWithShape="1">
                <a:blip r:embed="rId2"/>
                <a:stretch>
                  <a:fillRect l="-13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8" name="TextovéPole 37"/>
          <p:cNvSpPr txBox="1"/>
          <p:nvPr/>
        </p:nvSpPr>
        <p:spPr>
          <a:xfrm>
            <a:off x="1198010" y="2950991"/>
            <a:ext cx="18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25 % základu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1195306" y="3593992"/>
            <a:ext cx="18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0 % základu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1195306" y="4256933"/>
            <a:ext cx="18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0 % základu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1195306" y="4988552"/>
            <a:ext cx="18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150 % základu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Ovál 21"/>
          <p:cNvSpPr/>
          <p:nvPr/>
        </p:nvSpPr>
        <p:spPr>
          <a:xfrm>
            <a:off x="1311424" y="5631327"/>
            <a:ext cx="1080120" cy="96261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100 %</a:t>
            </a:r>
            <a:endParaRPr lang="cs-CZ" dirty="0"/>
          </a:p>
        </p:txBody>
      </p:sp>
      <p:sp>
        <p:nvSpPr>
          <p:cNvPr id="24" name="Výseč 23"/>
          <p:cNvSpPr/>
          <p:nvPr/>
        </p:nvSpPr>
        <p:spPr>
          <a:xfrm>
            <a:off x="3218421" y="5623979"/>
            <a:ext cx="1108529" cy="1006031"/>
          </a:xfrm>
          <a:prstGeom prst="pie">
            <a:avLst>
              <a:gd name="adj1" fmla="val 54845"/>
              <a:gd name="adj2" fmla="val 10794827"/>
            </a:avLst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6" name="Ovál 45"/>
          <p:cNvSpPr/>
          <p:nvPr/>
        </p:nvSpPr>
        <p:spPr>
          <a:xfrm>
            <a:off x="5228513" y="5659865"/>
            <a:ext cx="1080120" cy="96261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dirty="0"/>
          </a:p>
        </p:txBody>
      </p:sp>
      <p:sp>
        <p:nvSpPr>
          <p:cNvPr id="48" name="Výseč 47"/>
          <p:cNvSpPr/>
          <p:nvPr/>
        </p:nvSpPr>
        <p:spPr>
          <a:xfrm>
            <a:off x="5192464" y="5669023"/>
            <a:ext cx="1108529" cy="1006031"/>
          </a:xfrm>
          <a:prstGeom prst="pie">
            <a:avLst>
              <a:gd name="adj1" fmla="val 54845"/>
              <a:gd name="adj2" fmla="val 16142729"/>
            </a:avLst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563887" y="5737810"/>
            <a:ext cx="10599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50 %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5778681" y="5769230"/>
            <a:ext cx="10599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1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5 </a:t>
            </a:r>
            <a:r>
              <a:rPr lang="cs-CZ" sz="1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%</a:t>
            </a:r>
          </a:p>
        </p:txBody>
      </p:sp>
    </p:spTree>
    <p:extLst>
      <p:ext uri="{BB962C8B-B14F-4D97-AF65-F5344CB8AC3E}">
        <p14:creationId xmlns:p14="http://schemas.microsoft.com/office/powerpoint/2010/main" val="1104634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 animBg="1"/>
      <p:bldP spid="18" grpId="0"/>
      <p:bldP spid="21" grpId="0"/>
      <p:bldP spid="38" grpId="0"/>
      <p:bldP spid="39" grpId="0"/>
      <p:bldP spid="40" grpId="0"/>
      <p:bldP spid="41" grpId="0"/>
      <p:bldP spid="22" grpId="0" animBg="1"/>
      <p:bldP spid="24" grpId="0" animBg="1"/>
      <p:bldP spid="46" grpId="0" animBg="1"/>
      <p:bldP spid="48" grpId="0" animBg="1"/>
      <p:bldP spid="25" grpId="0"/>
      <p:bldP spid="4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ovéPole 16"/>
          <p:cNvSpPr txBox="1"/>
          <p:nvPr/>
        </p:nvSpPr>
        <p:spPr>
          <a:xfrm>
            <a:off x="2794401" y="770710"/>
            <a:ext cx="2952328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PROCENTA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11560" y="1257618"/>
            <a:ext cx="7056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Připomeneme si základní úlohy o procentech.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15616" y="1886516"/>
            <a:ext cx="37062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a) Kolik je 65 % z 250?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65784" y="1875326"/>
            <a:ext cx="691552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115616" y="2255848"/>
            <a:ext cx="23042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1001608" y="2271544"/>
            <a:ext cx="1670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53736" y="2640876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přes jedno procento: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267744" y="3010208"/>
                <a:ext cx="4032448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100 %.............250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  1 %.............250 : 100 = 2,5</a:t>
                </a: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65 %.............65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2,5=162,5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67744" y="3010208"/>
                <a:ext cx="4032448" cy="923330"/>
              </a:xfrm>
              <a:prstGeom prst="rect">
                <a:avLst/>
              </a:prstGeom>
              <a:blipFill rotWithShape="1">
                <a:blip r:embed="rId2"/>
                <a:stretch>
                  <a:fillRect l="-1210" t="-3311" b="-99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/>
          <p:cNvSpPr txBox="1"/>
          <p:nvPr/>
        </p:nvSpPr>
        <p:spPr>
          <a:xfrm>
            <a:off x="913570" y="2640876"/>
            <a:ext cx="1133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 způsob: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001608" y="4149080"/>
            <a:ext cx="1133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způsob: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267744" y="4149080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trojčlenkou: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267744" y="4653136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250………….100 %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x……………..65 %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4" name="Přímá spojnice 33"/>
          <p:cNvCxnSpPr/>
          <p:nvPr/>
        </p:nvCxnSpPr>
        <p:spPr>
          <a:xfrm>
            <a:off x="2267744" y="5280502"/>
            <a:ext cx="21487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 flipV="1">
            <a:off x="2149356" y="4759844"/>
            <a:ext cx="0" cy="50231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 flipV="1">
            <a:off x="4445804" y="4725143"/>
            <a:ext cx="0" cy="50231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2267744" y="5299467"/>
                <a:ext cx="1313180" cy="61837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250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65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67744" y="5299467"/>
                <a:ext cx="1313180" cy="61837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3714995" y="5423988"/>
                <a:ext cx="84991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∙250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14995" y="5423988"/>
                <a:ext cx="849913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Obdélník 41"/>
              <p:cNvSpPr/>
              <p:nvPr/>
            </p:nvSpPr>
            <p:spPr>
              <a:xfrm>
                <a:off x="2483768" y="5917841"/>
                <a:ext cx="2338076" cy="61831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65</m:t>
                          </m:r>
                          <m: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∙250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100</m:t>
                          </m:r>
                        </m:den>
                      </m:f>
                      <m:r>
                        <a:rPr lang="cs-CZ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=162,5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2" name="Obdélník 4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83768" y="5917841"/>
                <a:ext cx="2338076" cy="61831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81666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1" grpId="0" animBg="1"/>
      <p:bldP spid="6" grpId="0"/>
      <p:bldP spid="8" grpId="0"/>
      <p:bldP spid="9" grpId="0"/>
      <p:bldP spid="15" grpId="0"/>
      <p:bldP spid="31" grpId="0"/>
      <p:bldP spid="33" grpId="0"/>
      <p:bldP spid="18" grpId="0"/>
      <p:bldP spid="39" grpId="0"/>
      <p:bldP spid="40" grpId="0"/>
      <p:bldP spid="4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ovéPole 15"/>
          <p:cNvSpPr txBox="1"/>
          <p:nvPr/>
        </p:nvSpPr>
        <p:spPr>
          <a:xfrm>
            <a:off x="2794401" y="770710"/>
            <a:ext cx="2952328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PROCENTA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83568" y="1170820"/>
            <a:ext cx="50631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b) Kolik procent je 162,5 z 250?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683568" y="1540152"/>
            <a:ext cx="304833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907876" y="1700808"/>
            <a:ext cx="1670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907876" y="2086452"/>
            <a:ext cx="1133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 způsob: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063020" y="2079140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přes jedno procento: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2063020" y="2565401"/>
                <a:ext cx="4032448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100 %.............250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  1 %.............250 : 100 = 2,5</a:t>
                </a: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 x %............162,5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 :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2,5=65 %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63020" y="2565401"/>
                <a:ext cx="4032448" cy="923330"/>
              </a:xfrm>
              <a:prstGeom prst="rect">
                <a:avLst/>
              </a:prstGeom>
              <a:blipFill rotWithShape="1">
                <a:blip r:embed="rId3"/>
                <a:stretch>
                  <a:fillRect l="-1208" t="-3311" b="-99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TextovéPole 25"/>
          <p:cNvSpPr txBox="1"/>
          <p:nvPr/>
        </p:nvSpPr>
        <p:spPr>
          <a:xfrm>
            <a:off x="1001608" y="3779748"/>
            <a:ext cx="1133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způsob: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267744" y="3787120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trojčlenkou: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284654" y="4191868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250………….100 %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162,5………..…x %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2284654" y="4819234"/>
            <a:ext cx="21487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 flipV="1">
            <a:off x="2166266" y="4298576"/>
            <a:ext cx="0" cy="50231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 flipV="1">
            <a:off x="4462714" y="4263875"/>
            <a:ext cx="0" cy="50231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2284654" y="4838199"/>
                <a:ext cx="1489510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162,5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250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84654" y="4838199"/>
                <a:ext cx="1489510" cy="61831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3731905" y="4962720"/>
                <a:ext cx="84991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∙100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31905" y="4962720"/>
                <a:ext cx="849913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Obdélník 36"/>
              <p:cNvSpPr/>
              <p:nvPr/>
            </p:nvSpPr>
            <p:spPr>
              <a:xfrm>
                <a:off x="2500678" y="5456573"/>
                <a:ext cx="2594556" cy="61837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162,5</m:t>
                          </m:r>
                          <m: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∙100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250</m:t>
                          </m:r>
                        </m:den>
                      </m:f>
                      <m:r>
                        <a:rPr lang="cs-CZ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=65 %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7" name="Obdélník 3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00678" y="5456573"/>
                <a:ext cx="2594556" cy="61837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22387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3" grpId="0"/>
      <p:bldP spid="24" grpId="0"/>
      <p:bldP spid="25" grpId="0"/>
      <p:bldP spid="26" grpId="0"/>
      <p:bldP spid="30" grpId="0"/>
      <p:bldP spid="31" grpId="0"/>
      <p:bldP spid="35" grpId="0"/>
      <p:bldP spid="36" grpId="0"/>
      <p:bldP spid="3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ovéPole 17"/>
          <p:cNvSpPr txBox="1"/>
          <p:nvPr/>
        </p:nvSpPr>
        <p:spPr>
          <a:xfrm>
            <a:off x="2794401" y="770710"/>
            <a:ext cx="2952328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PROCENTA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11560" y="1331476"/>
            <a:ext cx="6624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c)  Vypočtěte základ, jehož 65 % je 162,5.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83568" y="1732200"/>
            <a:ext cx="38164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907876" y="1700808"/>
            <a:ext cx="1670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907876" y="2086452"/>
            <a:ext cx="1133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 způsob: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063020" y="2079140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přes jedno procento: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1835696" y="2565401"/>
                <a:ext cx="4259772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65 %.............162,5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  1 %.............162,5 : 65 = 2,5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100 %.............1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00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∙2,5=250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5696" y="2565401"/>
                <a:ext cx="4259772" cy="923330"/>
              </a:xfrm>
              <a:prstGeom prst="rect">
                <a:avLst/>
              </a:prstGeom>
              <a:blipFill rotWithShape="1">
                <a:blip r:embed="rId2"/>
                <a:stretch>
                  <a:fillRect l="-1144" t="-3311" b="-99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2" name="TextovéPole 31"/>
          <p:cNvSpPr txBox="1"/>
          <p:nvPr/>
        </p:nvSpPr>
        <p:spPr>
          <a:xfrm>
            <a:off x="1001608" y="3779748"/>
            <a:ext cx="1133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způsob: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267744" y="3787120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trojčlenkou: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2284654" y="4191868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162,5………….65 %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x………..……100 %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8" name="Přímá spojnice 37"/>
          <p:cNvCxnSpPr/>
          <p:nvPr/>
        </p:nvCxnSpPr>
        <p:spPr>
          <a:xfrm>
            <a:off x="2284654" y="4819234"/>
            <a:ext cx="21487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 flipV="1">
            <a:off x="2166266" y="4298576"/>
            <a:ext cx="0" cy="50231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 flipV="1">
            <a:off x="4462714" y="4263875"/>
            <a:ext cx="0" cy="50231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2284654" y="4838199"/>
                <a:ext cx="1489510" cy="6420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162,5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100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65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84654" y="4838199"/>
                <a:ext cx="1489510" cy="64203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3731905" y="4962720"/>
                <a:ext cx="102624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∙162,5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31905" y="4962720"/>
                <a:ext cx="1026243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Obdélník 44"/>
              <p:cNvSpPr/>
              <p:nvPr/>
            </p:nvSpPr>
            <p:spPr>
              <a:xfrm>
                <a:off x="2500678" y="5456573"/>
                <a:ext cx="2466316" cy="61837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162,5</m:t>
                          </m:r>
                          <m: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∙100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65</m:t>
                          </m:r>
                        </m:den>
                      </m:f>
                      <m:r>
                        <a:rPr lang="cs-CZ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=250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5" name="Obdélník 4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00678" y="5456573"/>
                <a:ext cx="2466316" cy="61837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105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29" grpId="0"/>
      <p:bldP spid="30" grpId="0"/>
      <p:bldP spid="31" grpId="0"/>
      <p:bldP spid="32" grpId="0"/>
      <p:bldP spid="34" grpId="0"/>
      <p:bldP spid="37" grpId="0"/>
      <p:bldP spid="43" grpId="0"/>
      <p:bldP spid="44" grpId="0"/>
      <p:bldP spid="4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ovéPole 17"/>
          <p:cNvSpPr txBox="1"/>
          <p:nvPr/>
        </p:nvSpPr>
        <p:spPr>
          <a:xfrm>
            <a:off x="2794401" y="770710"/>
            <a:ext cx="2952328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PROCENTA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11560" y="1639615"/>
            <a:ext cx="691552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475656" y="1621908"/>
            <a:ext cx="5184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Určete, kolik procent činí daná část celku.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1" name="Přímá spojnice 20"/>
          <p:cNvCxnSpPr/>
          <p:nvPr/>
        </p:nvCxnSpPr>
        <p:spPr>
          <a:xfrm>
            <a:off x="611560" y="2502188"/>
            <a:ext cx="712879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611560" y="2132856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a) 164 mm z 521 cm  	b) 0,85 hl z 500 l	         c) 9,3 m z 0,124 km	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611560" y="2708920"/>
                <a:ext cx="4248472" cy="175432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ada)  521 cm = 5 210 mm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       100 %...........5 210 mm</a:t>
                </a: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          x %....……..164 mm</a:t>
                </a: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          1 %.............52,1 mm</a:t>
                </a: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          x  ………164 : 52,1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≐3 %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          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2708920"/>
                <a:ext cx="4248472" cy="1754326"/>
              </a:xfrm>
              <a:prstGeom prst="rect">
                <a:avLst/>
              </a:prstGeom>
              <a:blipFill rotWithShape="1">
                <a:blip r:embed="rId3"/>
                <a:stretch>
                  <a:fillRect l="-1148" t="-173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TextovéPole 29"/>
          <p:cNvSpPr txBox="1"/>
          <p:nvPr/>
        </p:nvSpPr>
        <p:spPr>
          <a:xfrm>
            <a:off x="611560" y="4463246"/>
            <a:ext cx="513516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adb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  500 l = 5 hl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100 % …………5 hl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x %............0,85 hl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1 %............0,05 hl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x ............0,85 : 0,05 = 17 %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860032" y="2708920"/>
            <a:ext cx="388843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adc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  0,124 km = 124 m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100 %............124 m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x %.............9,3 m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1 % …..…1,24 m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x ..........9,3  : 1,24 = 7,5 %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83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30" grpId="0"/>
      <p:bldP spid="3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ovéPole 17"/>
          <p:cNvSpPr txBox="1"/>
          <p:nvPr/>
        </p:nvSpPr>
        <p:spPr>
          <a:xfrm>
            <a:off x="2794401" y="770710"/>
            <a:ext cx="2952328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PROCENTA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1560" y="1639615"/>
            <a:ext cx="691552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475656" y="1639615"/>
            <a:ext cx="6480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Doplňte tabulku: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3" name="Tabulka 2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4153521258"/>
                  </p:ext>
                </p:extLst>
              </p:nvPr>
            </p:nvGraphicFramePr>
            <p:xfrm>
              <a:off x="467544" y="2276872"/>
              <a:ext cx="7848872" cy="3024336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2012463"/>
                    <a:gridCol w="972735"/>
                    <a:gridCol w="972735"/>
                    <a:gridCol w="972735"/>
                    <a:gridCol w="972735"/>
                    <a:gridCol w="972735"/>
                    <a:gridCol w="972734"/>
                  </a:tblGrid>
                  <a:tr h="1008112">
                    <a:tc>
                      <a:txBody>
                        <a:bodyPr/>
                        <a:lstStyle/>
                        <a:p>
                          <a:pPr algn="ctr"/>
                          <a:endParaRPr lang="cs-CZ" dirty="0" smtClean="0">
                            <a:solidFill>
                              <a:schemeClr val="tx1"/>
                            </a:solidFill>
                          </a:endParaRPr>
                        </a:p>
                        <a:p>
                          <a:pPr algn="ctr"/>
                          <a:r>
                            <a:rPr lang="cs-CZ" dirty="0" smtClean="0">
                              <a:solidFill>
                                <a:schemeClr val="tx1"/>
                              </a:solidFill>
                            </a:rPr>
                            <a:t>Základ</a:t>
                          </a:r>
                          <a:endParaRPr lang="cs-CZ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 smtClean="0">
                            <a:solidFill>
                              <a:schemeClr val="tx1"/>
                            </a:solidFill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  <a:p>
                          <a:pPr algn="ctr"/>
                          <a:r>
                            <a:rPr lang="cs-CZ" dirty="0" smtClean="0">
                              <a:solidFill>
                                <a:schemeClr val="tx1"/>
                              </a:solidFill>
                              <a:latin typeface="Times New Roman" pitchFamily="18" charset="0"/>
                              <a:cs typeface="Times New Roman" pitchFamily="18" charset="0"/>
                            </a:rPr>
                            <a:t>215</a:t>
                          </a:r>
                          <a:endParaRPr lang="cs-CZ" dirty="0">
                            <a:solidFill>
                              <a:schemeClr val="tx1"/>
                            </a:solidFill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 smtClean="0">
                            <a:solidFill>
                              <a:schemeClr val="tx1"/>
                            </a:solidFill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  <a:p>
                          <a:pPr algn="ctr"/>
                          <a:r>
                            <a:rPr lang="cs-CZ" dirty="0" smtClean="0">
                              <a:solidFill>
                                <a:schemeClr val="tx1"/>
                              </a:solidFill>
                              <a:latin typeface="Times New Roman" pitchFamily="18" charset="0"/>
                              <a:cs typeface="Times New Roman" pitchFamily="18" charset="0"/>
                            </a:rPr>
                            <a:t>1,2</a:t>
                          </a:r>
                          <a:endParaRPr lang="cs-CZ" dirty="0">
                            <a:solidFill>
                              <a:schemeClr val="tx1"/>
                            </a:solidFill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b="1" dirty="0" smtClean="0">
                            <a:solidFill>
                              <a:schemeClr val="tx1"/>
                            </a:solidFill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  <a:p>
                          <a:pPr algn="ctr"/>
                          <a:r>
                            <a:rPr lang="cs-CZ" b="1" dirty="0" smtClean="0">
                              <a:solidFill>
                                <a:schemeClr val="tx1"/>
                              </a:solidFill>
                              <a:latin typeface="Times New Roman" pitchFamily="18" charset="0"/>
                              <a:cs typeface="Times New Roman" pitchFamily="18" charset="0"/>
                            </a:rPr>
                            <a:t>2 160</a:t>
                          </a:r>
                          <a:endParaRPr lang="cs-CZ" b="1" dirty="0">
                            <a:solidFill>
                              <a:schemeClr val="tx1"/>
                            </a:solidFill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cs-CZ" i="1" dirty="0" smtClean="0">
                            <a:solidFill>
                              <a:schemeClr val="tx1"/>
                            </a:solidFill>
                            <a:latin typeface="Cambria Math"/>
                          </a:endParaRPr>
                        </a:p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  <m:t>𝟏𝟒</m:t>
                                    </m:r>
                                  </m:num>
                                  <m:den>
                                    <m: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  <m:t>𝟏𝟓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  <a:tr h="1008112">
                    <a:tc>
                      <a:txBody>
                        <a:bodyPr/>
                        <a:lstStyle/>
                        <a:p>
                          <a:endParaRPr lang="cs-CZ" dirty="0" smtClean="0"/>
                        </a:p>
                        <a:p>
                          <a:r>
                            <a:rPr lang="cs-CZ" b="1" dirty="0" smtClean="0"/>
                            <a:t>Procentová část</a:t>
                          </a:r>
                        </a:p>
                        <a:p>
                          <a:endParaRPr lang="cs-CZ" dirty="0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b="1" dirty="0" smtClean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  <a:p>
                          <a:pPr algn="ctr"/>
                          <a:r>
                            <a:rPr lang="cs-CZ" b="1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172</a:t>
                          </a:r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b="1" dirty="0" smtClean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  <a:p>
                          <a:pPr algn="ctr"/>
                          <a:r>
                            <a:rPr lang="cs-CZ" b="1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60</a:t>
                          </a:r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b="1" dirty="0" smtClean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  <a:p>
                          <a:pPr algn="ctr"/>
                          <a:r>
                            <a:rPr lang="cs-CZ" b="1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270</a:t>
                          </a:r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b="1" dirty="0" smtClean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  <a:p>
                          <a:pPr algn="ctr"/>
                          <a:r>
                            <a:rPr lang="cs-CZ" b="1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117</a:t>
                          </a:r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  <a:tr h="1008112">
                    <a:tc>
                      <a:txBody>
                        <a:bodyPr/>
                        <a:lstStyle/>
                        <a:p>
                          <a:pPr algn="ctr"/>
                          <a:endParaRPr lang="cs-CZ" dirty="0" smtClean="0"/>
                        </a:p>
                        <a:p>
                          <a:pPr algn="ctr"/>
                          <a:r>
                            <a:rPr lang="cs-CZ" b="1" dirty="0" smtClean="0"/>
                            <a:t>Počet procent</a:t>
                          </a:r>
                          <a:endParaRPr lang="cs-CZ" b="1" dirty="0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b="1" dirty="0" smtClean="0"/>
                        </a:p>
                        <a:p>
                          <a:pPr algn="ctr"/>
                          <a:r>
                            <a:rPr lang="cs-CZ" b="1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30</a:t>
                          </a:r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b="1" dirty="0" smtClean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  <a:p>
                          <a:pPr algn="ctr"/>
                          <a:r>
                            <a:rPr lang="cs-CZ" b="1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125</a:t>
                          </a:r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b="1" dirty="0" smtClean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  <a:p>
                          <a:pPr algn="ctr"/>
                          <a:r>
                            <a:rPr lang="cs-CZ" b="1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25</a:t>
                          </a:r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b="1" dirty="0" smtClean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  <a:p>
                          <a:pPr algn="ctr"/>
                          <a:r>
                            <a:rPr lang="cs-CZ" b="1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36</a:t>
                          </a:r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3" name="Tabulka 2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4153521258"/>
                  </p:ext>
                </p:extLst>
              </p:nvPr>
            </p:nvGraphicFramePr>
            <p:xfrm>
              <a:off x="467544" y="2276872"/>
              <a:ext cx="7848872" cy="3024336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2012463"/>
                    <a:gridCol w="972735"/>
                    <a:gridCol w="972735"/>
                    <a:gridCol w="972735"/>
                    <a:gridCol w="972735"/>
                    <a:gridCol w="972735"/>
                    <a:gridCol w="972734"/>
                  </a:tblGrid>
                  <a:tr h="1008112">
                    <a:tc>
                      <a:txBody>
                        <a:bodyPr/>
                        <a:lstStyle/>
                        <a:p>
                          <a:pPr algn="ctr"/>
                          <a:endParaRPr lang="cs-CZ" dirty="0" smtClean="0">
                            <a:solidFill>
                              <a:schemeClr val="tx1"/>
                            </a:solidFill>
                          </a:endParaRPr>
                        </a:p>
                        <a:p>
                          <a:pPr algn="ctr"/>
                          <a:r>
                            <a:rPr lang="cs-CZ" dirty="0" smtClean="0">
                              <a:solidFill>
                                <a:schemeClr val="tx1"/>
                              </a:solidFill>
                            </a:rPr>
                            <a:t>Základ</a:t>
                          </a:r>
                          <a:endParaRPr lang="cs-CZ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 smtClean="0">
                            <a:solidFill>
                              <a:schemeClr val="tx1"/>
                            </a:solidFill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  <a:p>
                          <a:pPr algn="ctr"/>
                          <a:r>
                            <a:rPr lang="cs-CZ" dirty="0" smtClean="0">
                              <a:solidFill>
                                <a:schemeClr val="tx1"/>
                              </a:solidFill>
                              <a:latin typeface="Times New Roman" pitchFamily="18" charset="0"/>
                              <a:cs typeface="Times New Roman" pitchFamily="18" charset="0"/>
                            </a:rPr>
                            <a:t>215</a:t>
                          </a:r>
                          <a:endParaRPr lang="cs-CZ" dirty="0">
                            <a:solidFill>
                              <a:schemeClr val="tx1"/>
                            </a:solidFill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 smtClean="0">
                            <a:solidFill>
                              <a:schemeClr val="tx1"/>
                            </a:solidFill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  <a:p>
                          <a:pPr algn="ctr"/>
                          <a:r>
                            <a:rPr lang="cs-CZ" dirty="0" smtClean="0">
                              <a:solidFill>
                                <a:schemeClr val="tx1"/>
                              </a:solidFill>
                              <a:latin typeface="Times New Roman" pitchFamily="18" charset="0"/>
                              <a:cs typeface="Times New Roman" pitchFamily="18" charset="0"/>
                            </a:rPr>
                            <a:t>1,2</a:t>
                          </a:r>
                          <a:endParaRPr lang="cs-CZ" dirty="0">
                            <a:solidFill>
                              <a:schemeClr val="tx1"/>
                            </a:solidFill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b="1" dirty="0" smtClean="0">
                            <a:solidFill>
                              <a:schemeClr val="tx1"/>
                            </a:solidFill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  <a:p>
                          <a:pPr algn="ctr"/>
                          <a:r>
                            <a:rPr lang="cs-CZ" b="1" dirty="0" smtClean="0">
                              <a:solidFill>
                                <a:schemeClr val="tx1"/>
                              </a:solidFill>
                              <a:latin typeface="Times New Roman" pitchFamily="18" charset="0"/>
                              <a:cs typeface="Times New Roman" pitchFamily="18" charset="0"/>
                            </a:rPr>
                            <a:t>2 160</a:t>
                          </a:r>
                          <a:endParaRPr lang="cs-CZ" b="1" dirty="0">
                            <a:solidFill>
                              <a:schemeClr val="tx1"/>
                            </a:solidFill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609434" t="-606" r="-101258" b="-20060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  <a:tr h="1008112">
                    <a:tc>
                      <a:txBody>
                        <a:bodyPr/>
                        <a:lstStyle/>
                        <a:p>
                          <a:endParaRPr lang="cs-CZ" dirty="0" smtClean="0"/>
                        </a:p>
                        <a:p>
                          <a:r>
                            <a:rPr lang="cs-CZ" b="1" dirty="0" smtClean="0"/>
                            <a:t>Procentová část</a:t>
                          </a:r>
                        </a:p>
                        <a:p>
                          <a:endParaRPr lang="cs-CZ" dirty="0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b="1" dirty="0" smtClean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  <a:p>
                          <a:pPr algn="ctr"/>
                          <a:r>
                            <a:rPr lang="cs-CZ" b="1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172</a:t>
                          </a:r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b="1" dirty="0" smtClean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  <a:p>
                          <a:pPr algn="ctr"/>
                          <a:r>
                            <a:rPr lang="cs-CZ" b="1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60</a:t>
                          </a:r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b="1" dirty="0" smtClean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  <a:p>
                          <a:pPr algn="ctr"/>
                          <a:r>
                            <a:rPr lang="cs-CZ" b="1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270</a:t>
                          </a:r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b="1" dirty="0" smtClean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  <a:p>
                          <a:pPr algn="ctr"/>
                          <a:r>
                            <a:rPr lang="cs-CZ" b="1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117</a:t>
                          </a:r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  <a:tr h="1008112">
                    <a:tc>
                      <a:txBody>
                        <a:bodyPr/>
                        <a:lstStyle/>
                        <a:p>
                          <a:pPr algn="ctr"/>
                          <a:endParaRPr lang="cs-CZ" dirty="0" smtClean="0"/>
                        </a:p>
                        <a:p>
                          <a:pPr algn="ctr"/>
                          <a:r>
                            <a:rPr lang="cs-CZ" b="1" dirty="0" smtClean="0"/>
                            <a:t>Počet procent</a:t>
                          </a:r>
                          <a:endParaRPr lang="cs-CZ" b="1" dirty="0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92D05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b="1" dirty="0" smtClean="0"/>
                        </a:p>
                        <a:p>
                          <a:pPr algn="ctr"/>
                          <a:r>
                            <a:rPr lang="cs-CZ" b="1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30</a:t>
                          </a:r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b="1" dirty="0" smtClean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  <a:p>
                          <a:pPr algn="ctr"/>
                          <a:r>
                            <a:rPr lang="cs-CZ" b="1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125</a:t>
                          </a:r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b="1" dirty="0" smtClean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  <a:p>
                          <a:pPr algn="ctr"/>
                          <a:r>
                            <a:rPr lang="cs-CZ" b="1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25</a:t>
                          </a:r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b="1" dirty="0" smtClean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  <a:p>
                          <a:pPr algn="ctr"/>
                          <a:r>
                            <a:rPr lang="cs-CZ" b="1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36</a:t>
                          </a:r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</a:tbl>
              </a:graphicData>
            </a:graphic>
          </p:graphicFrame>
        </mc:Fallback>
      </mc:AlternateContent>
      <p:sp>
        <p:nvSpPr>
          <p:cNvPr id="4" name="TextovéPole 3"/>
          <p:cNvSpPr txBox="1"/>
          <p:nvPr/>
        </p:nvSpPr>
        <p:spPr>
          <a:xfrm>
            <a:off x="2692192" y="4509120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80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545534" y="3501008"/>
            <a:ext cx="9008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0,36</a:t>
            </a:r>
            <a:endParaRPr lang="cs-CZ" sz="24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45297" y="2564904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48</a:t>
            </a:r>
            <a:endParaRPr lang="cs-CZ" sz="24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508104" y="4516601"/>
            <a:ext cx="10490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12,5</a:t>
            </a:r>
            <a:endParaRPr lang="cs-CZ" sz="24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6064210" y="3481519"/>
                <a:ext cx="1656184" cy="79367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dirty="0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sz="2400" b="0" i="1" dirty="0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7</m:t>
                          </m:r>
                        </m:num>
                        <m:den>
                          <m:r>
                            <a:rPr lang="cs-CZ" sz="2400" b="0" i="1" dirty="0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30</m:t>
                          </m:r>
                        </m:den>
                      </m:f>
                    </m:oMath>
                  </m:oMathPara>
                </a14:m>
                <a:endParaRPr lang="cs-CZ" sz="2400" dirty="0">
                  <a:solidFill>
                    <a:srgbClr val="00B050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64210" y="3481519"/>
                <a:ext cx="1656184" cy="79367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extovéPole 21"/>
          <p:cNvSpPr txBox="1"/>
          <p:nvPr/>
        </p:nvSpPr>
        <p:spPr>
          <a:xfrm>
            <a:off x="7402448" y="2564903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325</a:t>
            </a:r>
            <a:endParaRPr lang="cs-CZ" sz="24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4018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4" grpId="0"/>
      <p:bldP spid="15" grpId="0"/>
      <p:bldP spid="16" grpId="0"/>
      <p:bldP spid="20" grpId="0"/>
      <p:bldP spid="2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479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u="sng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b="1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Tato prezentace slouží k výkladu pojmu procento. Žáci řeší základní úlohy o procentech,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to trojčlenkou nebo přes jedno procento.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b="1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pPr>
              <a:buNone/>
            </a:pPr>
            <a:endParaRPr lang="cs-CZ" b="1" u="sng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04769" y="206084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392801" y="2602052"/>
            <a:ext cx="835292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5757</TotalTime>
  <Words>709</Words>
  <Application>Microsoft Office PowerPoint</Application>
  <PresentationFormat>Předvádění na obrazovce (4:3)</PresentationFormat>
  <Paragraphs>171</Paragraphs>
  <Slides>10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489</cp:revision>
  <dcterms:created xsi:type="dcterms:W3CDTF">2013-01-11T17:11:37Z</dcterms:created>
  <dcterms:modified xsi:type="dcterms:W3CDTF">2014-09-23T10:46:34Z</dcterms:modified>
</cp:coreProperties>
</file>