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309" r:id="rId10"/>
    <p:sldId id="310" r:id="rId11"/>
    <p:sldId id="31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309"/>
            <p14:sldId id="310"/>
            <p14:sldId id="311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4" d="100"/>
          <a:sy n="74" d="100"/>
        </p:scale>
        <p:origin x="-88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45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69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 Procenta II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1814" y="105273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III-2-01-19_Operace_s_realnymi_cisly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4452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7760" y="1556792"/>
                <a:ext cx="8064896" cy="1016689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PROCENTO JE JEDNA SETINA Z DANÉHO ZÁKLADU</a:t>
                </a:r>
              </a:p>
              <a:p>
                <a:pPr algn="ctr"/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1 % CELKU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𝐂𝐄𝐋𝐊𝐔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= 0,01 CELKU</a:t>
                </a:r>
                <a:endParaRPr lang="cs-CZ" sz="24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760" y="1556792"/>
                <a:ext cx="8064896" cy="1016689"/>
              </a:xfrm>
              <a:prstGeom prst="rect">
                <a:avLst/>
              </a:prstGeom>
              <a:blipFill rotWithShape="1">
                <a:blip r:embed="rId2"/>
                <a:stretch>
                  <a:fillRect l="-75" t="-4142" b="-177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347864" y="888058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je procento?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3108699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Vyjádřete v procentech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výsledný stav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464" y="3108699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9016" y="3739375"/>
            <a:ext cx="51289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Tlak se snížil o polovinu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Hlučnost vzrostla o pětinu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Rychlost se snížila o desetinu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Teplota se zvýšila o čtvrtinu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Výkon vzrostl na dvojnásobek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Vodič se zahřátím prodloužil o dvě setiny délky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08380" y="3739375"/>
            <a:ext cx="24842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125 %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102 %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1" grpId="0" animBg="1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0088" y="160614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1508977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Vařením ztrácí hovězí maso 30 % své hmotnosti. Kolik stogramových porcí se připraví  ze 45 kg syrového masa?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554832" y="2255848"/>
            <a:ext cx="7401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0088" y="2430086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0088" y="2800425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Úlohu můžeme řešit např. trojčlenkou: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356992"/>
            <a:ext cx="4140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100 %...................45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70 %.......................x 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853372" y="4015139"/>
            <a:ext cx="2306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755576" y="3428999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347864" y="3428999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63379" y="4149080"/>
                <a:ext cx="1184940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379" y="4149080"/>
                <a:ext cx="1184940" cy="61279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50179" y="4270812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0179" y="4270812"/>
                <a:ext cx="72167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7669" y="4768791"/>
                <a:ext cx="1347420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669" y="4768791"/>
                <a:ext cx="1347420" cy="6165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5864" y="5407783"/>
                <a:ext cx="14299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=31,5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864" y="5407783"/>
                <a:ext cx="142994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946529" y="3382984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vařeného hovězího masa je 31,5 kg = 31 500 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46529" y="4149080"/>
            <a:ext cx="3569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porcí: 31 500 : 100 = 315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43892" y="5269283"/>
            <a:ext cx="4009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 45 kg syrového masa se připraví 315 stogramových porcí.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3946529" y="5913924"/>
            <a:ext cx="4007210" cy="16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" grpId="0"/>
      <p:bldP spid="5" grpId="0"/>
      <p:bldP spid="7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0088" y="160614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46764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1 kg ložiskového bronzu je 150 g  olova, 80 g cínu a zbytek je měď. Vyjádřete složky v procentech.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569793" y="2113973"/>
            <a:ext cx="7401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79037" y="2237244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4948" y="2606576"/>
            <a:ext cx="3355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kg = 1 000 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0088" y="2975908"/>
            <a:ext cx="78923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100 %...................1 000 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1 %.................. .........10 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%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.....................150 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%.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.............. ........80 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x………150 : 10 = 15 %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y………..80 : 10 = 8 %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zbytek……100 – 23 = 77 %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0088" y="5229200"/>
            <a:ext cx="7748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ložiskovém bronzu je 15 % olova, 8 % cínu  a 77 % mědi.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722193" y="5636860"/>
            <a:ext cx="57220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0088" y="157251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8478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 by byl váš čistý měsíční příjem, jestliže dostanete každý měsíc na účet 18 083 Kč. Tato částka je zbytek čistého měsíčního příjmu po zaplacení  leasingu na nové auto a důchodového připojištění. Leasing tvoří 14 % čistého měsíčního příjmu a důchodové připojištění 1,5 % ?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40088" y="2686951"/>
            <a:ext cx="760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98986" y="2780928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85389" y="3146806"/>
                <a:ext cx="28544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100−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14+1,5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=84,5</m:t>
                    </m:r>
                  </m:oMath>
                </a14:m>
                <a:r>
                  <a:rPr lang="cs-CZ" dirty="0" smtClean="0"/>
                  <a:t> %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389" y="3146806"/>
                <a:ext cx="2854499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r="-106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563888" y="314680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….zůstatek čistého měsíčního příjmu v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37101" y="3768321"/>
            <a:ext cx="4363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84,5 %.............18 083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100 %.......................x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938280" y="4414652"/>
            <a:ext cx="25016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856678" y="3840328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3563888" y="3840328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06406" y="4586101"/>
                <a:ext cx="1669047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18 083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84,5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6406" y="4586101"/>
                <a:ext cx="1669047" cy="6420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819590" y="4722452"/>
                <a:ext cx="11063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∙18083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9590" y="4722452"/>
                <a:ext cx="110639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34210" y="5238420"/>
                <a:ext cx="1911677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∙18 083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84,5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4210" y="5238420"/>
                <a:ext cx="1911677" cy="64203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69221" y="5880455"/>
                <a:ext cx="16808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=21 400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9221" y="5880455"/>
                <a:ext cx="168084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887924" y="5880455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Čistý měsíční příjem by byl 21 400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1" name="Přímá spojnice 40"/>
          <p:cNvCxnSpPr/>
          <p:nvPr/>
        </p:nvCxnSpPr>
        <p:spPr>
          <a:xfrm>
            <a:off x="3925983" y="6283476"/>
            <a:ext cx="388637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144420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3112" y="1362616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Pan Novák si koupil nové auto, které stálo 279 000 Kč. Ihned zaplatil 60 % z ceny auta a zbytek doplatil v 36 splátkách po 4 650 Kč. O kolik procent mu bude navýšena  původní částka?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68405" y="2348880"/>
            <a:ext cx="760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470604" y="284562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Ihned zaplatil: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7687" y="2411596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3930" y="3229758"/>
                <a:ext cx="373663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100 %..............279 000 Kč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1 %......   .............2 790 Kč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60 %.............60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2 790 = 167 400 Kč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930" y="3229758"/>
                <a:ext cx="3736635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1468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90379" y="4152795"/>
            <a:ext cx="1966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Doplatil: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4401" y="4522127"/>
                <a:ext cx="26597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∙4 650=167 400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401" y="4522127"/>
                <a:ext cx="265970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01957" y="4891459"/>
            <a:ext cx="2485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Celkem zaplatil: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6160" y="5260791"/>
                <a:ext cx="28905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167 400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∙2=334 800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60" y="5260791"/>
                <a:ext cx="289053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44008" y="2860426"/>
            <a:ext cx="3772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100 %..............279 000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%....................55 800 Kč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x = 55 800 : 2 790 = 20 %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6160" y="5630123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Přeplatil: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1560" y="5999455"/>
                <a:ext cx="34676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334 800−279 000=55 800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999455"/>
                <a:ext cx="346761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499992" y="4891459"/>
            <a:ext cx="4003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částka bude navýšena o 20 %.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4270565" y="5260791"/>
            <a:ext cx="40860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44420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1305702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Zboží bylo nejprve zlevněno o 15 % a pak ještě o 20 %. Konečná cena  byla 1 496 Kč. Jaká byla původní cena?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68405" y="2060848"/>
            <a:ext cx="760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687" y="2226930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548" y="2598812"/>
            <a:ext cx="3276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Cena před druhým zlevněním: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0892" y="2968144"/>
            <a:ext cx="3767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80 %.............1 496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                  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957336" y="3646443"/>
            <a:ext cx="23185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285175" y="304015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892307" y="304015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57336" y="3789040"/>
                <a:ext cx="149271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1 496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7336" y="3789040"/>
                <a:ext cx="1492716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575984" y="3910740"/>
                <a:ext cx="9781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∙1496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5984" y="3910740"/>
                <a:ext cx="97815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3331" y="4503384"/>
                <a:ext cx="178343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∙1 496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331" y="4503384"/>
                <a:ext cx="1783437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61832" y="5181230"/>
                <a:ext cx="15526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=1 870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1832" y="5181230"/>
                <a:ext cx="155260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126086" y="258666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cena: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2955998"/>
            <a:ext cx="3572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85 %.................1 870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 ………….…x Kč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4427984" y="3646443"/>
            <a:ext cx="25922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427984" y="3040150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7020272" y="3018029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4427984" y="3792006"/>
                <a:ext cx="149271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1 870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85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3792006"/>
                <a:ext cx="1492716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156176" y="3962548"/>
                <a:ext cx="8996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/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1870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3962548"/>
                <a:ext cx="899605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612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822540" y="4481549"/>
                <a:ext cx="178343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∙1 870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2540" y="4481549"/>
                <a:ext cx="1783437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22541" y="5162028"/>
                <a:ext cx="15526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=2 200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2541" y="5162028"/>
                <a:ext cx="155260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707743" y="59267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cena byla 2 200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769966" y="6397474"/>
            <a:ext cx="27363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/>
      <p:bldP spid="4" grpId="0"/>
      <p:bldP spid="6" grpId="0"/>
      <p:bldP spid="7" grpId="0"/>
      <p:bldP spid="8" grpId="0"/>
      <p:bldP spid="9" grpId="0"/>
      <p:bldP spid="11" grpId="0"/>
      <p:bldP spid="14" grpId="0"/>
      <p:bldP spid="24" grpId="0"/>
      <p:bldP spid="33" grpId="0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4420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1351869"/>
            <a:ext cx="70567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Strana čtverce má délku 4 cm. Obrazce A – D vznikly přemístěním dvou vrcholů čtverců ve vodorovném nebo svislém směru. Každý z obou vrcholů so od původního místa vzdálil o 3 cm.</a:t>
            </a:r>
          </a:p>
          <a:p>
            <a:pPr marL="342900" indent="-342900" algn="just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kolik procent se změnil obsah každého obrazce?</a:t>
            </a:r>
          </a:p>
          <a:p>
            <a:pPr marL="342900" indent="-342900" algn="just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Jakou část plochy celého obrazce D v % tvoří barevná plocha?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3261511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1800" y="3261511"/>
            <a:ext cx="792088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80112" y="3238038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2800968" y="5493759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 rot="10800000">
            <a:off x="4788024" y="3243137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48840" y="5493759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>
            <a:off x="6747122" y="3238038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 rot="5400000">
            <a:off x="6604790" y="5639460"/>
            <a:ext cx="1004744" cy="72008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84883" y="5493759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0800000">
            <a:off x="4792795" y="5493759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>
            <a:off x="1646146" y="4777048"/>
            <a:ext cx="1154821" cy="72008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12440" y="3238038"/>
            <a:ext cx="4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025669" y="4751311"/>
            <a:ext cx="4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64840" y="4751870"/>
            <a:ext cx="4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25669" y="3243137"/>
            <a:ext cx="4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97401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2273" y="1147770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272" y="1557700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ada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174595" y="1740369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16 cm</a:t>
            </a:r>
            <a:r>
              <a:rPr lang="cs-CZ" sz="14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14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26723" y="1740369"/>
            <a:ext cx="792088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 cm</a:t>
            </a:r>
            <a:r>
              <a:rPr lang="cs-CZ" sz="14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1400" b="1" baseline="30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3656" y="2760339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18811" y="2059759"/>
            <a:ext cx="733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29027" y="2760339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28981" y="5295024"/>
            <a:ext cx="32415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100 %.............16 cm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1 %..............0,16 cm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%.................12 cm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x = 12 : 0, 6 = 75 %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44008" y="616530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Plocha čtverce se zvětšila o 75 %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292079" y="1740369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10800000">
            <a:off x="4499991" y="1745468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ravoúhlý trojúhelník 34"/>
          <p:cNvSpPr/>
          <p:nvPr/>
        </p:nvSpPr>
        <p:spPr>
          <a:xfrm>
            <a:off x="6459089" y="1740369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474750" y="5061540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934655" y="2064858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38611" y="2764737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365722" y="5050397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484495" y="2748481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Pravoúhlý trojúhelník 41"/>
          <p:cNvSpPr/>
          <p:nvPr/>
        </p:nvSpPr>
        <p:spPr>
          <a:xfrm>
            <a:off x="6325671" y="4053428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173543" y="4053428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>
            <a:off x="5170849" y="3336717"/>
            <a:ext cx="1154821" cy="72008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567427" y="4372818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567427" y="3512091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Pravoúhlý trojúhelník 46"/>
          <p:cNvSpPr/>
          <p:nvPr/>
        </p:nvSpPr>
        <p:spPr>
          <a:xfrm rot="5400000">
            <a:off x="2572341" y="4006414"/>
            <a:ext cx="1004744" cy="72008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552434" y="3860713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ravoúhlý trojúhelník 48"/>
          <p:cNvSpPr/>
          <p:nvPr/>
        </p:nvSpPr>
        <p:spPr>
          <a:xfrm rot="10800000">
            <a:off x="760346" y="3860713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4644008" y="6507817"/>
            <a:ext cx="3240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791955" y="3491381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736175" y="3512091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099594" y="4165587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869963" y="3491381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Pravoúhlý trojúhelník 54"/>
          <p:cNvSpPr/>
          <p:nvPr/>
        </p:nvSpPr>
        <p:spPr>
          <a:xfrm rot="10800000">
            <a:off x="6444207" y="1727975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/>
          <p:nvPr/>
        </p:nvSpPr>
        <p:spPr>
          <a:xfrm rot="16200000">
            <a:off x="2560548" y="4004728"/>
            <a:ext cx="1008113" cy="72008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ravoúhlý trojúhelník 56"/>
          <p:cNvSpPr/>
          <p:nvPr/>
        </p:nvSpPr>
        <p:spPr>
          <a:xfrm rot="10800000">
            <a:off x="6325671" y="4050214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33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4" grpId="0" animBg="1"/>
      <p:bldP spid="25" grpId="0" animBg="1"/>
      <p:bldP spid="13" grpId="0"/>
      <p:bldP spid="27" grpId="0"/>
      <p:bldP spid="28" grpId="0"/>
      <p:bldP spid="29" grpId="0"/>
      <p:bldP spid="30" grpId="0"/>
      <p:bldP spid="33" grpId="0" animBg="1"/>
      <p:bldP spid="34" grpId="0" animBg="1"/>
      <p:bldP spid="34" grpId="1" animBg="1"/>
      <p:bldP spid="35" grpId="0" animBg="1"/>
      <p:bldP spid="36" grpId="0"/>
      <p:bldP spid="37" grpId="0"/>
      <p:bldP spid="38" grpId="0"/>
      <p:bldP spid="39" grpId="0"/>
      <p:bldP spid="41" grpId="0"/>
      <p:bldP spid="42" grpId="0" animBg="1"/>
      <p:bldP spid="43" grpId="0" animBg="1"/>
      <p:bldP spid="44" grpId="0" animBg="1"/>
      <p:bldP spid="44" grpId="1" animBg="1"/>
      <p:bldP spid="45" grpId="0"/>
      <p:bldP spid="46" grpId="0"/>
      <p:bldP spid="46" grpId="1"/>
      <p:bldP spid="47" grpId="0" animBg="1"/>
      <p:bldP spid="48" grpId="0" animBg="1"/>
      <p:bldP spid="49" grpId="0" animBg="1"/>
      <p:bldP spid="49" grpId="1" animBg="1"/>
      <p:bldP spid="51" grpId="0"/>
      <p:bldP spid="51" grpId="1"/>
      <p:bldP spid="52" grpId="0"/>
      <p:bldP spid="53" grpId="0"/>
      <p:bldP spid="54" grpId="0"/>
      <p:bldP spid="55" grpId="0" animBg="1"/>
      <p:bldP spid="55" grpId="1" animBg="1"/>
      <p:bldP spid="55" grpId="2" animBg="1"/>
      <p:bldP spid="56" grpId="0" animBg="1"/>
      <p:bldP spid="56" grpId="1" animBg="1"/>
      <p:bldP spid="57" grpId="0" animBg="1"/>
      <p:bldP spid="57" grpId="1" animBg="1"/>
      <p:bldP spid="57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2273" y="1147770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272" y="1557700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adb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0" name="Pravoúhlý trojúhelník 39"/>
          <p:cNvSpPr/>
          <p:nvPr/>
        </p:nvSpPr>
        <p:spPr>
          <a:xfrm rot="5400000">
            <a:off x="3152628" y="2072733"/>
            <a:ext cx="1004744" cy="72008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132721" y="1927032"/>
            <a:ext cx="11521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oúhlý trojúhelník 58"/>
          <p:cNvSpPr/>
          <p:nvPr/>
        </p:nvSpPr>
        <p:spPr>
          <a:xfrm rot="10800000">
            <a:off x="1340633" y="1927032"/>
            <a:ext cx="792088" cy="10081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263240" y="1566012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340302" y="1566012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08785" y="2248107"/>
            <a:ext cx="659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369545" y="1557700"/>
            <a:ext cx="78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44008" y="174236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 lichoběžníku: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44008" y="2135928"/>
                <a:ext cx="3713709" cy="8879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10+4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∙4=28</m:t>
                      </m:r>
                      <m:r>
                        <m:rPr>
                          <m:nor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m:t>cm</m:t>
                      </m:r>
                      <m:r>
                        <m:rPr>
                          <m:nor/>
                        </m:rPr>
                        <a:rPr lang="cs-CZ" baseline="30000" dirty="0">
                          <a:latin typeface="Times New Roman" pitchFamily="18" charset="0"/>
                          <a:cs typeface="Times New Roman" pitchFamily="18" charset="0"/>
                        </a:rPr>
                        <m:t>2</m:t>
                      </m:r>
                    </m:oMath>
                  </m:oMathPara>
                </a14:m>
                <a:endParaRPr lang="cs-CZ" baseline="300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135928"/>
                <a:ext cx="3713709" cy="8879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716016" y="270892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 čtverce: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24841" y="3440057"/>
                <a:ext cx="224170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=16</m:t>
                    </m:r>
                    <m:r>
                      <m:rPr>
                        <m:nor/>
                      </m:rPr>
                      <a:rPr lang="cs-CZ" b="0" i="0" dirty="0" smtClean="0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dirty="0">
                        <a:latin typeface="Times New Roman" pitchFamily="18" charset="0"/>
                        <a:cs typeface="Times New Roman" pitchFamily="18" charset="0"/>
                      </a:rPr>
                      <m:t>cm</m:t>
                    </m:r>
                    <m:r>
                      <m:rPr>
                        <m:nor/>
                      </m:rPr>
                      <a:rPr lang="cs-CZ" baseline="30000" dirty="0">
                        <a:latin typeface="Times New Roman" pitchFamily="18" charset="0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841" y="3440057"/>
                <a:ext cx="2241704" cy="646331"/>
              </a:xfrm>
              <a:prstGeom prst="rect">
                <a:avLst/>
              </a:prstGeom>
              <a:blipFill rotWithShape="1">
                <a:blip r:embed="rId4"/>
                <a:stretch>
                  <a:fillRect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4005064"/>
                <a:ext cx="4320480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100 %....................28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dirty="0">
                        <a:latin typeface="Times New Roman" pitchFamily="18" charset="0"/>
                        <a:cs typeface="Times New Roman" pitchFamily="18" charset="0"/>
                      </a:rPr>
                      <m:t>cm</m:t>
                    </m:r>
                    <m:r>
                      <m:rPr>
                        <m:nor/>
                      </m:rPr>
                      <a:rPr lang="cs-CZ" baseline="30000" dirty="0">
                        <a:latin typeface="Times New Roman" pitchFamily="18" charset="0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1 %.....................0,28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dirty="0">
                        <a:latin typeface="Times New Roman" pitchFamily="18" charset="0"/>
                        <a:cs typeface="Times New Roman" pitchFamily="18" charset="0"/>
                      </a:rPr>
                      <m:t>cm</m:t>
                    </m:r>
                    <m:r>
                      <m:rPr>
                        <m:nor/>
                      </m:rPr>
                      <a:rPr lang="cs-CZ" baseline="30000" dirty="0">
                        <a:latin typeface="Times New Roman" pitchFamily="18" charset="0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 %........................16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dirty="0">
                        <a:latin typeface="Times New Roman" pitchFamily="18" charset="0"/>
                        <a:cs typeface="Times New Roman" pitchFamily="18" charset="0"/>
                      </a:rPr>
                      <m:t>cm</m:t>
                    </m:r>
                    <m:r>
                      <m:rPr>
                        <m:nor/>
                      </m:rPr>
                      <a:rPr lang="cs-CZ" baseline="30000" dirty="0">
                        <a:latin typeface="Times New Roman" pitchFamily="18" charset="0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x = 16 : 0,28 = 57,1 %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005064"/>
                <a:ext cx="4320480" cy="1200329"/>
              </a:xfrm>
              <a:prstGeom prst="rect">
                <a:avLst/>
              </a:prstGeom>
              <a:blipFill rotWithShape="1">
                <a:blip r:embed="rId5"/>
                <a:stretch>
                  <a:fillRect l="-1128" t="-2538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764401" y="5674711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Barevná plocha (čtverec) tvoří asi 57,1 % plochy celého obrazce (lichoběžníku).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764401" y="6044043"/>
            <a:ext cx="760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35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0" grpId="0" animBg="1"/>
      <p:bldP spid="58" grpId="0" animBg="1"/>
      <p:bldP spid="59" grpId="0" animBg="1"/>
      <p:bldP spid="60" grpId="0"/>
      <p:bldP spid="61" grpId="0"/>
      <p:bldP spid="62" grpId="0"/>
      <p:bldP spid="63" grpId="0"/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řešení slovních úloh na procenta. Žáci řeší úlohy o procentech, a to trojčlenkou nebo přes jedno procento.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769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0205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2801" y="3617715"/>
            <a:ext cx="82781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1097" y="4437112"/>
            <a:ext cx="8532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5914</TotalTime>
  <Words>1038</Words>
  <Application>Microsoft Office PowerPoint</Application>
  <PresentationFormat>Předvádění na obrazovce (4:3)</PresentationFormat>
  <Paragraphs>185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508</cp:revision>
  <dcterms:created xsi:type="dcterms:W3CDTF">2013-01-11T17:11:37Z</dcterms:created>
  <dcterms:modified xsi:type="dcterms:W3CDTF">2014-09-23T10:47:01Z</dcterms:modified>
</cp:coreProperties>
</file>