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1"/>
  </p:notesMasterIdLst>
  <p:sldIdLst>
    <p:sldId id="256" r:id="rId2"/>
    <p:sldId id="257" r:id="rId3"/>
    <p:sldId id="298" r:id="rId4"/>
    <p:sldId id="308" r:id="rId5"/>
    <p:sldId id="299" r:id="rId6"/>
    <p:sldId id="300" r:id="rId7"/>
    <p:sldId id="306" r:id="rId8"/>
    <p:sldId id="307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264548-89DB-4322-B0B9-6C9B3C14393C}">
          <p14:sldIdLst>
            <p14:sldId id="256"/>
            <p14:sldId id="257"/>
            <p14:sldId id="298"/>
            <p14:sldId id="308"/>
            <p14:sldId id="299"/>
            <p14:sldId id="300"/>
          </p14:sldIdLst>
        </p14:section>
        <p14:section name="Oddíl bez názvu" id="{C96E4D15-9B31-4C25-AE6B-8F74D5E4A76D}">
          <p14:sldIdLst>
            <p14:sldId id="306"/>
            <p14:sldId id="307"/>
            <p14:sldId id="26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32" autoAdjust="0"/>
    <p:restoredTop sz="94671" autoAdjust="0"/>
  </p:normalViewPr>
  <p:slideViewPr>
    <p:cSldViewPr>
      <p:cViewPr>
        <p:scale>
          <a:sx n="80" d="100"/>
          <a:sy n="80" d="100"/>
        </p:scale>
        <p:origin x="-702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9121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455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4690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++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20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509783"/>
            <a:ext cx="439043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 První písemná práce</a:t>
            </a: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a její analýza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7099" y="90872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III-2-01-20_Operace_s_realnymi_cisly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06.2013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3245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5"/>
              <p:cNvSpPr txBox="1">
                <a:spLocks/>
              </p:cNvSpPr>
              <p:nvPr/>
            </p:nvSpPr>
            <p:spPr>
              <a:xfrm>
                <a:off x="4644008" y="1179911"/>
                <a:ext cx="4032448" cy="525658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 lnSpcReduction="10000"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1. </a:t>
                </a: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 algn="just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 algn="just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2. Kterým celým číslem je třeba vydělit 2 079, má-li   být výsledek dělení co největší číslo, které není násobkem 3?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 algn="just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 algn="just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3. Jak dlouhou úsečkou by se na mapě s měřítkem     </a:t>
                </a:r>
              </a:p>
              <a:p>
                <a:pPr marL="0" indent="0" algn="just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1 : 75 000 zobrazila vzdálenost 15,75 km?</a:t>
                </a: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4. Vypočtěte a zapište zlomkem v základním tvaru: </a:t>
                </a:r>
                <a14:m>
                  <m:oMath xmlns:m="http://schemas.openxmlformats.org/officeDocument/2006/math">
                    <m:r>
                      <a:rPr lang="cs-CZ" sz="1400" b="0" i="0" smtClean="0">
                        <a:latin typeface="Cambria Math"/>
                        <a:cs typeface="Times New Roman" pitchFamily="18" charset="0"/>
                      </a:rPr>
                      <m:t>                       </m:t>
                    </m:r>
                    <m:d>
                      <m:dPr>
                        <m:ctrlPr>
                          <a:rPr lang="cs-CZ" sz="14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7</m:t>
                            </m:r>
                          </m:num>
                          <m:den>
                            <m:r>
                              <a:rPr lang="cs-CZ" sz="1400" b="0" i="1" smtClean="0">
                                <a:latin typeface="Cambria Math"/>
                                <a:cs typeface="Times New Roman" pitchFamily="18" charset="0"/>
                              </a:rPr>
                              <m:t>15</m:t>
                            </m:r>
                          </m:den>
                        </m:f>
                      </m:e>
                    </m:d>
                    <m:r>
                      <a:rPr lang="cs-CZ" sz="1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d>
                      <m:dPr>
                        <m:ctrlPr>
                          <a:rPr lang="cs-CZ" sz="1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−5</m:t>
                        </m:r>
                      </m:e>
                    </m:d>
                    <m:r>
                      <a:rPr lang="cs-CZ" sz="140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1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</m:t>
                    </m:r>
                    <m:f>
                      <m:fPr>
                        <m:ctrlP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7</m:t>
                        </m:r>
                      </m:den>
                    </m:f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5. Vyjádřete v jednotkách uvedených v závorce:</a:t>
                </a:r>
              </a:p>
              <a:p>
                <a:pPr marL="0" indent="0"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12,7dm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1400">
                            <a:latin typeface="Cambria Math"/>
                            <a:cs typeface="Times New Roman" pitchFamily="18" charset="0"/>
                          </a:rPr>
                          <m:t>m</m:t>
                        </m:r>
                      </m:e>
                    </m:d>
                  </m:oMath>
                </a14:m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               45,3 kg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1400" b="0" i="0" smtClean="0">
                            <a:latin typeface="Cambria Math"/>
                            <a:cs typeface="Times New Roman" pitchFamily="18" charset="0"/>
                          </a:rPr>
                          <m:t>g</m:t>
                        </m:r>
                      </m:e>
                    </m:d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       0,15 ha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1400">
                            <a:latin typeface="Cambria Math"/>
                            <a:cs typeface="Times New Roman" pitchFamily="18" charset="0"/>
                          </a:rPr>
                          <m:t>m</m:t>
                        </m:r>
                        <m:r>
                          <a:rPr lang="cs-CZ" sz="1400" baseline="3000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d>
                  </m:oMath>
                </a14:m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	    0,4 h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1400">
                            <a:latin typeface="Cambria Math"/>
                            <a:cs typeface="Times New Roman" pitchFamily="18" charset="0"/>
                          </a:rPr>
                          <m:t>min</m:t>
                        </m:r>
                      </m:e>
                    </m:d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6. Když si půjčíme 1 000 Kč s roční úrokovou mírou 8 %, za rok vrátíme 500 Kč, kolik bude činit dluh?</a:t>
                </a: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1179911"/>
                <a:ext cx="4032448" cy="5256584"/>
              </a:xfrm>
              <a:prstGeom prst="rect">
                <a:avLst/>
              </a:prstGeom>
              <a:blipFill rotWithShape="1">
                <a:blip r:embed="rId3"/>
                <a:stretch>
                  <a:fillRect l="-454" t="-464" r="-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4"/>
              <p:cNvSpPr txBox="1">
                <a:spLocks/>
              </p:cNvSpPr>
              <p:nvPr/>
            </p:nvSpPr>
            <p:spPr>
              <a:xfrm>
                <a:off x="358739" y="1179911"/>
                <a:ext cx="4032448" cy="525582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>
                <a:normAutofit lnSpcReduction="10000"/>
              </a:bodyPr>
              <a:lstStyle>
                <a:lvl1pPr marL="274320" indent="-274320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95000"/>
                  <a:buFont typeface="Wingdings 2"/>
                  <a:buChar char=""/>
                  <a:defRPr kumimoji="0" sz="2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46888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Wingdings 2"/>
                  <a:buChar char="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246888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SzPct val="7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210312" algn="l" rtl="0" eaLnBrk="1" latinLnBrk="0" hangingPunct="1">
                  <a:spcBef>
                    <a:spcPct val="20000"/>
                  </a:spcBef>
                  <a:buClr>
                    <a:schemeClr val="accent3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10312" algn="l" rtl="0" eaLnBrk="1" latinLnBrk="0" hangingPunct="1">
                  <a:spcBef>
                    <a:spcPct val="20000"/>
                  </a:spcBef>
                  <a:buClr>
                    <a:schemeClr val="accent4"/>
                  </a:buClr>
                  <a:buSzPct val="65000"/>
                  <a:buFont typeface="Wingdings 2"/>
                  <a:buChar char=""/>
                  <a:defRPr kumimoji="0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210312" algn="l" rtl="0" eaLnBrk="1" latinLnBrk="0" hangingPunct="1">
                  <a:spcBef>
                    <a:spcPct val="20000"/>
                  </a:spcBef>
                  <a:buClr>
                    <a:schemeClr val="accent5"/>
                  </a:buClr>
                  <a:buSzPct val="80000"/>
                  <a:buFont typeface="Wingdings 2"/>
                  <a:buChar char="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920240" indent="-182880" algn="l" rtl="0" eaLnBrk="1" latinLnBrk="0" hangingPunct="1">
                  <a:spcBef>
                    <a:spcPct val="20000"/>
                  </a:spcBef>
                  <a:buClr>
                    <a:schemeClr val="accent6"/>
                  </a:buClr>
                  <a:buSzPct val="80000"/>
                  <a:buFont typeface="Wingdings 2"/>
                  <a:buChar char=""/>
                  <a:defRPr kumimoji="0" sz="16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19456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Char char="•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468880" indent="-182880" algn="l" rtl="0" eaLnBrk="1" latinLnBrk="0" hangingPunct="1">
                  <a:spcBef>
                    <a:spcPct val="20000"/>
                  </a:spcBef>
                  <a:buClr>
                    <a:schemeClr val="tx2"/>
                  </a:buClr>
                  <a:buFontTx/>
                  <a:buChar char="•"/>
                  <a:defRPr kumimoji="0"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1.</a:t>
                </a: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2. Který lichý dělitel čísla 1 872 je ze všech největší?</a:t>
                </a:r>
              </a:p>
              <a:p>
                <a:pPr marL="0" indent="0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 algn="just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3. Ceny za 10 dkg bonbónů jednotlivých druhů jsou 24 korun, 27 korun a 42 korun. Z těchto tří druhů byla namíchána směs v poměru 5 : 2 : 3. Kolik Kč stálo půl kg směsi?</a:t>
                </a:r>
              </a:p>
              <a:p>
                <a:pPr marL="0" indent="0" algn="just">
                  <a:buFont typeface="Wingdings 2"/>
                  <a:buNone/>
                </a:pPr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4. Vypočtěte a zapište zlomkem v základním tvaru: </a:t>
                </a:r>
                <a14:m>
                  <m:oMath xmlns:m="http://schemas.openxmlformats.org/officeDocument/2006/math">
                    <m:r>
                      <a:rPr lang="cs-CZ" sz="1400" b="0" i="0" smtClean="0">
                        <a:latin typeface="Cambria Math"/>
                        <a:cs typeface="Times New Roman" pitchFamily="18" charset="0"/>
                      </a:rPr>
                      <m:t>                        </m:t>
                    </m:r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5−</m:t>
                    </m:r>
                    <m:f>
                      <m:f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</m:den>
                    </m:f>
                    <m:r>
                      <a:rPr lang="cs-CZ" sz="1400" b="0" i="1" smtClean="0">
                        <a:latin typeface="Cambria Math"/>
                        <a:cs typeface="Times New Roman" pitchFamily="18" charset="0"/>
                      </a:rPr>
                      <m:t>+0,25+</m:t>
                    </m:r>
                    <m:f>
                      <m:fPr>
                        <m:ctrlP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1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1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Wingdings 2"/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5. Vyjádřete v jednotkách uvedených v závorce:</a:t>
                </a:r>
              </a:p>
              <a:p>
                <a:pPr marL="0" indent="0">
                  <a:buNone/>
                </a:pPr>
                <a:r>
                  <a:rPr lang="cs-CZ" sz="1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     12,7 m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4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1400" b="0" i="0" smtClean="0">
                            <a:latin typeface="Cambria Math"/>
                            <a:cs typeface="Times New Roman" pitchFamily="18" charset="0"/>
                          </a:rPr>
                          <m:t>cm</m:t>
                        </m:r>
                      </m:e>
                    </m:d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              45,3 kg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1400" b="0" i="0" smtClean="0">
                            <a:latin typeface="Cambria Math"/>
                            <a:cs typeface="Times New Roman" pitchFamily="18" charset="0"/>
                          </a:rPr>
                          <m:t>t</m:t>
                        </m:r>
                      </m:e>
                    </m:d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        0,15 ha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1400" b="0" i="0" smtClean="0">
                            <a:latin typeface="Cambria Math"/>
                            <a:cs typeface="Times New Roman" pitchFamily="18" charset="0"/>
                          </a:rPr>
                          <m:t>a</m:t>
                        </m:r>
                      </m:e>
                    </m:d>
                  </m:oMath>
                </a14:m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	    0,4 min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1400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 sz="1400" b="0" i="0" smtClean="0">
                            <a:latin typeface="Cambria Math"/>
                            <a:cs typeface="Times New Roman" pitchFamily="18" charset="0"/>
                          </a:rPr>
                          <m:t>s</m:t>
                        </m:r>
                      </m:e>
                    </m:d>
                  </m:oMath>
                </a14:m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endParaRPr lang="cs-CZ" sz="1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6. Když si půjčíme 500 Kč s roční úrokovou mírou </a:t>
                </a:r>
              </a:p>
              <a:p>
                <a:pPr marL="0" indent="0">
                  <a:buNone/>
                </a:pP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8 %, kolik budeme dlužit za rok ?</a:t>
                </a:r>
              </a:p>
            </p:txBody>
          </p:sp>
        </mc:Choice>
        <mc:Fallback xmlns="">
          <p:sp>
            <p:nvSpPr>
              <p:cNvPr id="16" name="Zástupný symbol pro obsah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739" y="1179911"/>
                <a:ext cx="4032448" cy="5255826"/>
              </a:xfrm>
              <a:prstGeom prst="rect">
                <a:avLst/>
              </a:prstGeom>
              <a:blipFill rotWithShape="1">
                <a:blip r:embed="rId4"/>
                <a:stretch>
                  <a:fillRect l="-454" t="-464" r="-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Nadpis 1"/>
          <p:cNvSpPr txBox="1">
            <a:spLocks/>
          </p:cNvSpPr>
          <p:nvPr/>
        </p:nvSpPr>
        <p:spPr>
          <a:xfrm>
            <a:off x="395536" y="260648"/>
            <a:ext cx="828092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72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dirty="0">
                <a:solidFill>
                  <a:schemeClr val="tx1"/>
                </a:solidFill>
              </a:rPr>
              <a:t>1</a:t>
            </a:r>
            <a:r>
              <a:rPr lang="cs-CZ" sz="2000" dirty="0" smtClean="0">
                <a:solidFill>
                  <a:schemeClr val="tx1"/>
                </a:solidFill>
              </a:rPr>
              <a:t>. písemná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Zástupný symbol pro text 2"/>
          <p:cNvSpPr txBox="1">
            <a:spLocks/>
          </p:cNvSpPr>
          <p:nvPr/>
        </p:nvSpPr>
        <p:spPr>
          <a:xfrm>
            <a:off x="427748" y="764704"/>
            <a:ext cx="4040188" cy="659352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Zástupný symbol pro text 3"/>
          <p:cNvSpPr txBox="1">
            <a:spLocks/>
          </p:cNvSpPr>
          <p:nvPr/>
        </p:nvSpPr>
        <p:spPr>
          <a:xfrm>
            <a:off x="4505486" y="743212"/>
            <a:ext cx="4041775" cy="654843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52320" y="466213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ZADÁNÍ</a:t>
            </a:r>
            <a:endParaRPr lang="cs-CZ" sz="1200" dirty="0"/>
          </a:p>
        </p:txBody>
      </p:sp>
      <p:sp>
        <p:nvSpPr>
          <p:cNvPr id="2" name="Obdélník 1"/>
          <p:cNvSpPr/>
          <p:nvPr/>
        </p:nvSpPr>
        <p:spPr>
          <a:xfrm>
            <a:off x="899592" y="1779470"/>
            <a:ext cx="72008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>
            <a:off x="899592" y="1793682"/>
            <a:ext cx="72008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912246" y="1779470"/>
            <a:ext cx="72008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vnoramenný trojúhelník 7"/>
          <p:cNvSpPr/>
          <p:nvPr/>
        </p:nvSpPr>
        <p:spPr>
          <a:xfrm>
            <a:off x="901297" y="2139510"/>
            <a:ext cx="720080" cy="3600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632326" y="1676668"/>
            <a:ext cx="26965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Vyjádřete zlomkem v základním tvaru, desetinným číslem a v procentech, jaký díl tvoří modrá část z celkové plochy.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seč 12"/>
          <p:cNvSpPr/>
          <p:nvPr/>
        </p:nvSpPr>
        <p:spPr>
          <a:xfrm>
            <a:off x="5076056" y="1779470"/>
            <a:ext cx="720080" cy="720080"/>
          </a:xfrm>
          <a:prstGeom prst="pie">
            <a:avLst>
              <a:gd name="adj1" fmla="val 4684333"/>
              <a:gd name="adj2" fmla="val 281207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3" name="Přímá spojnice 22"/>
          <p:cNvCxnSpPr>
            <a:stCxn id="19" idx="1"/>
            <a:endCxn id="19" idx="3"/>
          </p:cNvCxnSpPr>
          <p:nvPr/>
        </p:nvCxnSpPr>
        <p:spPr>
          <a:xfrm flipV="1">
            <a:off x="5436096" y="1779470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9" idx="0"/>
          </p:cNvCxnSpPr>
          <p:nvPr/>
        </p:nvCxnSpPr>
        <p:spPr>
          <a:xfrm flipH="1">
            <a:off x="5076056" y="2139510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5163734" y="1885653"/>
            <a:ext cx="544723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 flipV="1">
            <a:off x="5201398" y="1885653"/>
            <a:ext cx="488386" cy="524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Výseč 18"/>
          <p:cNvSpPr/>
          <p:nvPr/>
        </p:nvSpPr>
        <p:spPr>
          <a:xfrm>
            <a:off x="5076056" y="1779470"/>
            <a:ext cx="720080" cy="720080"/>
          </a:xfrm>
          <a:prstGeom prst="pie">
            <a:avLst>
              <a:gd name="adj1" fmla="val 2698313"/>
              <a:gd name="adj2" fmla="val 107660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881263" y="1677040"/>
            <a:ext cx="26965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Vyjádřete zlomkem v základním tvaru, desetinným číslem a v procentech, jaký díl tvoří modrá část z celkové plochy.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121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extovéPole 65"/>
          <p:cNvSpPr txBox="1"/>
          <p:nvPr/>
        </p:nvSpPr>
        <p:spPr>
          <a:xfrm>
            <a:off x="171064" y="1744029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659769" y="3310188"/>
            <a:ext cx="20005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1 872          2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936          2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468          2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234          2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117          3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627012" y="1771704"/>
            <a:ext cx="4317128" cy="49004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9" name="Nadpis 1"/>
          <p:cNvSpPr txBox="1">
            <a:spLocks/>
          </p:cNvSpPr>
          <p:nvPr/>
        </p:nvSpPr>
        <p:spPr>
          <a:xfrm>
            <a:off x="395536" y="692696"/>
            <a:ext cx="82296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0" name="Zástupný symbol pro text 2"/>
          <p:cNvSpPr txBox="1">
            <a:spLocks/>
          </p:cNvSpPr>
          <p:nvPr/>
        </p:nvSpPr>
        <p:spPr>
          <a:xfrm>
            <a:off x="324900" y="1226880"/>
            <a:ext cx="4040188" cy="504056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1" name="Zástupný symbol pro text 3"/>
          <p:cNvSpPr txBox="1">
            <a:spLocks/>
          </p:cNvSpPr>
          <p:nvPr/>
        </p:nvSpPr>
        <p:spPr>
          <a:xfrm>
            <a:off x="4611399" y="1196752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87286" y="1764551"/>
            <a:ext cx="41764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7441153" y="903203"/>
            <a:ext cx="1131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104" name="Přímá spojnice 103"/>
          <p:cNvCxnSpPr/>
          <p:nvPr/>
        </p:nvCxnSpPr>
        <p:spPr>
          <a:xfrm>
            <a:off x="4499992" y="2056938"/>
            <a:ext cx="1" cy="4199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Obdélník 107"/>
          <p:cNvSpPr/>
          <p:nvPr/>
        </p:nvSpPr>
        <p:spPr>
          <a:xfrm>
            <a:off x="753871" y="2125162"/>
            <a:ext cx="720080" cy="720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9" name="Přímá spojnice 108"/>
          <p:cNvCxnSpPr/>
          <p:nvPr/>
        </p:nvCxnSpPr>
        <p:spPr>
          <a:xfrm>
            <a:off x="753871" y="2139374"/>
            <a:ext cx="72008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flipV="1">
            <a:off x="766525" y="2125162"/>
            <a:ext cx="72008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" name="Rovnoramenný trojúhelník 110"/>
          <p:cNvSpPr/>
          <p:nvPr/>
        </p:nvSpPr>
        <p:spPr>
          <a:xfrm>
            <a:off x="755576" y="2485202"/>
            <a:ext cx="720080" cy="3600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91680" y="2139374"/>
                <a:ext cx="2160240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;0,25,;25 %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2139374"/>
                <a:ext cx="2160240" cy="63478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627012" y="1851595"/>
            <a:ext cx="44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" name="Výseč 111"/>
          <p:cNvSpPr/>
          <p:nvPr/>
        </p:nvSpPr>
        <p:spPr>
          <a:xfrm>
            <a:off x="5090254" y="2056938"/>
            <a:ext cx="720080" cy="720080"/>
          </a:xfrm>
          <a:prstGeom prst="pie">
            <a:avLst>
              <a:gd name="adj1" fmla="val 4684333"/>
              <a:gd name="adj2" fmla="val 281207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13" name="Přímá spojnice 112"/>
          <p:cNvCxnSpPr>
            <a:stCxn id="117" idx="1"/>
            <a:endCxn id="117" idx="3"/>
          </p:cNvCxnSpPr>
          <p:nvPr/>
        </p:nvCxnSpPr>
        <p:spPr>
          <a:xfrm flipV="1">
            <a:off x="5450294" y="2056938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>
            <a:stCxn id="117" idx="0"/>
          </p:cNvCxnSpPr>
          <p:nvPr/>
        </p:nvCxnSpPr>
        <p:spPr>
          <a:xfrm flipH="1">
            <a:off x="5090254" y="2416978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V="1">
            <a:off x="5177932" y="2163121"/>
            <a:ext cx="544723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flipH="1" flipV="1">
            <a:off x="5215596" y="2163121"/>
            <a:ext cx="488386" cy="524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Výseč 116"/>
          <p:cNvSpPr/>
          <p:nvPr/>
        </p:nvSpPr>
        <p:spPr>
          <a:xfrm>
            <a:off x="5090254" y="2056938"/>
            <a:ext cx="720080" cy="720080"/>
          </a:xfrm>
          <a:prstGeom prst="pie">
            <a:avLst>
              <a:gd name="adj1" fmla="val 2698313"/>
              <a:gd name="adj2" fmla="val 1076606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156176" y="2163121"/>
                <a:ext cx="2416337" cy="6347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;0,375;37,5 %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2163121"/>
                <a:ext cx="2416337" cy="6347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218144" y="3357813"/>
            <a:ext cx="441625" cy="370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4648629" y="3310188"/>
            <a:ext cx="441625" cy="370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9" name="Přímá spojnice 118"/>
          <p:cNvCxnSpPr/>
          <p:nvPr/>
        </p:nvCxnSpPr>
        <p:spPr>
          <a:xfrm>
            <a:off x="659769" y="3681162"/>
            <a:ext cx="19081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H="1">
            <a:off x="1691680" y="3357813"/>
            <a:ext cx="1" cy="23034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Ovál 124"/>
          <p:cNvSpPr/>
          <p:nvPr/>
        </p:nvSpPr>
        <p:spPr>
          <a:xfrm>
            <a:off x="753871" y="4725144"/>
            <a:ext cx="732734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TextovéPole 125"/>
          <p:cNvSpPr txBox="1"/>
          <p:nvPr/>
        </p:nvSpPr>
        <p:spPr>
          <a:xfrm>
            <a:off x="5155908" y="3333795"/>
            <a:ext cx="20005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2 079          3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693          3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231          3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77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7" name="Přímá spojnice 126"/>
          <p:cNvCxnSpPr/>
          <p:nvPr/>
        </p:nvCxnSpPr>
        <p:spPr>
          <a:xfrm>
            <a:off x="5179997" y="3704769"/>
            <a:ext cx="19081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flipH="1">
            <a:off x="6211908" y="3381420"/>
            <a:ext cx="1" cy="23034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1" name="Ovál 130"/>
          <p:cNvSpPr/>
          <p:nvPr/>
        </p:nvSpPr>
        <p:spPr>
          <a:xfrm>
            <a:off x="6134082" y="3310188"/>
            <a:ext cx="498204" cy="11993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2" name="TextovéPole 131"/>
              <p:cNvSpPr txBox="1"/>
              <p:nvPr/>
            </p:nvSpPr>
            <p:spPr>
              <a:xfrm>
                <a:off x="6383184" y="4869160"/>
                <a:ext cx="17892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3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3∙3=27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2" name="TextovéPole 1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3184" y="4869160"/>
                <a:ext cx="1789216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2721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3" name="Ovál 132"/>
          <p:cNvSpPr/>
          <p:nvPr/>
        </p:nvSpPr>
        <p:spPr>
          <a:xfrm>
            <a:off x="7277792" y="4725144"/>
            <a:ext cx="729041" cy="5133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634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103259" y="1730936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32334" y="1735291"/>
            <a:ext cx="4317128" cy="49004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95536" y="692696"/>
            <a:ext cx="82296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Zástupný symbol pro text 2"/>
          <p:cNvSpPr txBox="1">
            <a:spLocks/>
          </p:cNvSpPr>
          <p:nvPr/>
        </p:nvSpPr>
        <p:spPr>
          <a:xfrm>
            <a:off x="324900" y="1226880"/>
            <a:ext cx="4040188" cy="504056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Zástupný symbol pro text 3"/>
          <p:cNvSpPr txBox="1">
            <a:spLocks/>
          </p:cNvSpPr>
          <p:nvPr/>
        </p:nvSpPr>
        <p:spPr>
          <a:xfrm>
            <a:off x="4611399" y="1196752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7016" y="1730936"/>
            <a:ext cx="357395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41153" y="903203"/>
            <a:ext cx="1131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4499992" y="2056938"/>
            <a:ext cx="1" cy="4199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532623" y="1855643"/>
            <a:ext cx="23455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směs v poměru 5 : 2 : 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2623" y="2224975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směsi 0,5 kg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 dkg:     24; 27; 42 Kč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2623" y="2871306"/>
                <a:ext cx="2880320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5+2+3 = 10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0,5 kg = 50 dkg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 díl    50 : 10 = 5 dkg</a:t>
                </a:r>
              </a:p>
              <a:p>
                <a:pPr marL="342900" indent="-342900">
                  <a:buAutoNum type="arabicPeriod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druhu     5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5=25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𝑑𝑘𝑔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pPr marL="342900" indent="-342900">
                  <a:buAutoNum type="arabicPeriod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druhu     2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5=10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𝑑𝑘𝑔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pPr marL="342900" indent="-342900">
                  <a:buAutoNum type="arabicPeriod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druhu     3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5=15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𝑑𝑘𝑔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623" y="2871306"/>
                <a:ext cx="2880320" cy="1754326"/>
              </a:xfrm>
              <a:prstGeom prst="rect">
                <a:avLst/>
              </a:prstGeom>
              <a:blipFill rotWithShape="1">
                <a:blip r:embed="rId3"/>
                <a:stretch>
                  <a:fillRect l="-1691" t="-1736" b="-45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88607" y="4625632"/>
                <a:ext cx="3896206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Cena za 1. druh     25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2,4=60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𝐾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č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Cena za 2. druh     10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2,7=27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𝐾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č</m:t>
                    </m:r>
                  </m:oMath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Cena za 3. druh     15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4,2=63 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𝐾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č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607" y="4625632"/>
                <a:ext cx="3896206" cy="923330"/>
              </a:xfrm>
              <a:prstGeom prst="rect">
                <a:avLst/>
              </a:prstGeom>
              <a:blipFill rotWithShape="1">
                <a:blip r:embed="rId4"/>
                <a:stretch>
                  <a:fillRect l="-1408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00637" y="5548962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Cena celkem                       1 50 Kč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24900" y="5918294"/>
            <a:ext cx="3959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Půl kg směsi bude stát 150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2" name="Přímá spojnice 51"/>
          <p:cNvCxnSpPr/>
          <p:nvPr/>
        </p:nvCxnSpPr>
        <p:spPr>
          <a:xfrm>
            <a:off x="400637" y="6287626"/>
            <a:ext cx="30123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4716016" y="1851595"/>
            <a:ext cx="39371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měřítko: 1 : 75 000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skutečná vzdálenost: 15,75 km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15,75 km = 15 750 m = 1 575 000 cm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864358" y="3083668"/>
            <a:ext cx="36404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mapě jsou vzdálenosti 75 000 krát kratší: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4864358" y="3748469"/>
                <a:ext cx="3020010" cy="4896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1 575 000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75 000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1 575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75</m:t>
                        </m:r>
                      </m:den>
                    </m:f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21 cm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4358" y="3748469"/>
                <a:ext cx="3020010" cy="489686"/>
              </a:xfrm>
              <a:prstGeom prst="rect">
                <a:avLst/>
              </a:prstGeom>
              <a:blipFill rotWithShape="1">
                <a:blip r:embed="rId5"/>
                <a:stretch>
                  <a:fillRect l="-1818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6" name="TextovéPole 55"/>
          <p:cNvSpPr txBox="1"/>
          <p:nvPr/>
        </p:nvSpPr>
        <p:spPr>
          <a:xfrm>
            <a:off x="4864358" y="4437112"/>
            <a:ext cx="3788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Vzdálenost 15,75 km bude na mapě zobrazena úsečkou dlouhou 21 cm.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7" name="Přímá spojnice 56"/>
          <p:cNvCxnSpPr/>
          <p:nvPr/>
        </p:nvCxnSpPr>
        <p:spPr>
          <a:xfrm>
            <a:off x="4927898" y="5087297"/>
            <a:ext cx="33165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666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88235" y="1730936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11399" y="1706431"/>
            <a:ext cx="4317128" cy="49004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395536" y="692696"/>
            <a:ext cx="82296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" name="Zástupný symbol pro text 2"/>
          <p:cNvSpPr txBox="1">
            <a:spLocks/>
          </p:cNvSpPr>
          <p:nvPr/>
        </p:nvSpPr>
        <p:spPr>
          <a:xfrm>
            <a:off x="324900" y="1226880"/>
            <a:ext cx="4040188" cy="504056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" name="Zástupný symbol pro text 3"/>
          <p:cNvSpPr txBox="1">
            <a:spLocks/>
          </p:cNvSpPr>
          <p:nvPr/>
        </p:nvSpPr>
        <p:spPr>
          <a:xfrm>
            <a:off x="4611399" y="1196752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441153" y="903203"/>
            <a:ext cx="1131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4499992" y="2056938"/>
            <a:ext cx="1" cy="4199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24900" y="1851595"/>
            <a:ext cx="1222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788024" y="1872272"/>
            <a:ext cx="1222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57939" y="2508013"/>
                <a:ext cx="2124299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cs typeface="Times New Roman" pitchFamily="18" charset="0"/>
                        </a:rPr>
                        <m:t>5−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den>
                      </m:f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+0,25+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939" y="2508013"/>
                <a:ext cx="2124299" cy="6109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987238" y="2508013"/>
                <a:ext cx="2284343" cy="6186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15</m:t>
                              </m:r>
                            </m:den>
                          </m:f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−5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∙2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7238" y="2508013"/>
                <a:ext cx="2284343" cy="6186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7939" y="3322082"/>
                <a:ext cx="2890535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939" y="3322082"/>
                <a:ext cx="2890535" cy="61651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57939" y="4365104"/>
                <a:ext cx="1697901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10+1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939" y="4365104"/>
                <a:ext cx="1697901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171455" y="3445673"/>
                <a:ext cx="2300630" cy="61837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1455" y="3445673"/>
                <a:ext cx="2300630" cy="61837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238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ovéPole 20"/>
          <p:cNvSpPr txBox="1"/>
          <p:nvPr/>
        </p:nvSpPr>
        <p:spPr>
          <a:xfrm>
            <a:off x="192327" y="1651920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11399" y="1651920"/>
            <a:ext cx="4317128" cy="49004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95536" y="692696"/>
            <a:ext cx="82296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5" name="Zástupný symbol pro text 2"/>
          <p:cNvSpPr txBox="1">
            <a:spLocks/>
          </p:cNvSpPr>
          <p:nvPr/>
        </p:nvSpPr>
        <p:spPr>
          <a:xfrm>
            <a:off x="329800" y="1196752"/>
            <a:ext cx="4040188" cy="504056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6" name="Zástupný symbol pro text 3"/>
          <p:cNvSpPr txBox="1">
            <a:spLocks/>
          </p:cNvSpPr>
          <p:nvPr/>
        </p:nvSpPr>
        <p:spPr>
          <a:xfrm>
            <a:off x="4611399" y="1151486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41153" y="903203"/>
            <a:ext cx="1131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4499992" y="2056938"/>
            <a:ext cx="1" cy="4199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24900" y="1851595"/>
            <a:ext cx="1222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788024" y="1872272"/>
            <a:ext cx="1222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509476" y="2421403"/>
                <a:ext cx="3671036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12,7 m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  <a:cs typeface="Times New Roman" pitchFamily="18" charset="0"/>
                          </a:rPr>
                          <m:t>cm</m:t>
                        </m:r>
                      </m:e>
                    </m:d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           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45,3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kg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  <a:cs typeface="Times New Roman" pitchFamily="18" charset="0"/>
                          </a:rPr>
                          <m:t>t</m:t>
                        </m:r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0,15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ha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  <a:cs typeface="Times New Roman" pitchFamily="18" charset="0"/>
                          </a:rPr>
                          <m:t>a</m:t>
                        </m:r>
                      </m:e>
                    </m:d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0,4 min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  <a:cs typeface="Times New Roman" pitchFamily="18" charset="0"/>
                          </a:rPr>
                          <m:t>s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476" y="2421403"/>
                <a:ext cx="3671036" cy="646331"/>
              </a:xfrm>
              <a:prstGeom prst="rect">
                <a:avLst/>
              </a:prstGeom>
              <a:blipFill rotWithShape="1">
                <a:blip r:embed="rId2"/>
                <a:stretch>
                  <a:fillRect t="-4717" b="-13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853736" y="2421402"/>
                <a:ext cx="3771400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12,7dm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  <a:cs typeface="Times New Roman" pitchFamily="18" charset="0"/>
                          </a:rPr>
                          <m:t>m</m:t>
                        </m:r>
                      </m:e>
                    </m:d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        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45,3 kg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  <a:cs typeface="Times New Roman" pitchFamily="18" charset="0"/>
                          </a:rPr>
                          <m:t>g</m:t>
                        </m:r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0,15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ha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  <a:cs typeface="Times New Roman" pitchFamily="18" charset="0"/>
                          </a:rPr>
                          <m:t>m</m:t>
                        </m:r>
                        <m:r>
                          <a:rPr lang="cs-CZ" baseline="3000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</m:d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    0,4 h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cs-CZ">
                            <a:latin typeface="Cambria Math"/>
                            <a:cs typeface="Times New Roman" pitchFamily="18" charset="0"/>
                          </a:rPr>
                          <m:t>min</m:t>
                        </m:r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3736" y="2421402"/>
                <a:ext cx="3771400" cy="646331"/>
              </a:xfrm>
              <a:prstGeom prst="rect">
                <a:avLst/>
              </a:prstGeom>
              <a:blipFill rotWithShape="1">
                <a:blip r:embed="rId3"/>
                <a:stretch>
                  <a:fillRect t="-4717" b="-13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755576" y="3429000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12,7 m = 1 270 cm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45,3 kg = 0,0453 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0,15 ha = 15 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0,4 min = 24 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004048" y="3429000"/>
                <a:ext cx="3002785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12,7 dm = 1,27 m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45,3 kg = 45 300 kg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0,15 ha = 1 500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aseline="30000">
                        <a:latin typeface="Cambria Math"/>
                        <a:cs typeface="Times New Roman" pitchFamily="18" charset="0"/>
                      </a:rPr>
                      <m:t>2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0,4 h = 24 min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429000"/>
                <a:ext cx="3002785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1829" t="-2551" b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0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161250" y="1685139"/>
            <a:ext cx="4172761" cy="490480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77148" y="1683015"/>
            <a:ext cx="4317128" cy="49004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395536" y="692696"/>
            <a:ext cx="822960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tIns="72000" bIns="10800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000" smtClean="0">
                <a:solidFill>
                  <a:schemeClr val="tx1"/>
                </a:solidFill>
              </a:rPr>
              <a:t>Analýza písemné práce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8" name="Zástupný symbol pro text 2"/>
          <p:cNvSpPr txBox="1">
            <a:spLocks/>
          </p:cNvSpPr>
          <p:nvPr/>
        </p:nvSpPr>
        <p:spPr>
          <a:xfrm>
            <a:off x="329800" y="1196752"/>
            <a:ext cx="4040188" cy="504056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9" name="Zástupný symbol pro text 3"/>
          <p:cNvSpPr txBox="1">
            <a:spLocks/>
          </p:cNvSpPr>
          <p:nvPr/>
        </p:nvSpPr>
        <p:spPr>
          <a:xfrm>
            <a:off x="4611399" y="1151486"/>
            <a:ext cx="4041775" cy="654843"/>
          </a:xfrm>
          <a:prstGeom prst="rect">
            <a:avLst/>
          </a:prstGeom>
        </p:spPr>
        <p:txBody>
          <a:bodyPr vert="horz" lIns="45720" tIns="0" rIns="45720" bIns="0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400" b="1" kern="1200" cap="none" baseline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441153" y="903203"/>
            <a:ext cx="11313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/>
              <a:t>ŘEŠENÍ</a:t>
            </a:r>
            <a:endParaRPr lang="cs-CZ" sz="1200" dirty="0"/>
          </a:p>
        </p:txBody>
      </p:sp>
      <p:cxnSp>
        <p:nvCxnSpPr>
          <p:cNvPr id="41" name="Přímá spojnice 40"/>
          <p:cNvCxnSpPr/>
          <p:nvPr/>
        </p:nvCxnSpPr>
        <p:spPr>
          <a:xfrm>
            <a:off x="4499992" y="2056938"/>
            <a:ext cx="1" cy="4199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324900" y="1851595"/>
            <a:ext cx="1222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788024" y="1872272"/>
            <a:ext cx="1222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06046" y="245762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100 %...................500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108 %......................x Kč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3198334" y="2564904"/>
            <a:ext cx="0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06046" y="2564769"/>
            <a:ext cx="0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678054" y="3103959"/>
            <a:ext cx="2376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78054" y="3284984"/>
                <a:ext cx="1313180" cy="61279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054" y="3284984"/>
                <a:ext cx="1313180" cy="6127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063439" y="3406716"/>
                <a:ext cx="8499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3439" y="3406716"/>
                <a:ext cx="849913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98730" y="3916871"/>
                <a:ext cx="2655471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=540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8730" y="3916871"/>
                <a:ext cx="2655471" cy="61831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534038" y="486916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rok budeme dlužit 540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606046" y="5301208"/>
            <a:ext cx="27363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935757" y="2579613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100 %...............1 000 Kč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108 %......................x Kč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7528045" y="2686889"/>
            <a:ext cx="0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4935757" y="2686754"/>
            <a:ext cx="0" cy="43204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5007765" y="3225944"/>
            <a:ext cx="23762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007765" y="3406969"/>
                <a:ext cx="1544012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1 000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7765" y="3406969"/>
                <a:ext cx="1544012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6393150" y="3528701"/>
                <a:ext cx="9781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3150" y="3528701"/>
                <a:ext cx="978153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228441" y="4038856"/>
                <a:ext cx="301454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108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∙1 000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=1 080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 smtClean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8441" y="4038856"/>
                <a:ext cx="3014543" cy="6127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TextovéPole 32"/>
          <p:cNvSpPr txBox="1"/>
          <p:nvPr/>
        </p:nvSpPr>
        <p:spPr>
          <a:xfrm>
            <a:off x="4863749" y="4991145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rok budeme dlužit 580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4935757" y="5423193"/>
            <a:ext cx="27363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228441" y="4628947"/>
                <a:ext cx="246734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1 080−500=580 </m:t>
                      </m:r>
                      <m:r>
                        <a:rPr lang="cs-CZ" b="0" i="1" smtClean="0">
                          <a:latin typeface="Cambria Math"/>
                        </a:rPr>
                        <m:t>𝐾</m:t>
                      </m:r>
                      <m:r>
                        <a:rPr lang="cs-CZ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8441" y="4628947"/>
                <a:ext cx="246734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483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48785" y="630253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slouží k ověření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základních poznatků a dovedností z oblasti číselných množin formou písemné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práce. Druhá část prezentace nabízí možnost kontroly řešení úloh.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u="sng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>
              <a:buNone/>
            </a:pP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4769" y="206084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392801" y="3617715"/>
            <a:ext cx="82781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</p:txBody>
      </p:sp>
      <p:sp>
        <p:nvSpPr>
          <p:cNvPr id="8" name="Obdélník 7"/>
          <p:cNvSpPr/>
          <p:nvPr/>
        </p:nvSpPr>
        <p:spPr>
          <a:xfrm>
            <a:off x="349393" y="2780928"/>
            <a:ext cx="85326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vydání 1994, Prometheus, ISBN 80-85849-40-2</a:t>
            </a: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6104</TotalTime>
  <Words>933</Words>
  <Application>Microsoft Office PowerPoint</Application>
  <PresentationFormat>Předvádění na obrazovce (4:3)</PresentationFormat>
  <Paragraphs>172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529</cp:revision>
  <dcterms:created xsi:type="dcterms:W3CDTF">2013-01-11T17:11:37Z</dcterms:created>
  <dcterms:modified xsi:type="dcterms:W3CDTF">2014-09-23T10:47:32Z</dcterms:modified>
</cp:coreProperties>
</file>