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9" r:id="rId2"/>
    <p:sldId id="256" r:id="rId3"/>
    <p:sldId id="277" r:id="rId4"/>
    <p:sldId id="257" r:id="rId5"/>
    <p:sldId id="261" r:id="rId6"/>
    <p:sldId id="272" r:id="rId7"/>
    <p:sldId id="273" r:id="rId8"/>
    <p:sldId id="263" r:id="rId9"/>
    <p:sldId id="260" r:id="rId10"/>
    <p:sldId id="262" r:id="rId11"/>
    <p:sldId id="265" r:id="rId12"/>
    <p:sldId id="264" r:id="rId13"/>
    <p:sldId id="266" r:id="rId14"/>
    <p:sldId id="267" r:id="rId15"/>
    <p:sldId id="268" r:id="rId16"/>
    <p:sldId id="269" r:id="rId17"/>
    <p:sldId id="259" r:id="rId18"/>
    <p:sldId id="276" r:id="rId19"/>
    <p:sldId id="275" r:id="rId20"/>
    <p:sldId id="270" r:id="rId21"/>
    <p:sldId id="258" r:id="rId22"/>
    <p:sldId id="280" r:id="rId23"/>
    <p:sldId id="281" r:id="rId24"/>
    <p:sldId id="271" r:id="rId2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34" autoAdjust="0"/>
    <p:restoredTop sz="94660"/>
  </p:normalViewPr>
  <p:slideViewPr>
    <p:cSldViewPr>
      <p:cViewPr varScale="1">
        <p:scale>
          <a:sx n="99" d="100"/>
          <a:sy n="99" d="100"/>
        </p:scale>
        <p:origin x="-22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F4B9F-AB38-4A03-9D62-BA9E25DE6D4B}" type="datetimeFigureOut">
              <a:rPr lang="cs-CZ" smtClean="0"/>
              <a:pPr/>
              <a:t>24.9.2014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4BDB4-F6DC-459E-BC2C-CB40253BF94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F4B9F-AB38-4A03-9D62-BA9E25DE6D4B}" type="datetimeFigureOut">
              <a:rPr lang="cs-CZ" smtClean="0"/>
              <a:pPr/>
              <a:t>24.9.2014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4BDB4-F6DC-459E-BC2C-CB40253BF94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F4B9F-AB38-4A03-9D62-BA9E25DE6D4B}" type="datetimeFigureOut">
              <a:rPr lang="cs-CZ" smtClean="0"/>
              <a:pPr/>
              <a:t>24.9.2014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4BDB4-F6DC-459E-BC2C-CB40253BF94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F4B9F-AB38-4A03-9D62-BA9E25DE6D4B}" type="datetimeFigureOut">
              <a:rPr lang="cs-CZ" smtClean="0"/>
              <a:pPr/>
              <a:t>24.9.2014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4BDB4-F6DC-459E-BC2C-CB40253BF94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F4B9F-AB38-4A03-9D62-BA9E25DE6D4B}" type="datetimeFigureOut">
              <a:rPr lang="cs-CZ" smtClean="0"/>
              <a:pPr/>
              <a:t>24.9.2014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4BDB4-F6DC-459E-BC2C-CB40253BF94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F4B9F-AB38-4A03-9D62-BA9E25DE6D4B}" type="datetimeFigureOut">
              <a:rPr lang="cs-CZ" smtClean="0"/>
              <a:pPr/>
              <a:t>24.9.2014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4BDB4-F6DC-459E-BC2C-CB40253BF94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F4B9F-AB38-4A03-9D62-BA9E25DE6D4B}" type="datetimeFigureOut">
              <a:rPr lang="cs-CZ" smtClean="0"/>
              <a:pPr/>
              <a:t>24.9.2014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4BDB4-F6DC-459E-BC2C-CB40253BF94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F4B9F-AB38-4A03-9D62-BA9E25DE6D4B}" type="datetimeFigureOut">
              <a:rPr lang="cs-CZ" smtClean="0"/>
              <a:pPr/>
              <a:t>24.9.2014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4BDB4-F6DC-459E-BC2C-CB40253BF94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F4B9F-AB38-4A03-9D62-BA9E25DE6D4B}" type="datetimeFigureOut">
              <a:rPr lang="cs-CZ" smtClean="0"/>
              <a:pPr/>
              <a:t>24.9.2014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BB4BDB4-F6DC-459E-BC2C-CB40253BF943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F4B9F-AB38-4A03-9D62-BA9E25DE6D4B}" type="datetimeFigureOut">
              <a:rPr lang="cs-CZ" smtClean="0"/>
              <a:pPr/>
              <a:t>24.9.2014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4BDB4-F6DC-459E-BC2C-CB40253BF94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F4B9F-AB38-4A03-9D62-BA9E25DE6D4B}" type="datetimeFigureOut">
              <a:rPr lang="cs-CZ" smtClean="0"/>
              <a:pPr/>
              <a:t>24.9.2014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4BDB4-F6DC-459E-BC2C-CB40253BF94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DCF4B9F-AB38-4A03-9D62-BA9E25DE6D4B}" type="datetimeFigureOut">
              <a:rPr lang="cs-CZ" smtClean="0"/>
              <a:pPr/>
              <a:t>24.9.2014</a:t>
            </a:fld>
            <a:endParaRPr lang="cs-CZ" dirty="0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BB4BDB4-F6DC-459E-BC2C-CB40253BF943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eg"/><Relationship Id="rId4" Type="http://schemas.openxmlformats.org/officeDocument/2006/relationships/image" Target="../media/image14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vyletnik.cz/images/vylet/uzivatele/stejmen/pevnost_padarov.jpg" TargetMode="External"/><Relationship Id="rId7" Type="http://schemas.openxmlformats.org/officeDocument/2006/relationships/hyperlink" Target="http://foto.turistika.cz/foto/65207/73858/full_ac8194_zachviliseotevrelonebe.jpg" TargetMode="External"/><Relationship Id="rId2" Type="http://schemas.openxmlformats.org/officeDocument/2006/relationships/hyperlink" Target="http://www.trains-loko.cz/galerie/jednotky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kctfenix.wz.cz/SM/6/haj.jpg" TargetMode="External"/><Relationship Id="rId5" Type="http://schemas.openxmlformats.org/officeDocument/2006/relationships/hyperlink" Target="http://www.treking.cz/regiony/smolkov2.jpg" TargetMode="External"/><Relationship Id="rId4" Type="http://schemas.openxmlformats.org/officeDocument/2006/relationships/hyperlink" Target="http://www.propamatky.info/cs/financovani/moravskoslezsky-kraj/sbirky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169816728"/>
              </p:ext>
            </p:extLst>
          </p:nvPr>
        </p:nvGraphicFramePr>
        <p:xfrm>
          <a:off x="539552" y="1691774"/>
          <a:ext cx="8064896" cy="513281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Člověk a jeho svět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kumimoji="0"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VY_12_INOVACE_287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5.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vlastivěda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prezentace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Mgr. Vladana</a:t>
                      </a:r>
                      <a:r>
                        <a:rPr lang="cs-CZ" sz="1400" b="1" baseline="0" dirty="0" smtClean="0"/>
                        <a:t> Gregorová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Okolí mého domova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Prezentace sbližuje děti s možným okolím</a:t>
                      </a:r>
                      <a:r>
                        <a:rPr lang="cs-CZ" sz="1400" b="1" baseline="0" dirty="0" smtClean="0"/>
                        <a:t> jejich domova, školy, rodiny- obce Háj ve Slezsku, </a:t>
                      </a:r>
                      <a:r>
                        <a:rPr lang="cs-CZ" sz="1400" b="1" baseline="0" dirty="0" err="1" smtClean="0"/>
                        <a:t>Chabičov</a:t>
                      </a:r>
                      <a:r>
                        <a:rPr lang="cs-CZ" sz="1400" b="1" baseline="0" dirty="0" smtClean="0"/>
                        <a:t>, Lhota, </a:t>
                      </a:r>
                      <a:r>
                        <a:rPr lang="cs-CZ" sz="1400" b="1" baseline="0" dirty="0" err="1" smtClean="0"/>
                        <a:t>Smolkov</a:t>
                      </a:r>
                      <a:r>
                        <a:rPr lang="cs-CZ" sz="1400" b="1" baseline="0" dirty="0" smtClean="0"/>
                        <a:t>, </a:t>
                      </a:r>
                      <a:r>
                        <a:rPr lang="cs-CZ" sz="1400" b="1" baseline="0" dirty="0" err="1" smtClean="0"/>
                        <a:t>Jilešovice</a:t>
                      </a:r>
                      <a:r>
                        <a:rPr lang="cs-CZ" sz="1400" b="1" baseline="0" dirty="0" smtClean="0"/>
                        <a:t>. </a:t>
                      </a:r>
                      <a:r>
                        <a:rPr lang="cs-CZ" sz="1400" b="1" baseline="0" dirty="0" smtClean="0"/>
                        <a:t>Zabývá se </a:t>
                      </a:r>
                      <a:r>
                        <a:rPr lang="cs-CZ" sz="1400" b="1" baseline="0" dirty="0" smtClean="0"/>
                        <a:t>historií, </a:t>
                      </a:r>
                      <a:r>
                        <a:rPr lang="cs-CZ" sz="1400" b="1" baseline="0" dirty="0" smtClean="0"/>
                        <a:t>změnou prostředí, zajímavostmi. Texty k podpoře čtenářské gramotnosti.</a:t>
                      </a:r>
                      <a:endParaRPr lang="cs-CZ" sz="1400" b="1" dirty="0" smtClean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14.1.2014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43379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071538" y="500042"/>
            <a:ext cx="704503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Okolí mého domova</a:t>
            </a:r>
            <a:endParaRPr lang="cs-CZ" sz="54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pic>
        <p:nvPicPr>
          <p:cNvPr id="15362" name="Picture 2" descr="http://img7.rajce.idnes.cz/d0702/5/5224/5224921_3e5f7d65c2559d46ea130414ec6bc8f5/images/Haj_ve_Slezsku_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143116"/>
            <a:ext cx="2205026" cy="330753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364" name="Picture 4" descr="http://mw2.google.com/mw-panoramio/photos/medium/9273766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488" y="4143380"/>
            <a:ext cx="3119426" cy="233957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366" name="Picture 6" descr="http://smolkov.web2001.cz/images/mo-s_39-2004-7-v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72132" y="1643050"/>
            <a:ext cx="3286148" cy="222727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7410" name="AutoShape 2" descr="data:image/jpeg;base64,/9j/4AAQSkZJRgABAQAAAQABAAD/2wCEAAkGBhQSERQUEhQVFBUVFBcXGBgXGBgYGBgYGBccFhoXHRcYHCYfGhojHBgcIC8gIycpLCwsGB4xNTAqNSYrLCkBCQoKDgwOGg8PGi8kHyQqKSwqLDAsKSwsLSwsLSwvLCwpLDQsKSosLSwsKiksKSksKSosLSwqLCwsLSwsLCwsLf/AABEIAO4A1AMBIgACEQEDEQH/xAAcAAACAwEBAQEAAAAAAAAAAAAABgQFBwMCAQj/xABPEAACAQMBAwgDCwgHCAMBAQABAgMABBESBSExBgcTIkFRYXEygZEUI0JSYpKhorGywRUkM3JzgtHSCBY0U2NksxdDRFSTo8LhdPDxNSX/xAAbAQACAwEBAQAAAAAAAAAAAAAABQEEBgMCB//EADgRAAEDAgMECQMDBAIDAAAAAAEAAgMEERIhMQVBUYETFCJSYXGRobEywdEz4fBCYrLxFXIGIzT/2gAMAwEAAhEDEQA/AMt5KbCS5aQOWGkAjTjtOO0UxjkBB8aX2r/LVVzdt79KP8MfeH8afKWVMr2yWBSqqmkZIQClc838Hx5fav8ALXw830P95J9X+FNNFcOsScVW6zL3kq/7PYf7yT6v8K9jm+g+PIfWv8KZ6KOsScUdZl7yWP6gQfGl9q/y18/2fQfHl9q/y00UUdYk7yOsS95K3+z6H48ntX+Wvo5v4Pjyn1r/AC00UUdYk4o6zL3ksf7P4Pjy+1f5a8/7PYf7yT6v8KaaKOsSd5HWJe8lb/Z7D/eSfV/hXpeb+DtaQ+tR/wCNM9FHWJO8jrEveS1/UG375fnD+Wj+oVv3y/OH8tMtFR08neR1iXvFLX9Qbfvl+cP5a9LyCt/8T5w/lpjoo6eTvKOsS94pbPIK275PnD+Wvn9Qbfvk+cP5aZaKOnk7yOsS95LX9Qbfvk+cv8tC8gbfvkP7w/lploo6eTvKesS95Ln9Qrfvk+cP4Uf1Ctv8T5w/hTHRR08neR1iXvJc/qHbf4nzv/VB5C24B9Pgfhf+qY68ynqnyP2UdPJ3kCeXvLJLadVBB7/GvtQ240U7T1NPN6ff3/ZH7y0/1n3ILddMP8Nh7CtaDSmr/USat/V5IoooqoqiKKg3O1lWQRIsk0pGRHEpdvWBwq02VyEu7sGW5lexi3ARDBkK9pZjjQT2fZ3+ZHsibikNh78hqVahpJJdBkuNFSZ+RcquTZXkE0W7RHM/vhPaolA3jOcHhS/d38jjoY0ZLh5jbaT8CTODlh3DJB8M9lTG5kv0Hz3W87r0+ilY4A71NuNqwo2l5UVu5mAP01wG2NYY28M1yE9NokLIvb6XA7uwVpvJnkJbWkHR6FldwvSu41mRgOOHzgccCpYSQqq2ypBEJCpIUBtIzqZE3Ku8YBIPHOKWO2rDchjb23k2H58kxZsxg+orLLLa8Uv6ORSe7OGHgVO/Ndru7WJC7nCrxNOu3+QaXWdSrHMp1x3UaKr6h2SKMa/sI7jxQuTmx7i+vEjkQIlpIrXSH0S6ydVB35ClscMCrkFXDMwyA2DdR8WPjp56qvJs4h4AORVhsPkfPfsrXWu1tmGqNVYLNN2gkbyqhd/DtHnV3tLmr6JV/J8rRtqAZZ2Mkeg8SBjIYcd3HeN1OFurZmmK6n6yIowOrGzFVDdpYnJPfgfBr1quEAZtEnDUqAqwzx0lmw2PHBO+ksm0qgyXY4AD+nd+/mU2bTRNZgtksolaSG4e2uQqyrvRlyElQ7wy6u3vGTg57qkVpHKrZEdzZypJGz9QsoUe+BwCVKdz5rJeQGxH2k6x3AcQWy4m3lTJKThYyeOABk9vlmmtLWMmgdM/s4fq/I8+CWTbO7YwaH2XY7SBJWFJLhgcFYUMhHZvxuHrNeItsLnTKGgkBx0cw0N6tXEeVazaWsduDBZwImN7aQERSQMasDLMRvxvOOOMiul3sSO5XF3FDLjOnK6sAjBwW3gnw8Kq/wDLxh2bOz55+mi7f8YzDa+azGivW1uT8uz5I0kl6aGXKxuVCsjrkiNt/WygyG+SapQ9zeno7COQ4lCPNpHRqM7+sfb34HjTdha9vSNcMPHclho5BJgsriirh+a2dIy6XrSTgei6KsL/ACcDeufjVSX8U9sU91wGESHSHDpJHqxkKWX0SezNcYqiGY2jeD88gbX5L1LQyxi9rr3RXxWB4EHyr7XZUkVyuj1G/Vb7DXWuF82IpD3Rv901LdQpbqFjtFW+yNkdKhbDHDY3eQP40VoMlpFY8ihpvGU8dLjv3gjP2VoNIWwV07UkXuecewt/Cn2lVZ+pySet/U5IozUU3+ZTFHHLNIF1FIkLkA8CeAH/ALqU/InaF1C5KJbKd3RuczOo44K9VSeAz31Sc5kecjgPMrxDSySHIZK55lGT3NcAKNa3LhpePSAgEdbtx3ePjTxBbRzYmK6wyro1qOqvHIB4as5zx4d1eYNkosCQwr0UQCjSBg6Mb17wTwJ48e3fUm+vo7eJpJWWOONckncAB/8AcAVkaqfp53SR3u45D+cVp2NwgBcnaGCMBikaRoACxACqo7z3YrOtnbLXaW1Y7uGCS2hhxMXbqm5YsQjhOwEK3W4kcasdgciYb9GvL+EvJPM0iBywKQg4iTSCABpAJHbmnx4RghcK2ggHdu7vUDXfpmUhc1hJebgncONs8/Moti1XtZQQcHOCQcdhHEedUu0uU6WkAnuyY1dlCIFLP1hkKQOL8Scbhw8TbWVvojVfiqAfPG857cnJz40n2dvJf7SeWUKsGz5XiiQby8xQFpGPZhWXA7CfOqlPHG4uL/pbmeJ4AeZt5KSiE7TvQ00M8dnA/wCijkgDzYU6SXzuUkgnG/AIrpyd5Jz20t+XlDvd4dZEUoA4DA5GTpOXBGCd2e7FNE97ucRgPIgHVz2t6IJ7N289uN/dX22tWB1PIznuHVQeSD7SSa7Oq34C0ANad1s8rEZ2vzOqA3NRp9ShIYVVNSNhuIQLpBwOLN1sjO7ccnvm2tuEUKCT4sSxJPEkn/8AK6FBnON4BGfPGfsHsqLdRSatSON3wCAFbjnLYLA8MEcMcDmqWLHZunHxP85KV42hMyPCQcKZND92GVtO7v1hRn5RpGtNn7Rt5LyawjtpIp7p5AsjuHbHVJUAhACwJznJ3eFPUSCdYJSCuMSBT2FoyuCO8a/aK+STSLnTEhUdgfrEZ4hQuBuycE76twTmJpYGg3yIOmR5X87qCLpb5K8vBNObS5iFvd+kQpV4pTpBJSRSctjG7fw4nFM3RyKy4bpELYYMF1KDnrBhjODjcQd3bVLyp2ObmNki0xXFuUmt37iOB4bgxVkI399TOR/KH3bZxXBUKzAh1HAOrFWA8MjI8CK9VDWFnTRtsNHDWxOYI32PsQgcEucv+Tku0LMKrabq26+jgrkqVODwwwB0t5g434s+RUkX5Ntks5FxoUAuF1el74Sg4sOtu8qnjZ5maaTOlmboM78iFG64G/cXOo57AV7qrtvc29tOwkiVbadWRhNEMOujfuUELncBkg13E8boxTyOsAbjK4BIzB4i5y5qLZ3CZLa2ZSWaRnJ7MBVHko7fEk1Gnt47pZoZo1kjDqpDDKt1VkG7sI1CqPk70zCa2nnMlzaTApIRpLxMFeNmVTvVhqQ+R7as3y0kLozRGRmWQbiCY1bqkMOIKkahjIA8KquiLHntZjQjLxBHmNF61WRbBjUPdGIaIfdMgiTOQqqcbid+/d7Kt6u+V/I/RIjbOiXpnLtLCGKo6kZ6U5OlCGAA+Nq8NyrDtQiTobiN7ef+7ccc8MNwOcVrYpm1LekZ6b+f5WdrKaRry+2Sn1E2sfeJv2T/AHTUuoO3P7NN+yf7K6s+oKgz6gqvm52WJLV2IP6Zh9RD+NfKaOZPZpksJG/zLj/tx0U+yWjWf2G7bEv7e4H36e6R8aduTj/NXI+s9O7LkY791LKz6x5JRW/qDyVnzP4d7y5OcySCNNx0mOLtU/COTvxw3d9aH+Ul6ATEEBkVgPhdYDSv6xJA8zSZzKTMdnMh4RXMqKe9eq2fHex3017MtgYTE+/Q7J44V9SHPxtOk5Hb3Vitp4XVMhduIHKy0MQDWADgp9sG0rrxqxv08M9wz2DhntpL52dLQWsbZAkvoBqPoKMnJfsxjsP4U2yzHp41zhTHI2B2lSijPhh/b5Utc7bj8lThhkMYlz8XMq9f1VwoRaqjPE/OXtqvbtCmS9nYSQqNyu7And8FCwUeeDv+TQi/nDHviQA9+HfPljUPaO6oj2p9zw9E4k6MxMrjB1ouBqAyAcpngRnO6rO3nDjK9+DuIII4gg7warvGEZeIPqpXU0j8kr6Ndq7UgRtxkilxvI6Ro8SjPAHUOHge6my4lImiUE4KyZXwAXDHyO79+lLlHbLsuY7QhU9HK6peRj4QZurMoz+kDHGBx1VYo2hwdFve3s+YN8/TJQ7imOCYRXDo+R7ofXGcEglYkVlJ7G6hOD2cK6xb7qTJzpij09yh2fVu7yUU+QFfVRZmimQkaNQwyspw4GoFWAKtuHEfbUoWw6QuM5KhSOw4JIPmMn21we4DXW1j5g/gKV6uJ1RWdiAqgkk9gG8mvMt4qxmRjpQJrJIIwoGSSMZG7sqJt7BiAO8GWEafj++r1fX+FTpogylWAIYEEHgQRgj2VywgNBO8+wspXsVBEBFzrA6rQ6WPZlHyo88O/srxsuZtTxN1uiIAbOchixVT8oIFJPbqFTXlGQud7AkDyxk+rI9tSQY3Fozy9v5moVRa7SX85uHDKqELgqdWmNdWdI35Jc4HHeO3dVXzYxZtZZlGlLm6nnjTd1EZ9IU44Hq5x2ZqTtTlNFagQxBp7iRnCRr6UknFyXICAA8d+7gB2VM5HbB9x2cUBOWVcuc567HU+PDUSB4AVel7FO64tiLbeLQD+2f7qN6uCwBxkZOTjtOMZP0j2ioV7IRNbgE4LSAjsPvbEZ7zkbvXXy5H5zCRx0Shh3IdJ1eetUHrPdXa5ttbR78BG1kY3kgEL5DJz4486otAaQTvB+4UpX5aBILvZ9yuVla5S2YqfTikDZVh8IBsEd1M8tuzSoxxoRWI7y7dXOO4Lq+f4Um7eWX8s2bTIj2+WS3XX1ll6PpHnK434wV8MA9u9y2lOUjLL2FM9wXWA5PgF1HPZirs4IZC0ZktOfmTlyUDei4jcNqiWMk+lqJUsB6I1AHhk8e/xqn2js2G8EltcW5XeH1KRufGVfWmCr47T5ZNMdV6n85bG4CJS572LHR7FVs/rLVaGUtzGRAyOd/BTa6yLZiSIrRT56aF2jfPHceq3kykEHtrxt4/m037Jvsqbf7US52hdywkNFmKMMODNGmGI7137j21A5Rti1n/AGbVuIyXFpcLE2JHC9ll5mBtRhHFOv8AR5izsuT/AOXJ/pxUVI/o9pjZTeNzKfqoPwop9ZOlkG1Y9HKC4H+dm9jMx/GnF1yCOGRjypU5Wpp5RT//AC8/OwfxpsZgBk7h40trfrCVV31jyXrm35bxbPh9x3ayRt0zaHCMyuHI+Lk5z3A7iK1m2iGWZTkPhvDOANQ8wB7M9tZfzdbON1fG7aM9BBGyQu3BpS2GkQduBkZ8u2tWBrF7Y6NtQcA7RzdncX+3inlOXOjBcq/aGeliCnSzCQasZwgALDHaxOkjPxSezB+bfvIobWaScaokjYupAOoY9HB3ZPD1132jbl0wuNSsrr5qwPHsyAVz8o+NI/LfbU929xsyztxI3Rp00jsFWMSYIwvaRuOc+o1VpYjM9g0Azcb2sAdb88l2JsrHmw2WU2dbsS6Ftb6CSQEd2KJg9gXBB3GnBUAycbzx8eyoFnH7ltlEjl+jRQzYGTpAXco4DwrrNMenjQH4Lsw8BgA5/WP21yqHOnlc/cSfypGQXZ7cdIH7QrL6iVP/AI/TSjymvVubyzgiDTCCcTz9HhljCqQgfsyXOdPHCndTFt+AzQTQI+mSWCQKe0ZGnPtYe2qXmtjiGzLfogAdJEmAATIrEPnvOc7z2YrtT2jjM5zI7IHmDn828VBzNkyG6AkWPByyO4PZhSoI8+uPprnta7MULuoyQN3mTpBPgCQTUaKESXjSb/eYxFx3Eye+MMcOHRnPlU+WddSo2MuGIBHELjV7Mj21VLQ1zcr5An5+F6XO32cqxRxbyIwgB7cx4wfaKlYor7XFzi45oUC0iImmOCFJjx8pgnWYerSv7lfJz+cxDs6OU+ZzGMew5qfUHZjlowXILqzg7uDBmGB3DGB5YrqHXu88Le1kKh5xdkNLaCSHWJraQTxFBk6lySMDsIz68Ux7N2jHPEksTB0dQVI4HP2Hw4iuWzJS3S5JIEzqueIC4BHlqDY8MUr7KtEg21NFbkpG1r000Y/R9K0mlWVfgkrvOKtgdLEYnHNl3A+GVwft4rzobp2xVVZwSMJZCQsrkoMjIREdlUYz1s73z2lu4VKiuiZpEOMKkbL3nUXBJ9a49Veb67KvCi4Jkkwc9iKpZm+gD94VVYHA4Rvz5aqUqclbRG2jdtcGRryJ2WPpBgC1OAjRgALv3hiO3uzTjJIrFoiTkpkgZ9Fsrx9R9lLHKNprW7W+C9LAIhDMiJmSNAzSdMpz1gGPWXHCriK+SSS3mjYNHLG4Vl3hs6ZF9WFfyJx21dqQZS2YaYeQIGY8PJQOC6PdG3t1L4Z1QKFXdrcDARR3kju7zXPbHKGG1iL3TqmEywGX47twAyVJ3ZIANWMkCllYjJUkqe4kFT9BIqr2tsqK/tJI3yFmTBPBlIORnxVhw8DVWIxucDIDa/aI+ylZTbXqXFxcXMMRghlKBUO7UVGGk0jqjV3Durjyn/sk36n4iuuxrjVGVJBaJ2hJXgxjOnUPAgZrjyoP5pN+p+IrdtFnho3WA8gsvI4uqLnW4WkcwgH5ITH99Lnz1fwxX2vvMKmNjp4zTH62Pwr5TxOlkPOCpHKKXxuYj7VSpPLWLMKbzgSoCvDUDuxXjnTGOUMn7W3P1I6seUWz2mgIT01IdP1l4fRn6Ko1BtIwqhUODZmErbbO2WNERFCKqhVUcFAGAPVUTk/n3OrEY1l3AznCySM6j5rCoPIflKt7aJIC2tfe5Q2NayKOtnAHHiDjt86m7JfDTR4OlJCQ3wev76UHbldeO7GMdoHzeSN7OkY/UEX9/wAhPQb6L3syIlpZGB1NIwGeIROoo8jgv+/SltzaAs9twSyLphurb3O0nBRIshZct5YHkR3U3bGb3spgDo5HjAHxVY6fXpIPrpf51kc7NkMYzh4mYjeURZAxceK4B8N9WaUjrPRuGTuzyOnpkodor7b39mlPHSnSeB6MiTHkdOPXUyF1cK64II3N4Hf+A9leYNDRrp0sjKMYAwykcccMEVx2VlUEbElowFJPaPgt4gj6cjiKon9Mt3g+x/0vS9+5j05fipiC8eBDEnd8rUPmCl3kWht5bmxA1RW5V434HTOWk6Nh2su/rDiCKbKUeUymxmbaKamQiOO5jxkGMHCzDtDJq3jgVJ4VYpnGQOhO8C3/AGBy52uFB4q4sIj7quTqOD0XV3ac9GBqG7IPV3nt3d1d9oxnpLdgPRlOojsVonXHkW0j2V16FXMcqnsyGHB0IOBntXJDDy8a7yyhRliAN287uJwPpP01xe/tg2ztb2spXDaF0U6PAB1Sohz2BjjPn2eupQqv2rxhB9Ezpn1BmX2uqD11PzXNwGFvNChm4Y3PR7goh1+JJfSPUAD84V2trUJqxnrOznPe34DAHqqFssM8s0jYOH6JCBgBUxqG/j18gntK9wFS7xpNyxgb85dt4QDt05yxJ4DcNxyd2D0e2zsA4C/yoXyyiC68NqYyEuflEDAx2YXSPUKWeSY91Xdzf6lKHVaxBf7uGQkux7Szbx3DFWPKDa0NhZu8rneGAz6ckjgnAA4sTnhwHgK+cgti+5dn20RXSwjDOO3W/WbPiCceqrI7ED5O8Q0HiNT9go3q1htCJZJDjrBFAHxU1Hf46nb1AVCupGlkDJpRYHOuRu0ADpI1GeBG4sdwI3AkZE6K6LSuoA0oFyd+dbZJXu3LpP7wqHtpVKpFlQskyiQAgEqxJO4bzqcKp8GauMZOPPWw5C34Urrtu4AtJ3BAHQSMGPD9GSD5VA5E7NRLCywuCtqmM9mtVd93DJaq/l8xlazs8lY7ucrKR6RjjXpCg7g2ME02xoFAAAAAAAHAAbgPKvbrx0zQD9RJ5C4/P8KjeotnOzyzfERlRRgZyF1MfI6wB+qe+olvcBbiZGBCOVCkjqs+jLr5kaT3HDY3qa6bLfXNPIAQuUj6wwS0YbU2OwYdRv39U8Km3IQ6VbG9gVHeU649mnNc3Wa4tI1A5ZAqVnfOXsiG3e2nhXo5ZJ0gZUACSR4JOpRuyoG4/wAKUeVp/M5vJfvrTfzo7Sje4s7dSGljlMzgb9CBCOt3FsjHl4ik3licWcvjo++K1+zMZhiL9ftfLlwSOtt1loHh8rVeYxMbGg8XmP8A3Wr7Xfmai07FtPESH2yvRWoV5Y3zxJo287Ht9zt6tKj8KYjVJz8R42wD8aGE+zIq6J9lLa7dzSyv1bzUjm020LW8mtZlw13KZIpB6LYB6hHYccPE+VaWV0TgjOmUEN3B1A0nwyoI/dX14zbWPu69tFgEhEcoeSaMFQiAjJEh3ZyN2M762yzuA2pRk9G2gscdYhVY7x+tg8N4NZHbLGtl6QakdoewPwm9I5zohiC6rAAxYDecZ8ccP/2vN7aLLG8bjKOrKw71YYI9hrtVZyj29HZ20k8pACKSATjU2Oqg8Sd1Iow97wG65WVpLHJq7ltrqXZiOkyW8CSRGTKyBScCJmXc2ARhscCKdPdA1hN+oqWx4AgcfM/b3Up8gLCeQybQuwqT3SoFjUYEcKjKjeSctnO893qabaEK7kkFnYt46RgAeQ+0+NXq7AZSN4Avbe7f4a3UN0XLZzdaYDOBMePiiMceGWP00r84V1JLJa7PQELeuwlccVijKs4HiRuyfLtp00AHOBk4yfKkfkXs83Nxc3l1vuIrqSCMKWCwpHgaQM462rJJzncaKRzQ51Qf6RkP7jkPQ5odwTPb2sNr0UcUekNiNVX4qqTkjO/AG88d/jXvbCdVHO9YpBI471UHf46SQ+Pkd9eNlnpQszcQ84XG73syFQCPJFPmKlT3adHI3pKgYMANR6o6y6e047KruLhJfUjX3UqRxrxODpOnGrBxnhnG7ON+K5bNvo5okliIaN1DKRuBU8Nx4eVSqruBa6x3FC4Wdt0aBc5OSSTxZmJZm8Mkk47K52VyXMoO4pIVx4aVIPrBz6643e3I47iG3YnpJg5QAZGEGWZj8Edg8a7rAEaSTOSwBPki4A+058a6Fptd4zdmPX/fopSly2sFtpIdoqpIgkPTjOrMMg0lgrkgMpwRpwcZpuLmSLVEwy6ZRiMjrDKtjtG8HFR7qCK7ttEozHPGuVJIJDDVjIIOfLuqk5IzSwTT2EpLrAqPbufSa3clVVu8oV057cCrbj0sGf1R/wCN/sT6LzoVemyKJpjbBLZZ26zbzlm4YLHs7B3YGKiXEK2+qRYWmk0OzSErqwuDp1twzncowNx4YqRtQ4eBsZImC9uOupUnzHYfV21OkjDKQQCCCCDwIIwRVcSFticwb3U2SjyXie/eDaUxCqI3FvCoOI9ZKs7M3pOQMbgABTVeK5RhGQH0nSTwBpI5J7S9w3UlhKJkhaYiyaRDpK4LPGH7g3o54g0/CrFeHMmHdt2eGHUfv43UN0UeKARR4QM2M7hgsxJyTkkAsSSck1EsJemczEFVAKRhsZ49dtxI3kBRv4IT217282It5ITWgkIJBEeoa+HhuPgTS7zlbOb8nztEZgyIulYnZAqhsOdKY1DQTkHO5RjFeKeMSkBxsXm1+H8v6IJskdrlJr2+njOpHnCq3eI0VSQe1SQcVV8tf7G/6yfeFWthEixoIsBNIK47jvB9ec+uqnlufzRvFk+9mtxEAJGtGgsPTJZjH0lRi8Vs/NQf/wDHssf3R++1FfeayPGx7If4OfaxP419p2nSyP8ApDjG0oDj/hlP12rxyikxaS78ZjwPEnGB66kf0josXts3fbkex2/jUXbltrtSRnUirIuOOpBkH7apVP1M81QqrY2X4rZOTto0VnbxsMMkEakfKCAEYHjRycbNtE2CC69I2fjyHW53bt7MT5Gq3kpyhaXZ0VzK6yZjDM6DG/g+U7CpznHHBIHZV1su2McMaNjKIqnHAkDBPrO/1184qA5peH64vi9/lPQjZt4ZIldgFJzkd2GIwc9oxv8AHNKXOdGqiyuXAdILtA0bDKMJepqOdwK4yCd281Zba2OZdnXcDA6mWcg/GYs0qOMd5xu7CCK87OYX+x0zg9NaaTq3jXo0knycZ9Vd4A2GQTg5YsJ8iPxf0Xk55K/vbno0LAZwVz3BSwBbyAJbyFcZ0/OYjw96lGe8lozp+rn1VScgp/dGyLcF9RMHRsfSIIymD4jHCr+GUIkYk6p3IMnOWAPwvEAnfg78cd1VpGdC5zNSC4fZegb5qm5RbXkt7yx63vE8jwyLgemVzEQ2MjeCMZqPyLBimvoJP03ulrgkcHjn/RuO7ATSR2FfGjnOhzs+SQelbvFOvgY5FJ+rqqNytZbaaDaUblSzQwSqf0bwyPnLfFK6shvDHbV6FokgawZF12+bmkEX8wbei8nVMfJ6MLbooAGgum7tKOyaiPjNjUfEmvtuNNxKp4SBHXuJA0OPPcvqI8a87SuDDplUjRrUSjAxpcqvS6hvBXcT2EZ8CJlpdrKupCGXLLkcMoxVvPDAjPhVB+LtPtk72N7/AM8F6SxzdN0aXVr/AMrdyoo7o3PSp94+ym1mwMnspQ2Moi21fIP9/b28/hldUTHz4UxbcP5tN4xsPaMfjXWsaHzg97CfUC/vdQ1KmxL1ZtqXt0ze9wxwWsWQc5cCVgF46ixAwBmmK6dp3SMRt0WdTuwKhtJ3R6SASCSCSdxAI31S83UW6/cj0tpXOPAKQn4YpsublY1LscKoyTx+zeT4DfXWscGT4WjNoAHp83Q3RQnXVcoM5WKMtjsV2wqk+OjXgdgJ7xSyu0Qt5tS81ZS0t0hAHDKIZ3z4hjp9tXHKLbrw2rukZWaRligVsZeWTCoSozjHEg9i78cKVeVmyhabMjtFI1OoEjDPvksrxwu578mRzv7h3V3o4sVg7+rsjyBBcftz8FBKZeSmyHFnZiWRnYIJn1EsWkcahkk+iuo4HeF7qttnSMzzFjwk0BfihVBB82DBvIgdhqaigAAcBuHqqNamPXKqHLagz9uCygDPd1UG7sGO+l0kxlL3H/Vzf+cl6CoOciA+4jOriN7V1uUJGQzR8EP62cbu8VbbV5QR21qbmbKqqqxUDLZbACAdpJOKpOW1wk8ltZL15WuIZnQbwsMTa3aTuU4wAeJxUDlnMZ720tCeo13ExXwhjaZvPOpfZV6GDpGRsk0GJx44cvmxsvJOqc8rNEolUqJFGUYgHeM6Tg8e8Dxohn6XpVIxpcx7jvOUVs8N25/Go96uu4gXiIy8jDuOkohJ82bA7ePZXzaR0SRtHvldgukcHXI1Fv1F3huzcN+rFUWtBsBvzHhn+BqvazbbWwRs+4SBGLQzK7xBvSj0Y1R6vhL1sg8RvFLXLk/mh/aJ+NPvOffKbiygAGsGSYtjesYUpjPyifqis/5et+ajxlX7GNbTZ0j5WRvk1Ovjmc0gqI2tqhh8Fu/NtFjZNiP8tGfaM/jRXfkEuNmWI/ysP+mK+1o0wWPf0kk/ObQ/4Lj2P/7otGzGh70U+1RXr+kk35xZj/Ck++P4Vw2Q2beE/wCEn3RVCt0al1eOy1TubHaUcdze2EzBI5WDQxscBtYIcKe8jTu8O8VqxmEUeZGyFABYj1ajjh4ngN53Vi+19jpcLhuqwOVcekp8+7wqbyf5wL2ziKXNvJd4YkyiXU2nhjSQeAHh48aze0Nnmpd0sRzyu3IcwflXaSsY5uF2RC2LcR4H7KTua1SlpLA3G2u54fUG1j79VGxOde1VtE0dxaxNnozKoMY35wCo1KN+4HIHhVlzebWjnudptAweJrmN1YAgEtEA3HxSlLqOaCCVr22HZIPO2um9Xw5rrEFV0kDbEvNcYH5Pu5FEgZgPc8rZAYEn0CO/sGMjArQlZZF3aWBA7mBB8sg0nc6kn5ncA8Pcshx2ZM0Kg47xncezNZza8l0Q6opZ4dSgERyFc7u/jjwq7HRiuhbM92F+l7XvbS+eviuE1Q2CwdvWvba2Wx2fdQHrDoJlQ78lSjaQQe0bl4nOBwo5MlLrZtt0irIkltGGVgCDhACCD4iskm2NIqkreXakKd5lYjGDuxnhWpc2P/8AJs/2X/m1cq6kNNT4sdzjB0tbI/gKYKhk98O5Kdxtg7FupIo4FnguJGMaxkrJEQiM0WGBDKAwI3/CPiKkpzmbNY5khuIdfpMYiqhscco3pfKAzUPl9/b7fP8Ae3P0W8GPoqIwyMHeKZspopo2SPBxEZkEi+7PduVSprDBJhAuFccn+VtvebcVrdmK+4GjJdSupllDjAO87iTnd2088oD+bSeQ9moZrMOS27bVtj/l5vsNaht/+zS/q/iKU7QjbHVRNZpZvyVdp5OljD+KQOTHKfZ8HulLmQRTe7LlmL9IOMzYCOu4bsZAxxrxtDnUsUJeCC4uipyXOoINHonLk5x2HTu41Q2gDSXeoA/n1zxAP+88a7X0IMMi4ABjfcNw9E07NFC6TE/Eb2yvYewv7pdJtAsdgA3p75J8lwxF5daZLh3aWMh5HSGN1GlE1HG5d+rHwt1V/OGjPc2qJjU1xagaidPpzSYON+PehTDyDuC+zbNjxNvGPYun8KT+dDWZ4OjkaJ+mQB19JdMMrZHzyKT0hfLXlrjpiA4C2lvBNHkNZiKfLq1ndcCZVyVzpQg6dQL4YscMRkA43ZqPtnakWz7YyaDoXfpUqCSf12GpifMk1lU0N240ybQumXduDaTu8RvqDZbMWPadg8ryXGu4Ct0za9+MIet3E59Qqy3ZOX/seCBc2Atew45Kqyuje4NbqVq3I3Z0uq5uriIRTXUoYLkMyQoirGjHsO4kjvNU9z1tvW/couT6xBCn2b/XT92Vme1uUMFptSKa4fQipe78FiWMqxAAKOPUPsqhRvdUSSOAzLCAB5WAHorjsgtHubgIuo5xkDcMnJOBu9dRbaNpHErro0h0ReLYLDLE9mdCnA4DiT2Jbc6Gyok1whpJAdyrC3Skk4zrcDfv4ls76Wdv7dudoyJhZrSAatQ6Uh3BAAXQuAo888Tkndj3BsuVxs4Fo3k5cgLrnJOyMXJXXaG03vL2S4bCxxGSCFR2or4Z2Pbll3dlLnOD/Z0/aj7rUxW1ssaKiDCqMAUuc4J/N0/aj7jVqaYNa9rWjIZBZ9splqA48V+huRBH5Nssf8rB/prRXrkZGV2fZg8Raw5/6a0U7ThZT/SUtd1lJ4zL9wj8aouTU2q0hPyAPYSPwrQOf7ZHS7L6QDfbzI/7rZjP0svsrL+QdzqtdPajkeo9Yfaap1guy/iqVa28d/FMdFFFKknXmSMMMMAQewjI9hq+5p1xNtEAY99g/wBM1R1d80zZuNpftYB7I2FU9of/ACSeQ/yCZ7Mv0p8lO51kzZz+NpJ9WaA0pwHqr+qPsp25yrfVaSeMFynrMJkH0xCkWwk1RRnvRT7VFc9lm9KPMrttQfTzXja02iCVu6NvumtM5A23R7Ns1PZbxn5w1fjWTcqpcWsgHF9KDzZgPsrcbC2EcUaDgiKvzVA/Cq+2nWgY3i4n0H7rpstvZcVmXOSum7t3/wA0y/8AUtYgPpQ+yoVX3O3YE27SqCWj6OYecEmG/wC3KT5JS/HIGAI4EAjyIyKv0T8dKw8MlX2m2zw5d+SC521F8m0lb2sF/GtM5Qj81n/ZOfYM/hWec2Nt0m072bsihjhHm51n7lafcwB0ZDwZSp8mGPxpJtZ4FW3+0N/P3TSjbhhaFilj+nvR8W+uN3dl8102pJphlPdG/wB01xtd13dg7izxynzkjBb6wNceVD/mzqOL6Yx5swH2ZrUgXeOX2SKZl6gjxWr838WnZlmD/wAvGfaM/jSpzjx/nMB7rhR7baTH3TWhbOtOiijjHCONE+aoX8KQedOLDRSfFltmJ8NcsTf6qe2sts6THXOdxxe5WhnF4iPBUtVW1pNM9i3dexfe31a1Ubbj1zWSdrXkQ+sP41pma+vwVm6X9Zq3jFY9t9Ve+UkAlYZXHbgyXkxyPUK2EGsav3zfP4W0H1nlf8azexB23ngP2T6vNoSvemvtFFaJZgopT5wn97iUcS5I9S4/8qbKoJLH3XtixtuK61LD5Oekb6iVZpReQK1SC8oX6N2TDoghXGNMSDHkoFFShRThO1B29spbm2mgf0ZY3Q+GoYB9R3+qvy/yQD293NbSgq4ypU/HjOCPZmv1fX5157titZ7UjvEGEnw+ezpI8K49a6T6zXORmNhaucrMbC1WNFeIJg6qy7wwBHkRmvdIlnkVecz+/wDKDjtu8fNT/wB1QTSaVLfFBPsGaaeZiwKbNEh9KeWSU+IzoH3fpqjtN2Gjd4kD7/ZNtlt7ZcmblNbh4DngHQt+qXCv9VmrIuT4It0RtzR6o2Hc0bFCPoratoW3SRSR/HRl+cpH41jEcum5uw2BqkW4GdwC3CCQ7+4EkVV2K/FE9nA3VvaTMUYPArxe23TXdhB2SXSsf1Y+sfoNblmsE2LypjTafS9FLcmGIrCkC6yZHwGbI7AMjdmtAivNuXh95tYbBPjXDa3+YBu9a1a2hs2pq3MbGMgNTxPvwXujtHEAdUzcorESwkMMjOGHH3uQGKTd24R2PqrG9nTm3gljl9O0LxuP1M6faMYrQhzXX8/9r2vNv4rAvRr7QRu/drrbcwlgDmR7mYk5bXLjUe86FB+mmGztlSU0ZZI4Hy/gUVLGzgDgq7mskhtrHpJ54VluXM7hpEBAO5AcnuGf3qb25VWg43Vv/wBWP+aoKcyWyR/wpPnLMf8AzrqvMzskf8Iv/Ul/nrjUf+PsnldK6Q3J4BdxJhFgFmfKmWKPaEcsUsciT9LGSjqwB1dNGeqTjfIU/dr5bWfunaFlBxUSG4f9WIZHtO710/3/ADKbNPoWnrFxKpHkCSKqJeZK3Q64HvrZwMao5Ek3d3Vw+KadSIjwh2diL29Cqrog6YSrQhSjzk7OMto4UZJikUfrACZPWXhVR4tVI/JbaltnoNrB8Ywl5GyZHdqkDfQa53fKXbEKgXmzBOgKv0lsSfRYMD1dY7O4VmY9hVVNK2RhDrHy+fyr3SNIsVTWlwJEVxwZQw9YzUTGraezF3f2gtv8NJ/Cq3YHKCHDRE9FpkcIkm4hCxKqTwyM49VXXJW290bchwMrawtIx7AWBC/Sy+ynMw6JsjjlZrvgpFTwltTa3FbSKxe7GL6QHj7mtx8zWh9hGK2esf5WxdHtKJv7xbmM+aTtOPqyCs1sQ9t7eI+M03rW4oXIooorRLLorjzK2furbFxdfBhRtPnIejX6gaoPKXaXQ27tnDEaV823Z9QyfVWkcxvJn3Ls1ZGGJLlulPfo4Rj5vW/fpjRsyLkzoWav5LRRRRRTBMkUn86fJL8obPkjUZlj99i/XUej+8pI8yKcKKEL8u8hdqao2hb0o94zx0k7x6j9tNNVnO3yYbZm0VvIV95uGLYHASf7yM+DekPM91TbO7WWNXQ5VhkfwPj2UqqosLsQ0KT1kWF2IaFV3Kq4K2zKu9pCI1HeXOMezNa9s9otn2MKzOsSQxIhZiAMhQDv7TnO4Vil5tJ22lbJDC1y0LaxEvwpMZXJGcBSFJ8M7xxrUtj82Ut1ILnbTieQb47dDiCIdxA9M/R3luylUbMfVtY0mzcyePgByTKhHRR33lRW5bXd+Smx7bUgODdTjREP1Qd7fSfCu+zeZOOR+m2nO93KQAVX3qJQOCgLglR6vKtKht1RQqqFVRgAAAAdwA3AV0prSUMFKLRN57zzVhzi7VQdl7Egtk0W8UcS9yKFz544+up1FFXV5RRRRQhFFFFCEUUUUIXwrURtkx5yF0HvQlD9UjPrqZRQhLHKDkPBdrieKK43YBkGiUeU0YBHspCbm0n2fK0uyrkxO2AYboApIBvCiYDSfAHB8RWyV5eMEEEAg8Qd4Pqry9jXtLXC4O5Cyuy50DDKLfatu9lL2OctC3iG34Hj1h3kVW86MYMQuoyGEUsE4ZSCGSQdBJgjiOrGd3fWl7Z5LxzxGJkSWM/7qXJT91vSiPcVzjurKOUPNldQRzxbNlcxSqeks5iC2OOqJm6rjPAjDcMkndSUbGjimE0GXEbrb7cF0L8TcLlxVsjdwr7VFyY2plBBJlJ4soyMCrdXdwPaBjIrryn237nhOP0j7k/FvV9tBidjwLNmF2PAuFrss7V2pDaLkwxHVKR2KN7nPsQeJr9KxRBQAoAAAAA4ADcBWd8y/IY2Vp08oInuQGYHiicUXzOdR8SB2Vo9OWNDGhoT2NgY0NCKKKK9r2iiiihCp+VfJqK/tZLeYdVxubtRh6LjxB9u8dtfmy12VdWt6dmSyrba5QvSvnSA24Oh7nGMcN+N434/VdJPOdzdJtO36uFuYweic8D2mNvkn6Dv76ggHVQ5odkVZ8jeQtts2LTAuXI98lbBkkPi3YM/BG4fTTHWSc1vOJIkn5M2nmO4iOiN34vjhGx7WxjS3whjtxnWgalSvtFFFCEUUUUIRRRRQhFFFFCEUUUUIRRRRQhFFFFCEVwurNJBh1BGcjvB7wRvB8RvrvUbaO0Y4InlmcJGilmZtwAH/wB4cTQhZ3zn8kbdoHuLhjG0S5S6Qe+qRuSORRjpVJ3BhvG7xJQOabkjJtS7F3ddaC3IGCBh5AMqmOGB6TervqZtTaF1ynvRBAGisYWyWI3AcOkbvkIyFTsyflGtv2DsKKzt44IF0xxjA7Se0sT2sTvJ8aiw1UWGqsAK+0UVKlFFFFCEUUUUIRRiiihCSucTmzh2mmsHorlB73MPDeFfHFc9vEcR3FR5Kc6E9hN7g20GRl3JcHeCvBS5+Ep7JB+8OJrY6ouVvI232jCYrhM8dDjAeM96t+HA9tCFdRTBlDKQwIBBByCDwII4ivdYKrbU5NNgj3XYFvHSufaYW9qnxrUeR/OPZ7RUdDJpkxvhfCyDyGcMPFc+qhCaaKM0UIRRRRQhFFFFCEUUUUIRRRRQhFFcrm6WNS8jKiqMlmIVQO8k7hWV8rufWNW6DZiG6mY6Q+CYwfkqOtKfLA8TQhP/ACo5XW2z4TLcyBR8FRvdz8VV7T9A7SKyAe7+U8wzm12dG3nkj/Ul+qvnxn8mOaG5vZvdm25HZiciHPWI7A5Xci/IT2jhWyWtokaKkaqiKAFVQAoA4AAcBQhQ9g8n4LOFYLeMIi93EntZjxZj3mrKiihCKKKKEIooooQiiiihCKKKKEIooooQvEkYYEEAgjBB3gg8QR2isz5W8xVtO3S2bGzmzkBcmIt36QcofFTgd1afRQhYZ/WrbuxureRe7Lcf7w5bA/bqMqf2gpn2Nz/bOlAEvS27HjrXWo/eTO7zArSyKWNtc2uzrolprWPUeLJmNvPKEZPic0IVrsrlNa3Izb3EUvgjqT61zkeyrLNZFtT+jpbMc21zNCewMFkA8j1T9Jqufmt21ajNvtTqjsMk6j5uGFCFt9FfnO+5X7ctQdV6jY+SjfeiFV8fO5tiXqi6RT3iKMHd46PGhC/TeaGbG81+dLDaO3L3IXaGnfj0jH/px1cR8x20brfebRDA/Kmm+hyooQtQ2zzj7Ptc9NdxZHwUbpH+amT7az/bHP2ZW6HZdrJNK25WdSfWIkyx9ZHlVrsX+j/s+LBmMtyflNoT5qYPtY0/bH5PW9qum2hjhHboUAnzPE+uhCyCDmy2ttVhJta6MUeciIYYjyjTEaHxOT4Vp3JTkDZ7OXFtEA+MNK3Wlbzc8B4DA8KYsUUIRRRRQhFFFFCEUUUUIRRRRQhf/9k="/>
          <p:cNvSpPr>
            <a:spLocks noChangeAspect="1" noChangeArrowheads="1"/>
          </p:cNvSpPr>
          <p:nvPr/>
        </p:nvSpPr>
        <p:spPr bwMode="auto">
          <a:xfrm>
            <a:off x="155575" y="-1828800"/>
            <a:ext cx="3390900" cy="38100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7412" name="AutoShape 4" descr="data:image/jpeg;base64,/9j/4AAQSkZJRgABAQAAAQABAAD/2wCEAAkGBhQSERQUEhQVFBUVFBcXGBgXGBgYGBgYGBccFhoXHRcYHCYfGhojHBgcIC8gIycpLCwsGB4xNTAqNSYrLCkBCQoKDgwOGg8PGi8kHyQqKSwqLDAsKSwsLSwsLSwvLCwpLDQsKSosLSwsKiksKSksKSosLSwqLCwsLSwsLCwsLf/AABEIAO4A1AMBIgACEQEDEQH/xAAcAAACAwEBAQEAAAAAAAAAAAAABgQFBwMCAQj/xABPEAACAQMBAwgDCwgHCAMBAQABAgMABBESBSExBgcTIkFRYXEygZEUI0JSYpKhorGywRUkM3JzgtHSCBY0U2NksxdDRFSTo8LhdPDxNSX/xAAbAQACAwEBAQAAAAAAAAAAAAAABQEEBgMCB//EADgRAAEDAgMECQMDBAIDAAAAAAEAAgMEERIhMQVBUYETFCJSYXGRobEywdEz4fBCYrLxFXIGIzT/2gAMAwEAAhEDEQA/AMt5KbCS5aQOWGkAjTjtOO0UxjkBB8aX2r/LVVzdt79KP8MfeH8afKWVMr2yWBSqqmkZIQClc838Hx5fav8ALXw830P95J9X+FNNFcOsScVW6zL3kq/7PYf7yT6v8K9jm+g+PIfWv8KZ6KOsScUdZl7yWP6gQfGl9q/y18/2fQfHl9q/y00UUdYk7yOsS95K3+z6H48ntX+Wvo5v4Pjyn1r/AC00UUdYk4o6zL3ksf7P4Pjy+1f5a8/7PYf7yT6v8KaaKOsSd5HWJe8lb/Z7D/eSfV/hXpeb+DtaQ+tR/wCNM9FHWJO8jrEveS1/UG375fnD+Wj+oVv3y/OH8tMtFR08neR1iXvFLX9Qbfvl+cP5a9LyCt/8T5w/lpjoo6eTvKOsS94pbPIK275PnD+Wvn9Qbfvk+cP5aZaKOnk7yOsS95LX9Qbfvk+cv8tC8gbfvkP7w/lploo6eTvKesS95Ln9Qrfvk+cP4Uf1Ctv8T5w/hTHRR08neR1iXvJc/qHbf4nzv/VB5C24B9Pgfhf+qY68ynqnyP2UdPJ3kCeXvLJLadVBB7/GvtQ240U7T1NPN6ff3/ZH7y0/1n3ILddMP8Nh7CtaDSmr/USat/V5IoooqoqiKKg3O1lWQRIsk0pGRHEpdvWBwq02VyEu7sGW5lexi3ARDBkK9pZjjQT2fZ3+ZHsibikNh78hqVahpJJdBkuNFSZ+RcquTZXkE0W7RHM/vhPaolA3jOcHhS/d38jjoY0ZLh5jbaT8CTODlh3DJB8M9lTG5kv0Hz3W87r0+ilY4A71NuNqwo2l5UVu5mAP01wG2NYY28M1yE9NokLIvb6XA7uwVpvJnkJbWkHR6FldwvSu41mRgOOHzgccCpYSQqq2ypBEJCpIUBtIzqZE3Ku8YBIPHOKWO2rDchjb23k2H58kxZsxg+orLLLa8Uv6ORSe7OGHgVO/Ndru7WJC7nCrxNOu3+QaXWdSrHMp1x3UaKr6h2SKMa/sI7jxQuTmx7i+vEjkQIlpIrXSH0S6ydVB35ClscMCrkFXDMwyA2DdR8WPjp56qvJs4h4AORVhsPkfPfsrXWu1tmGqNVYLNN2gkbyqhd/DtHnV3tLmr6JV/J8rRtqAZZ2Mkeg8SBjIYcd3HeN1OFurZmmK6n6yIowOrGzFVDdpYnJPfgfBr1quEAZtEnDUqAqwzx0lmw2PHBO+ksm0qgyXY4AD+nd+/mU2bTRNZgtksolaSG4e2uQqyrvRlyElQ7wy6u3vGTg57qkVpHKrZEdzZypJGz9QsoUe+BwCVKdz5rJeQGxH2k6x3AcQWy4m3lTJKThYyeOABk9vlmmtLWMmgdM/s4fq/I8+CWTbO7YwaH2XY7SBJWFJLhgcFYUMhHZvxuHrNeItsLnTKGgkBx0cw0N6tXEeVazaWsduDBZwImN7aQERSQMasDLMRvxvOOOMiul3sSO5XF3FDLjOnK6sAjBwW3gnw8Kq/wDLxh2bOz55+mi7f8YzDa+azGivW1uT8uz5I0kl6aGXKxuVCsjrkiNt/WygyG+SapQ9zeno7COQ4lCPNpHRqM7+sfb34HjTdha9vSNcMPHclho5BJgsriirh+a2dIy6XrSTgei6KsL/ACcDeufjVSX8U9sU91wGESHSHDpJHqxkKWX0SezNcYqiGY2jeD88gbX5L1LQyxi9rr3RXxWB4EHyr7XZUkVyuj1G/Vb7DXWuF82IpD3Rv901LdQpbqFjtFW+yNkdKhbDHDY3eQP40VoMlpFY8ihpvGU8dLjv3gjP2VoNIWwV07UkXuecewt/Cn2lVZ+pySet/U5IozUU3+ZTFHHLNIF1FIkLkA8CeAH/ALqU/InaF1C5KJbKd3RuczOo44K9VSeAz31Sc5kecjgPMrxDSySHIZK55lGT3NcAKNa3LhpePSAgEdbtx3ePjTxBbRzYmK6wyro1qOqvHIB4as5zx4d1eYNkosCQwr0UQCjSBg6Mb17wTwJ48e3fUm+vo7eJpJWWOONckncAB/8AcAVkaqfp53SR3u45D+cVp2NwgBcnaGCMBikaRoACxACqo7z3YrOtnbLXaW1Y7uGCS2hhxMXbqm5YsQjhOwEK3W4kcasdgciYb9GvL+EvJPM0iBywKQg4iTSCABpAJHbmnx4RghcK2ggHdu7vUDXfpmUhc1hJebgncONs8/Moti1XtZQQcHOCQcdhHEedUu0uU6WkAnuyY1dlCIFLP1hkKQOL8Scbhw8TbWVvojVfiqAfPG857cnJz40n2dvJf7SeWUKsGz5XiiQby8xQFpGPZhWXA7CfOqlPHG4uL/pbmeJ4AeZt5KSiE7TvQ00M8dnA/wCijkgDzYU6SXzuUkgnG/AIrpyd5Jz20t+XlDvd4dZEUoA4DA5GTpOXBGCd2e7FNE97ucRgPIgHVz2t6IJ7N289uN/dX22tWB1PIznuHVQeSD7SSa7Oq34C0ANad1s8rEZ2vzOqA3NRp9ShIYVVNSNhuIQLpBwOLN1sjO7ccnvm2tuEUKCT4sSxJPEkn/8AK6FBnON4BGfPGfsHsqLdRSatSON3wCAFbjnLYLA8MEcMcDmqWLHZunHxP85KV42hMyPCQcKZND92GVtO7v1hRn5RpGtNn7Rt5LyawjtpIp7p5AsjuHbHVJUAhACwJznJ3eFPUSCdYJSCuMSBT2FoyuCO8a/aK+STSLnTEhUdgfrEZ4hQuBuycE76twTmJpYGg3yIOmR5X87qCLpb5K8vBNObS5iFvd+kQpV4pTpBJSRSctjG7fw4nFM3RyKy4bpELYYMF1KDnrBhjODjcQd3bVLyp2ObmNki0xXFuUmt37iOB4bgxVkI399TOR/KH3bZxXBUKzAh1HAOrFWA8MjI8CK9VDWFnTRtsNHDWxOYI32PsQgcEucv+Tku0LMKrabq26+jgrkqVODwwwB0t5g434s+RUkX5Ntks5FxoUAuF1el74Sg4sOtu8qnjZ5maaTOlmboM78iFG64G/cXOo57AV7qrtvc29tOwkiVbadWRhNEMOujfuUELncBkg13E8boxTyOsAbjK4BIzB4i5y5qLZ3CZLa2ZSWaRnJ7MBVHko7fEk1Gnt47pZoZo1kjDqpDDKt1VkG7sI1CqPk70zCa2nnMlzaTApIRpLxMFeNmVTvVhqQ+R7as3y0kLozRGRmWQbiCY1bqkMOIKkahjIA8KquiLHntZjQjLxBHmNF61WRbBjUPdGIaIfdMgiTOQqqcbid+/d7Kt6u+V/I/RIjbOiXpnLtLCGKo6kZ6U5OlCGAA+Nq8NyrDtQiTobiN7ef+7ccc8MNwOcVrYpm1LekZ6b+f5WdrKaRry+2Sn1E2sfeJv2T/AHTUuoO3P7NN+yf7K6s+oKgz6gqvm52WJLV2IP6Zh9RD+NfKaOZPZpksJG/zLj/tx0U+yWjWf2G7bEv7e4H36e6R8aduTj/NXI+s9O7LkY791LKz6x5JRW/qDyVnzP4d7y5OcySCNNx0mOLtU/COTvxw3d9aH+Ul6ATEEBkVgPhdYDSv6xJA8zSZzKTMdnMh4RXMqKe9eq2fHex3017MtgYTE+/Q7J44V9SHPxtOk5Hb3Vitp4XVMhduIHKy0MQDWADgp9sG0rrxqxv08M9wz2DhntpL52dLQWsbZAkvoBqPoKMnJfsxjsP4U2yzHp41zhTHI2B2lSijPhh/b5Utc7bj8lThhkMYlz8XMq9f1VwoRaqjPE/OXtqvbtCmS9nYSQqNyu7And8FCwUeeDv+TQi/nDHviQA9+HfPljUPaO6oj2p9zw9E4k6MxMrjB1ouBqAyAcpngRnO6rO3nDjK9+DuIII4gg7warvGEZeIPqpXU0j8kr6Ndq7UgRtxkilxvI6Ro8SjPAHUOHge6my4lImiUE4KyZXwAXDHyO79+lLlHbLsuY7QhU9HK6peRj4QZurMoz+kDHGBx1VYo2hwdFve3s+YN8/TJQ7imOCYRXDo+R7ofXGcEglYkVlJ7G6hOD2cK6xb7qTJzpij09yh2fVu7yUU+QFfVRZmimQkaNQwyspw4GoFWAKtuHEfbUoWw6QuM5KhSOw4JIPmMn21we4DXW1j5g/gKV6uJ1RWdiAqgkk9gG8mvMt4qxmRjpQJrJIIwoGSSMZG7sqJt7BiAO8GWEafj++r1fX+FTpogylWAIYEEHgQRgj2VywgNBO8+wspXsVBEBFzrA6rQ6WPZlHyo88O/srxsuZtTxN1uiIAbOchixVT8oIFJPbqFTXlGQud7AkDyxk+rI9tSQY3Fozy9v5moVRa7SX85uHDKqELgqdWmNdWdI35Jc4HHeO3dVXzYxZtZZlGlLm6nnjTd1EZ9IU44Hq5x2ZqTtTlNFagQxBp7iRnCRr6UknFyXICAA8d+7gB2VM5HbB9x2cUBOWVcuc567HU+PDUSB4AVel7FO64tiLbeLQD+2f7qN6uCwBxkZOTjtOMZP0j2ioV7IRNbgE4LSAjsPvbEZ7zkbvXXy5H5zCRx0Shh3IdJ1eetUHrPdXa5ttbR78BG1kY3kgEL5DJz4486otAaQTvB+4UpX5aBILvZ9yuVla5S2YqfTikDZVh8IBsEd1M8tuzSoxxoRWI7y7dXOO4Lq+f4Um7eWX8s2bTIj2+WS3XX1ll6PpHnK434wV8MA9u9y2lOUjLL2FM9wXWA5PgF1HPZirs4IZC0ZktOfmTlyUDei4jcNqiWMk+lqJUsB6I1AHhk8e/xqn2js2G8EltcW5XeH1KRufGVfWmCr47T5ZNMdV6n85bG4CJS572LHR7FVs/rLVaGUtzGRAyOd/BTa6yLZiSIrRT56aF2jfPHceq3kykEHtrxt4/m037Jvsqbf7US52hdywkNFmKMMODNGmGI7137j21A5Rti1n/AGbVuIyXFpcLE2JHC9ll5mBtRhHFOv8AR5izsuT/AOXJ/pxUVI/o9pjZTeNzKfqoPwop9ZOlkG1Y9HKC4H+dm9jMx/GnF1yCOGRjypU5Wpp5RT//AC8/OwfxpsZgBk7h40trfrCVV31jyXrm35bxbPh9x3ayRt0zaHCMyuHI+Lk5z3A7iK1m2iGWZTkPhvDOANQ8wB7M9tZfzdbON1fG7aM9BBGyQu3BpS2GkQduBkZ8u2tWBrF7Y6NtQcA7RzdncX+3inlOXOjBcq/aGeliCnSzCQasZwgALDHaxOkjPxSezB+bfvIobWaScaokjYupAOoY9HB3ZPD1132jbl0wuNSsrr5qwPHsyAVz8o+NI/LfbU929xsyztxI3Rp00jsFWMSYIwvaRuOc+o1VpYjM9g0Azcb2sAdb88l2JsrHmw2WU2dbsS6Ftb6CSQEd2KJg9gXBB3GnBUAycbzx8eyoFnH7ltlEjl+jRQzYGTpAXco4DwrrNMenjQH4Lsw8BgA5/WP21yqHOnlc/cSfypGQXZ7cdIH7QrL6iVP/AI/TSjymvVubyzgiDTCCcTz9HhljCqQgfsyXOdPHCndTFt+AzQTQI+mSWCQKe0ZGnPtYe2qXmtjiGzLfogAdJEmAATIrEPnvOc7z2YrtT2jjM5zI7IHmDn828VBzNkyG6AkWPByyO4PZhSoI8+uPprnta7MULuoyQN3mTpBPgCQTUaKESXjSb/eYxFx3Eye+MMcOHRnPlU+WddSo2MuGIBHELjV7Mj21VLQ1zcr5An5+F6XO32cqxRxbyIwgB7cx4wfaKlYor7XFzi45oUC0iImmOCFJjx8pgnWYerSv7lfJz+cxDs6OU+ZzGMew5qfUHZjlowXILqzg7uDBmGB3DGB5YrqHXu88Le1kKh5xdkNLaCSHWJraQTxFBk6lySMDsIz68Ux7N2jHPEksTB0dQVI4HP2Hw4iuWzJS3S5JIEzqueIC4BHlqDY8MUr7KtEg21NFbkpG1r000Y/R9K0mlWVfgkrvOKtgdLEYnHNl3A+GVwft4rzobp2xVVZwSMJZCQsrkoMjIREdlUYz1s73z2lu4VKiuiZpEOMKkbL3nUXBJ9a49Veb67KvCi4Jkkwc9iKpZm+gD94VVYHA4Rvz5aqUqclbRG2jdtcGRryJ2WPpBgC1OAjRgALv3hiO3uzTjJIrFoiTkpkgZ9Fsrx9R9lLHKNprW7W+C9LAIhDMiJmSNAzSdMpz1gGPWXHCriK+SSS3mjYNHLG4Vl3hs6ZF9WFfyJx21dqQZS2YaYeQIGY8PJQOC6PdG3t1L4Z1QKFXdrcDARR3kju7zXPbHKGG1iL3TqmEywGX47twAyVJ3ZIANWMkCllYjJUkqe4kFT9BIqr2tsqK/tJI3yFmTBPBlIORnxVhw8DVWIxucDIDa/aI+ylZTbXqXFxcXMMRghlKBUO7UVGGk0jqjV3Durjyn/sk36n4iuuxrjVGVJBaJ2hJXgxjOnUPAgZrjyoP5pN+p+IrdtFnho3WA8gsvI4uqLnW4WkcwgH5ITH99Lnz1fwxX2vvMKmNjp4zTH62Pwr5TxOlkPOCpHKKXxuYj7VSpPLWLMKbzgSoCvDUDuxXjnTGOUMn7W3P1I6seUWz2mgIT01IdP1l4fRn6Ko1BtIwqhUODZmErbbO2WNERFCKqhVUcFAGAPVUTk/n3OrEY1l3AznCySM6j5rCoPIflKt7aJIC2tfe5Q2NayKOtnAHHiDjt86m7JfDTR4OlJCQ3wev76UHbldeO7GMdoHzeSN7OkY/UEX9/wAhPQb6L3syIlpZGB1NIwGeIROoo8jgv+/SltzaAs9twSyLphurb3O0nBRIshZct5YHkR3U3bGb3spgDo5HjAHxVY6fXpIPrpf51kc7NkMYzh4mYjeURZAxceK4B8N9WaUjrPRuGTuzyOnpkodor7b39mlPHSnSeB6MiTHkdOPXUyF1cK64II3N4Hf+A9leYNDRrp0sjKMYAwykcccMEVx2VlUEbElowFJPaPgt4gj6cjiKon9Mt3g+x/0vS9+5j05fipiC8eBDEnd8rUPmCl3kWht5bmxA1RW5V434HTOWk6Nh2su/rDiCKbKUeUymxmbaKamQiOO5jxkGMHCzDtDJq3jgVJ4VYpnGQOhO8C3/AGBy52uFB4q4sIj7quTqOD0XV3ac9GBqG7IPV3nt3d1d9oxnpLdgPRlOojsVonXHkW0j2V16FXMcqnsyGHB0IOBntXJDDy8a7yyhRliAN287uJwPpP01xe/tg2ztb2spXDaF0U6PAB1Sohz2BjjPn2eupQqv2rxhB9Ezpn1BmX2uqD11PzXNwGFvNChm4Y3PR7goh1+JJfSPUAD84V2trUJqxnrOznPe34DAHqqFssM8s0jYOH6JCBgBUxqG/j18gntK9wFS7xpNyxgb85dt4QDt05yxJ4DcNxyd2D0e2zsA4C/yoXyyiC68NqYyEuflEDAx2YXSPUKWeSY91Xdzf6lKHVaxBf7uGQkux7Szbx3DFWPKDa0NhZu8rneGAz6ckjgnAA4sTnhwHgK+cgti+5dn20RXSwjDOO3W/WbPiCceqrI7ED5O8Q0HiNT9go3q1htCJZJDjrBFAHxU1Hf46nb1AVCupGlkDJpRYHOuRu0ADpI1GeBG4sdwI3AkZE6K6LSuoA0oFyd+dbZJXu3LpP7wqHtpVKpFlQskyiQAgEqxJO4bzqcKp8GauMZOPPWw5C34Urrtu4AtJ3BAHQSMGPD9GSD5VA5E7NRLCywuCtqmM9mtVd93DJaq/l8xlazs8lY7ucrKR6RjjXpCg7g2ME02xoFAAAAAAAHAAbgPKvbrx0zQD9RJ5C4/P8KjeotnOzyzfERlRRgZyF1MfI6wB+qe+olvcBbiZGBCOVCkjqs+jLr5kaT3HDY3qa6bLfXNPIAQuUj6wwS0YbU2OwYdRv39U8Km3IQ6VbG9gVHeU649mnNc3Wa4tI1A5ZAqVnfOXsiG3e2nhXo5ZJ0gZUACSR4JOpRuyoG4/wAKUeVp/M5vJfvrTfzo7Sje4s7dSGljlMzgb9CBCOt3FsjHl4ik3licWcvjo++K1+zMZhiL9ftfLlwSOtt1loHh8rVeYxMbGg8XmP8A3Wr7Xfmai07FtPESH2yvRWoV5Y3zxJo287Ht9zt6tKj8KYjVJz8R42wD8aGE+zIq6J9lLa7dzSyv1bzUjm020LW8mtZlw13KZIpB6LYB6hHYccPE+VaWV0TgjOmUEN3B1A0nwyoI/dX14zbWPu69tFgEhEcoeSaMFQiAjJEh3ZyN2M762yzuA2pRk9G2gscdYhVY7x+tg8N4NZHbLGtl6QakdoewPwm9I5zohiC6rAAxYDecZ8ccP/2vN7aLLG8bjKOrKw71YYI9hrtVZyj29HZ20k8pACKSATjU2Oqg8Sd1Iow97wG65WVpLHJq7ltrqXZiOkyW8CSRGTKyBScCJmXc2ARhscCKdPdA1hN+oqWx4AgcfM/b3Up8gLCeQybQuwqT3SoFjUYEcKjKjeSctnO893qabaEK7kkFnYt46RgAeQ+0+NXq7AZSN4Avbe7f4a3UN0XLZzdaYDOBMePiiMceGWP00r84V1JLJa7PQELeuwlccVijKs4HiRuyfLtp00AHOBk4yfKkfkXs83Nxc3l1vuIrqSCMKWCwpHgaQM462rJJzncaKRzQ51Qf6RkP7jkPQ5odwTPb2sNr0UcUekNiNVX4qqTkjO/AG88d/jXvbCdVHO9YpBI471UHf46SQ+Pkd9eNlnpQszcQ84XG73syFQCPJFPmKlT3adHI3pKgYMANR6o6y6e047KruLhJfUjX3UqRxrxODpOnGrBxnhnG7ON+K5bNvo5okliIaN1DKRuBU8Nx4eVSqruBa6x3FC4Wdt0aBc5OSSTxZmJZm8Mkk47K52VyXMoO4pIVx4aVIPrBz6643e3I47iG3YnpJg5QAZGEGWZj8Edg8a7rAEaSTOSwBPki4A+058a6Fptd4zdmPX/fopSly2sFtpIdoqpIgkPTjOrMMg0lgrkgMpwRpwcZpuLmSLVEwy6ZRiMjrDKtjtG8HFR7qCK7ttEozHPGuVJIJDDVjIIOfLuqk5IzSwTT2EpLrAqPbufSa3clVVu8oV057cCrbj0sGf1R/wCN/sT6LzoVemyKJpjbBLZZ26zbzlm4YLHs7B3YGKiXEK2+qRYWmk0OzSErqwuDp1twzncowNx4YqRtQ4eBsZImC9uOupUnzHYfV21OkjDKQQCCCCDwIIwRVcSFticwb3U2SjyXie/eDaUxCqI3FvCoOI9ZKs7M3pOQMbgABTVeK5RhGQH0nSTwBpI5J7S9w3UlhKJkhaYiyaRDpK4LPGH7g3o54g0/CrFeHMmHdt2eGHUfv43UN0UeKARR4QM2M7hgsxJyTkkAsSSck1EsJemczEFVAKRhsZ49dtxI3kBRv4IT217282It5ITWgkIJBEeoa+HhuPgTS7zlbOb8nztEZgyIulYnZAqhsOdKY1DQTkHO5RjFeKeMSkBxsXm1+H8v6IJskdrlJr2+njOpHnCq3eI0VSQe1SQcVV8tf7G/6yfeFWthEixoIsBNIK47jvB9ec+uqnlufzRvFk+9mtxEAJGtGgsPTJZjH0lRi8Vs/NQf/wDHssf3R++1FfeayPGx7If4OfaxP419p2nSyP8ApDjG0oDj/hlP12rxyikxaS78ZjwPEnGB66kf0josXts3fbkex2/jUXbltrtSRnUirIuOOpBkH7apVP1M81QqrY2X4rZOTto0VnbxsMMkEakfKCAEYHjRycbNtE2CC69I2fjyHW53bt7MT5Gq3kpyhaXZ0VzK6yZjDM6DG/g+U7CpznHHBIHZV1su2McMaNjKIqnHAkDBPrO/1184qA5peH64vi9/lPQjZt4ZIldgFJzkd2GIwc9oxv8AHNKXOdGqiyuXAdILtA0bDKMJepqOdwK4yCd281Zba2OZdnXcDA6mWcg/GYs0qOMd5xu7CCK87OYX+x0zg9NaaTq3jXo0knycZ9Vd4A2GQTg5YsJ8iPxf0Xk55K/vbno0LAZwVz3BSwBbyAJbyFcZ0/OYjw96lGe8lozp+rn1VScgp/dGyLcF9RMHRsfSIIymD4jHCr+GUIkYk6p3IMnOWAPwvEAnfg78cd1VpGdC5zNSC4fZegb5qm5RbXkt7yx63vE8jwyLgemVzEQ2MjeCMZqPyLBimvoJP03ulrgkcHjn/RuO7ATSR2FfGjnOhzs+SQelbvFOvgY5FJ+rqqNytZbaaDaUblSzQwSqf0bwyPnLfFK6shvDHbV6FokgawZF12+bmkEX8wbei8nVMfJ6MLbooAGgum7tKOyaiPjNjUfEmvtuNNxKp4SBHXuJA0OPPcvqI8a87SuDDplUjRrUSjAxpcqvS6hvBXcT2EZ8CJlpdrKupCGXLLkcMoxVvPDAjPhVB+LtPtk72N7/AM8F6SxzdN0aXVr/AMrdyoo7o3PSp94+ym1mwMnspQ2Moi21fIP9/b28/hldUTHz4UxbcP5tN4xsPaMfjXWsaHzg97CfUC/vdQ1KmxL1ZtqXt0ze9wxwWsWQc5cCVgF46ixAwBmmK6dp3SMRt0WdTuwKhtJ3R6SASCSCSdxAI31S83UW6/cj0tpXOPAKQn4YpsublY1LscKoyTx+zeT4DfXWscGT4WjNoAHp83Q3RQnXVcoM5WKMtjsV2wqk+OjXgdgJ7xSyu0Qt5tS81ZS0t0hAHDKIZ3z4hjp9tXHKLbrw2rukZWaRligVsZeWTCoSozjHEg9i78cKVeVmyhabMjtFI1OoEjDPvksrxwu578mRzv7h3V3o4sVg7+rsjyBBcftz8FBKZeSmyHFnZiWRnYIJn1EsWkcahkk+iuo4HeF7qttnSMzzFjwk0BfihVBB82DBvIgdhqaigAAcBuHqqNamPXKqHLagz9uCygDPd1UG7sGO+l0kxlL3H/Vzf+cl6CoOciA+4jOriN7V1uUJGQzR8EP62cbu8VbbV5QR21qbmbKqqqxUDLZbACAdpJOKpOW1wk8ltZL15WuIZnQbwsMTa3aTuU4wAeJxUDlnMZ720tCeo13ExXwhjaZvPOpfZV6GDpGRsk0GJx44cvmxsvJOqc8rNEolUqJFGUYgHeM6Tg8e8Dxohn6XpVIxpcx7jvOUVs8N25/Go96uu4gXiIy8jDuOkohJ82bA7ePZXzaR0SRtHvldgukcHXI1Fv1F3huzcN+rFUWtBsBvzHhn+BqvazbbWwRs+4SBGLQzK7xBvSj0Y1R6vhL1sg8RvFLXLk/mh/aJ+NPvOffKbiygAGsGSYtjesYUpjPyifqis/5et+ajxlX7GNbTZ0j5WRvk1Ovjmc0gqI2tqhh8Fu/NtFjZNiP8tGfaM/jRXfkEuNmWI/ysP+mK+1o0wWPf0kk/ObQ/4Lj2P/7otGzGh70U+1RXr+kk35xZj/Ck++P4Vw2Q2beE/wCEn3RVCt0al1eOy1TubHaUcdze2EzBI5WDQxscBtYIcKe8jTu8O8VqxmEUeZGyFABYj1ajjh4ngN53Vi+19jpcLhuqwOVcekp8+7wqbyf5wL2ziKXNvJd4YkyiXU2nhjSQeAHh48aze0Nnmpd0sRzyu3IcwflXaSsY5uF2RC2LcR4H7KTua1SlpLA3G2u54fUG1j79VGxOde1VtE0dxaxNnozKoMY35wCo1KN+4HIHhVlzebWjnudptAweJrmN1YAgEtEA3HxSlLqOaCCVr22HZIPO2um9Xw5rrEFV0kDbEvNcYH5Pu5FEgZgPc8rZAYEn0CO/sGMjArQlZZF3aWBA7mBB8sg0nc6kn5ncA8Pcshx2ZM0Kg47xncezNZza8l0Q6opZ4dSgERyFc7u/jjwq7HRiuhbM92F+l7XvbS+eviuE1Q2CwdvWvba2Wx2fdQHrDoJlQ78lSjaQQe0bl4nOBwo5MlLrZtt0irIkltGGVgCDhACCD4iskm2NIqkreXakKd5lYjGDuxnhWpc2P/8AJs/2X/m1cq6kNNT4sdzjB0tbI/gKYKhk98O5Kdxtg7FupIo4FnguJGMaxkrJEQiM0WGBDKAwI3/CPiKkpzmbNY5khuIdfpMYiqhscco3pfKAzUPl9/b7fP8Ae3P0W8GPoqIwyMHeKZspopo2SPBxEZkEi+7PduVSprDBJhAuFccn+VtvebcVrdmK+4GjJdSupllDjAO87iTnd2088oD+bSeQ9moZrMOS27bVtj/l5vsNaht/+zS/q/iKU7QjbHVRNZpZvyVdp5OljD+KQOTHKfZ8HulLmQRTe7LlmL9IOMzYCOu4bsZAxxrxtDnUsUJeCC4uipyXOoINHonLk5x2HTu41Q2gDSXeoA/n1zxAP+88a7X0IMMi4ABjfcNw9E07NFC6TE/Eb2yvYewv7pdJtAsdgA3p75J8lwxF5daZLh3aWMh5HSGN1GlE1HG5d+rHwt1V/OGjPc2qJjU1xagaidPpzSYON+PehTDyDuC+zbNjxNvGPYun8KT+dDWZ4OjkaJ+mQB19JdMMrZHzyKT0hfLXlrjpiA4C2lvBNHkNZiKfLq1ndcCZVyVzpQg6dQL4YscMRkA43ZqPtnakWz7YyaDoXfpUqCSf12GpifMk1lU0N240ybQumXduDaTu8RvqDZbMWPadg8ryXGu4Ct0za9+MIet3E59Qqy3ZOX/seCBc2Atew45Kqyuje4NbqVq3I3Z0uq5uriIRTXUoYLkMyQoirGjHsO4kjvNU9z1tvW/couT6xBCn2b/XT92Vme1uUMFptSKa4fQipe78FiWMqxAAKOPUPsqhRvdUSSOAzLCAB5WAHorjsgtHubgIuo5xkDcMnJOBu9dRbaNpHErro0h0ReLYLDLE9mdCnA4DiT2Jbc6Gyok1whpJAdyrC3Skk4zrcDfv4ls76Wdv7dudoyJhZrSAatQ6Uh3BAAXQuAo888Tkndj3BsuVxs4Fo3k5cgLrnJOyMXJXXaG03vL2S4bCxxGSCFR2or4Z2Pbll3dlLnOD/Z0/aj7rUxW1ssaKiDCqMAUuc4J/N0/aj7jVqaYNa9rWjIZBZ9splqA48V+huRBH5Nssf8rB/prRXrkZGV2fZg8Raw5/6a0U7ThZT/SUtd1lJ4zL9wj8aouTU2q0hPyAPYSPwrQOf7ZHS7L6QDfbzI/7rZjP0svsrL+QdzqtdPajkeo9Yfaap1guy/iqVa28d/FMdFFFKknXmSMMMMAQewjI9hq+5p1xNtEAY99g/wBM1R1d80zZuNpftYB7I2FU9of/ACSeQ/yCZ7Mv0p8lO51kzZz+NpJ9WaA0pwHqr+qPsp25yrfVaSeMFynrMJkH0xCkWwk1RRnvRT7VFc9lm9KPMrttQfTzXja02iCVu6NvumtM5A23R7Ns1PZbxn5w1fjWTcqpcWsgHF9KDzZgPsrcbC2EcUaDgiKvzVA/Cq+2nWgY3i4n0H7rpstvZcVmXOSum7t3/wA0y/8AUtYgPpQ+yoVX3O3YE27SqCWj6OYecEmG/wC3KT5JS/HIGAI4EAjyIyKv0T8dKw8MlX2m2zw5d+SC521F8m0lb2sF/GtM5Qj81n/ZOfYM/hWec2Nt0m072bsihjhHm51n7lafcwB0ZDwZSp8mGPxpJtZ4FW3+0N/P3TSjbhhaFilj+nvR8W+uN3dl8102pJphlPdG/wB01xtd13dg7izxynzkjBb6wNceVD/mzqOL6Yx5swH2ZrUgXeOX2SKZl6gjxWr838WnZlmD/wAvGfaM/jSpzjx/nMB7rhR7baTH3TWhbOtOiijjHCONE+aoX8KQedOLDRSfFltmJ8NcsTf6qe2sts6THXOdxxe5WhnF4iPBUtVW1pNM9i3dexfe31a1Ubbj1zWSdrXkQ+sP41pma+vwVm6X9Zq3jFY9t9Ve+UkAlYZXHbgyXkxyPUK2EGsav3zfP4W0H1nlf8azexB23ngP2T6vNoSvemvtFFaJZgopT5wn97iUcS5I9S4/8qbKoJLH3XtixtuK61LD5Oekb6iVZpReQK1SC8oX6N2TDoghXGNMSDHkoFFShRThO1B29spbm2mgf0ZY3Q+GoYB9R3+qvy/yQD293NbSgq4ypU/HjOCPZmv1fX5157titZ7UjvEGEnw+ezpI8K49a6T6zXORmNhaucrMbC1WNFeIJg6qy7wwBHkRmvdIlnkVecz+/wDKDjtu8fNT/wB1QTSaVLfFBPsGaaeZiwKbNEh9KeWSU+IzoH3fpqjtN2Gjd4kD7/ZNtlt7ZcmblNbh4DngHQt+qXCv9VmrIuT4It0RtzR6o2Hc0bFCPoratoW3SRSR/HRl+cpH41jEcum5uw2BqkW4GdwC3CCQ7+4EkVV2K/FE9nA3VvaTMUYPArxe23TXdhB2SXSsf1Y+sfoNblmsE2LypjTafS9FLcmGIrCkC6yZHwGbI7AMjdmtAivNuXh95tYbBPjXDa3+YBu9a1a2hs2pq3MbGMgNTxPvwXujtHEAdUzcorESwkMMjOGHH3uQGKTd24R2PqrG9nTm3gljl9O0LxuP1M6faMYrQhzXX8/9r2vNv4rAvRr7QRu/drrbcwlgDmR7mYk5bXLjUe86FB+mmGztlSU0ZZI4Hy/gUVLGzgDgq7mskhtrHpJ54VluXM7hpEBAO5AcnuGf3qb25VWg43Vv/wBWP+aoKcyWyR/wpPnLMf8AzrqvMzskf8Iv/Ul/nrjUf+PsnldK6Q3J4BdxJhFgFmfKmWKPaEcsUsciT9LGSjqwB1dNGeqTjfIU/dr5bWfunaFlBxUSG4f9WIZHtO710/3/ADKbNPoWnrFxKpHkCSKqJeZK3Q64HvrZwMao5Ek3d3Vw+KadSIjwh2diL29Cqrog6YSrQhSjzk7OMto4UZJikUfrACZPWXhVR4tVI/JbaltnoNrB8Ywl5GyZHdqkDfQa53fKXbEKgXmzBOgKv0lsSfRYMD1dY7O4VmY9hVVNK2RhDrHy+fyr3SNIsVTWlwJEVxwZQw9YzUTGraezF3f2gtv8NJ/Cq3YHKCHDRE9FpkcIkm4hCxKqTwyM49VXXJW290bchwMrawtIx7AWBC/Sy+ynMw6JsjjlZrvgpFTwltTa3FbSKxe7GL6QHj7mtx8zWh9hGK2esf5WxdHtKJv7xbmM+aTtOPqyCs1sQ9t7eI+M03rW4oXIooorRLLorjzK2furbFxdfBhRtPnIejX6gaoPKXaXQ27tnDEaV823Z9QyfVWkcxvJn3Ls1ZGGJLlulPfo4Rj5vW/fpjRsyLkzoWav5LRRRRRTBMkUn86fJL8obPkjUZlj99i/XUej+8pI8yKcKKEL8u8hdqao2hb0o94zx0k7x6j9tNNVnO3yYbZm0VvIV95uGLYHASf7yM+DekPM91TbO7WWNXQ5VhkfwPj2UqqosLsQ0KT1kWF2IaFV3Kq4K2zKu9pCI1HeXOMezNa9s9otn2MKzOsSQxIhZiAMhQDv7TnO4Vil5tJ22lbJDC1y0LaxEvwpMZXJGcBSFJ8M7xxrUtj82Ut1ILnbTieQb47dDiCIdxA9M/R3luylUbMfVtY0mzcyePgByTKhHRR33lRW5bXd+Smx7bUgODdTjREP1Qd7fSfCu+zeZOOR+m2nO93KQAVX3qJQOCgLglR6vKtKht1RQqqFVRgAAAAdwA3AV0prSUMFKLRN57zzVhzi7VQdl7Egtk0W8UcS9yKFz544+up1FFXV5RRRRQhFFFFCEUUUUIXwrURtkx5yF0HvQlD9UjPrqZRQhLHKDkPBdrieKK43YBkGiUeU0YBHspCbm0n2fK0uyrkxO2AYboApIBvCiYDSfAHB8RWyV5eMEEEAg8Qd4Pqry9jXtLXC4O5Cyuy50DDKLfatu9lL2OctC3iG34Hj1h3kVW86MYMQuoyGEUsE4ZSCGSQdBJgjiOrGd3fWl7Z5LxzxGJkSWM/7qXJT91vSiPcVzjurKOUPNldQRzxbNlcxSqeks5iC2OOqJm6rjPAjDcMkndSUbGjimE0GXEbrb7cF0L8TcLlxVsjdwr7VFyY2plBBJlJ4soyMCrdXdwPaBjIrryn237nhOP0j7k/FvV9tBidjwLNmF2PAuFrss7V2pDaLkwxHVKR2KN7nPsQeJr9KxRBQAoAAAAA4ADcBWd8y/IY2Vp08oInuQGYHiicUXzOdR8SB2Vo9OWNDGhoT2NgY0NCKKKK9r2iiiihCp+VfJqK/tZLeYdVxubtRh6LjxB9u8dtfmy12VdWt6dmSyrba5QvSvnSA24Oh7nGMcN+N434/VdJPOdzdJtO36uFuYweic8D2mNvkn6Dv76ggHVQ5odkVZ8jeQtts2LTAuXI98lbBkkPi3YM/BG4fTTHWSc1vOJIkn5M2nmO4iOiN34vjhGx7WxjS3whjtxnWgalSvtFFFCEUUUUIRRRRQhFFFFCEUUUUIRRRRQhFFFFCEVwurNJBh1BGcjvB7wRvB8RvrvUbaO0Y4InlmcJGilmZtwAH/wB4cTQhZ3zn8kbdoHuLhjG0S5S6Qe+qRuSORRjpVJ3BhvG7xJQOabkjJtS7F3ddaC3IGCBh5AMqmOGB6TervqZtTaF1ynvRBAGisYWyWI3AcOkbvkIyFTsyflGtv2DsKKzt44IF0xxjA7Se0sT2sTvJ8aiw1UWGqsAK+0UVKlFFFFCEUUUUIRRiiihCSucTmzh2mmsHorlB73MPDeFfHFc9vEcR3FR5Kc6E9hN7g20GRl3JcHeCvBS5+Ep7JB+8OJrY6ouVvI232jCYrhM8dDjAeM96t+HA9tCFdRTBlDKQwIBBByCDwII4ivdYKrbU5NNgj3XYFvHSufaYW9qnxrUeR/OPZ7RUdDJpkxvhfCyDyGcMPFc+qhCaaKM0UIRRRRQhFFFFCEUUUUIRRRRQhFFcrm6WNS8jKiqMlmIVQO8k7hWV8rufWNW6DZiG6mY6Q+CYwfkqOtKfLA8TQhP/ACo5XW2z4TLcyBR8FRvdz8VV7T9A7SKyAe7+U8wzm12dG3nkj/Ul+qvnxn8mOaG5vZvdm25HZiciHPWI7A5Xci/IT2jhWyWtokaKkaqiKAFVQAoA4AAcBQhQ9g8n4LOFYLeMIi93EntZjxZj3mrKiihCKKKKEIooooQiiiihCKKKKEIooooQvEkYYEEAgjBB3gg8QR2isz5W8xVtO3S2bGzmzkBcmIt36QcofFTgd1afRQhYZ/WrbuxureRe7Lcf7w5bA/bqMqf2gpn2Nz/bOlAEvS27HjrXWo/eTO7zArSyKWNtc2uzrolprWPUeLJmNvPKEZPic0IVrsrlNa3Izb3EUvgjqT61zkeyrLNZFtT+jpbMc21zNCewMFkA8j1T9Jqufmt21ajNvtTqjsMk6j5uGFCFt9FfnO+5X7ctQdV6jY+SjfeiFV8fO5tiXqi6RT3iKMHd46PGhC/TeaGbG81+dLDaO3L3IXaGnfj0jH/px1cR8x20brfebRDA/Kmm+hyooQtQ2zzj7Ptc9NdxZHwUbpH+amT7az/bHP2ZW6HZdrJNK25WdSfWIkyx9ZHlVrsX+j/s+LBmMtyflNoT5qYPtY0/bH5PW9qum2hjhHboUAnzPE+uhCyCDmy2ttVhJta6MUeciIYYjyjTEaHxOT4Vp3JTkDZ7OXFtEA+MNK3Wlbzc8B4DA8KYsUUIRRRRQhFFFFCEUUUUIRRRRQhf/9k="/>
          <p:cNvSpPr>
            <a:spLocks noChangeAspect="1" noChangeArrowheads="1"/>
          </p:cNvSpPr>
          <p:nvPr/>
        </p:nvSpPr>
        <p:spPr bwMode="auto">
          <a:xfrm>
            <a:off x="155575" y="-1828800"/>
            <a:ext cx="3390900" cy="38100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pic>
        <p:nvPicPr>
          <p:cNvPr id="17414" name="Picture 6" descr="http://www.risy.cz/Content/Images/obce/znakvlajka/03693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86051" y="1357298"/>
            <a:ext cx="2214578" cy="24882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571604" y="1428736"/>
            <a:ext cx="6203117" cy="34163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5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Háj ve Slezsku, </a:t>
            </a:r>
            <a:r>
              <a:rPr lang="cs-CZ" sz="54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Smolkov</a:t>
            </a:r>
            <a:r>
              <a:rPr lang="cs-CZ" sz="5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,</a:t>
            </a:r>
          </a:p>
          <a:p>
            <a:pPr algn="ctr"/>
            <a:r>
              <a:rPr lang="cs-CZ" sz="54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Chabičov</a:t>
            </a:r>
            <a:r>
              <a:rPr lang="cs-CZ" sz="5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, </a:t>
            </a:r>
            <a:r>
              <a:rPr lang="cs-CZ" sz="54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Jilešovice</a:t>
            </a:r>
            <a:r>
              <a:rPr lang="cs-CZ" sz="5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, Lhota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928794" y="0"/>
            <a:ext cx="5131547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40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Kde hledat, abychom nezabloudili?</a:t>
            </a:r>
            <a:endParaRPr lang="cs-CZ" sz="40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42911" y="2214554"/>
            <a:ext cx="8358246" cy="267765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FFFF00"/>
                </a:solidFill>
                <a:cs typeface="Times New Roman" pitchFamily="18" charset="0"/>
              </a:rPr>
              <a:t>Středisková obec Háj ve Slezsku a její sdružené  obce Smolkov, Lhota, Chabičov </a:t>
            </a:r>
          </a:p>
          <a:p>
            <a:pPr algn="ctr"/>
            <a:r>
              <a:rPr lang="cs-CZ" sz="2400" b="1" dirty="0" smtClean="0">
                <a:solidFill>
                  <a:srgbClr val="FFFF00"/>
                </a:solidFill>
                <a:cs typeface="Times New Roman" pitchFamily="18" charset="0"/>
              </a:rPr>
              <a:t>a Jilešovice</a:t>
            </a:r>
            <a:r>
              <a:rPr lang="cs-CZ" sz="2400" b="1" dirty="0">
                <a:solidFill>
                  <a:srgbClr val="FFFF00"/>
                </a:solidFill>
                <a:cs typeface="Times New Roman" pitchFamily="18" charset="0"/>
              </a:rPr>
              <a:t> </a:t>
            </a:r>
            <a:r>
              <a:rPr lang="cs-CZ" sz="2400" b="1" dirty="0" smtClean="0">
                <a:solidFill>
                  <a:srgbClr val="FFFF00"/>
                </a:solidFill>
                <a:cs typeface="Times New Roman" pitchFamily="18" charset="0"/>
              </a:rPr>
              <a:t>leží na úpatí Nízkého Jeseníku a místy v údolí řeky Opavy v nadmořské výšce 200 až 250 metrů.</a:t>
            </a:r>
          </a:p>
          <a:p>
            <a:pPr algn="ctr"/>
            <a:endParaRPr lang="cs-CZ" sz="2400" b="1" dirty="0">
              <a:solidFill>
                <a:srgbClr val="FFFF00"/>
              </a:solidFill>
              <a:cs typeface="Times New Roman" pitchFamily="18" charset="0"/>
            </a:endParaRPr>
          </a:p>
          <a:p>
            <a:pPr algn="ctr"/>
            <a:r>
              <a:rPr lang="cs-CZ" sz="2400" b="1" dirty="0" smtClean="0">
                <a:solidFill>
                  <a:srgbClr val="FFFF00"/>
                </a:solidFill>
                <a:cs typeface="Times New Roman" pitchFamily="18" charset="0"/>
              </a:rPr>
              <a:t>Katastrální výměra : 1379 ha</a:t>
            </a:r>
          </a:p>
          <a:p>
            <a:pPr algn="ctr"/>
            <a:r>
              <a:rPr lang="cs-CZ" sz="2400" b="1" dirty="0" smtClean="0">
                <a:solidFill>
                  <a:srgbClr val="FFFF00"/>
                </a:solidFill>
                <a:cs typeface="Times New Roman" pitchFamily="18" charset="0"/>
              </a:rPr>
              <a:t>Počet obyvatel přibližně 3350</a:t>
            </a:r>
            <a:endParaRPr lang="cs-CZ" sz="2400" b="1" dirty="0">
              <a:solidFill>
                <a:srgbClr val="FFFF00"/>
              </a:solidFill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071538" y="428604"/>
            <a:ext cx="28800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Historie</a:t>
            </a:r>
            <a:endParaRPr lang="cs-CZ" sz="5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643570" y="571480"/>
            <a:ext cx="350043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FontTx/>
              <a:buChar char="-"/>
            </a:pPr>
            <a:r>
              <a:rPr lang="cs-CZ" sz="2400" b="1" dirty="0">
                <a:solidFill>
                  <a:srgbClr val="FFFF00"/>
                </a:solidFill>
              </a:rPr>
              <a:t>h</a:t>
            </a:r>
            <a:r>
              <a:rPr lang="cs-CZ" sz="2400" b="1" dirty="0" smtClean="0">
                <a:solidFill>
                  <a:srgbClr val="FFFF00"/>
                </a:solidFill>
              </a:rPr>
              <a:t>istorie obcí je dosti bohatá, první zmínka je doložena</a:t>
            </a:r>
          </a:p>
          <a:p>
            <a:pPr algn="ctr"/>
            <a:r>
              <a:rPr lang="cs-CZ" sz="2400" b="1" dirty="0" smtClean="0">
                <a:solidFill>
                  <a:srgbClr val="FFFF00"/>
                </a:solidFill>
              </a:rPr>
              <a:t> o Chabičově v roce 1366</a:t>
            </a:r>
          </a:p>
          <a:p>
            <a:pPr algn="ctr">
              <a:buFontTx/>
              <a:buChar char="-"/>
            </a:pPr>
            <a:endParaRPr lang="cs-CZ" sz="2400" b="1" dirty="0" smtClean="0">
              <a:solidFill>
                <a:srgbClr val="FFFF00"/>
              </a:solidFill>
            </a:endParaRPr>
          </a:p>
          <a:p>
            <a:pPr algn="ctr">
              <a:buFontTx/>
              <a:buChar char="-"/>
            </a:pPr>
            <a:r>
              <a:rPr lang="cs-CZ" sz="2400" b="1" dirty="0" smtClean="0">
                <a:solidFill>
                  <a:srgbClr val="FFFF00"/>
                </a:solidFill>
              </a:rPr>
              <a:t>  osídlování obcí však probíhalo již dříve vzhledem  dobrým podmínkám:  prameny </a:t>
            </a:r>
          </a:p>
          <a:p>
            <a:pPr algn="ctr"/>
            <a:r>
              <a:rPr lang="cs-CZ" sz="2400" b="1" dirty="0" smtClean="0">
                <a:solidFill>
                  <a:srgbClr val="FFFF00"/>
                </a:solidFill>
              </a:rPr>
              <a:t>pitné vody, úrodná pole při řece Opavici, křovinaté pastviny, hluboké lesy, úkryty pro lidi </a:t>
            </a:r>
          </a:p>
          <a:p>
            <a:pPr algn="ctr"/>
            <a:r>
              <a:rPr lang="cs-CZ" sz="2400" b="1" dirty="0">
                <a:solidFill>
                  <a:srgbClr val="FFFF00"/>
                </a:solidFill>
              </a:rPr>
              <a:t>i</a:t>
            </a:r>
            <a:r>
              <a:rPr lang="cs-CZ" sz="2400" b="1" dirty="0" smtClean="0">
                <a:solidFill>
                  <a:srgbClr val="FFFF00"/>
                </a:solidFill>
              </a:rPr>
              <a:t> dobytek</a:t>
            </a:r>
          </a:p>
        </p:txBody>
      </p:sp>
      <p:pic>
        <p:nvPicPr>
          <p:cNvPr id="17410" name="Picture 2" descr="http://www.technicke-pamatky.cz/soubory/images/lhota_lid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3116"/>
            <a:ext cx="5214942" cy="32861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extovéPole 5"/>
          <p:cNvSpPr txBox="1"/>
          <p:nvPr/>
        </p:nvSpPr>
        <p:spPr>
          <a:xfrm>
            <a:off x="857224" y="5626894"/>
            <a:ext cx="4144468" cy="12311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Tx/>
              <a:buChar char="-"/>
            </a:pPr>
            <a:r>
              <a:rPr lang="cs-CZ" sz="2800" b="1" dirty="0" smtClean="0">
                <a:solidFill>
                  <a:srgbClr val="FFFF00"/>
                </a:solidFill>
              </a:rPr>
              <a:t>v historii zde stávalo </a:t>
            </a:r>
          </a:p>
          <a:p>
            <a:r>
              <a:rPr lang="cs-CZ" sz="2800" b="1" dirty="0" smtClean="0">
                <a:solidFill>
                  <a:srgbClr val="FFFF00"/>
                </a:solidFill>
              </a:rPr>
              <a:t>mnoho vodních mlýnů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www.technicke-pamatky.cz/soubory/images/haj%20ve%20slezsku%2018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1643050"/>
            <a:ext cx="7153275" cy="4924425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2071670" y="714356"/>
            <a:ext cx="51546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rgbClr val="FFFF00"/>
                </a:solidFill>
              </a:rPr>
              <a:t>Háj  ve Slezsku v roce 1866</a:t>
            </a:r>
            <a:endParaRPr lang="cs-CZ" sz="32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Sokolovna v Háji ve Slezsku, p&amp;uring;vodní stav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715000" cy="3714751"/>
          </a:xfrm>
          <a:prstGeom prst="rect">
            <a:avLst/>
          </a:prstGeom>
          <a:noFill/>
        </p:spPr>
      </p:pic>
      <p:pic>
        <p:nvPicPr>
          <p:cNvPr id="31748" name="Picture 4" descr="Sokolovna v Háji ve Slezsku, sou&amp;ccaron;asný stav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496" y="3000372"/>
            <a:ext cx="5143504" cy="3857628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5857884" y="1714488"/>
            <a:ext cx="28777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FF00"/>
                </a:solidFill>
              </a:rPr>
              <a:t>Tak jde čas……</a:t>
            </a:r>
            <a:endParaRPr lang="cs-CZ" sz="3200" b="1" dirty="0">
              <a:solidFill>
                <a:srgbClr val="FFFF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42844" y="4643446"/>
            <a:ext cx="359149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FFFF00"/>
                </a:solidFill>
              </a:rPr>
              <a:t>Sokolovna v Háji ve Slezsku,</a:t>
            </a:r>
          </a:p>
          <a:p>
            <a:pPr algn="ctr"/>
            <a:r>
              <a:rPr lang="cs-CZ" sz="2000" b="1" dirty="0" smtClean="0">
                <a:solidFill>
                  <a:srgbClr val="FFFF00"/>
                </a:solidFill>
              </a:rPr>
              <a:t>postavena 1924….jistou dobu</a:t>
            </a:r>
          </a:p>
          <a:p>
            <a:pPr algn="ctr"/>
            <a:r>
              <a:rPr lang="cs-CZ" sz="2000" b="1" dirty="0" smtClean="0">
                <a:solidFill>
                  <a:srgbClr val="FFFF00"/>
                </a:solidFill>
              </a:rPr>
              <a:t>sloužila jako kino</a:t>
            </a:r>
            <a:endParaRPr lang="cs-CZ" sz="20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28596" y="357166"/>
            <a:ext cx="596253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4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První číslování  domů</a:t>
            </a:r>
            <a:endParaRPr lang="cs-CZ" sz="4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57158" y="1071546"/>
            <a:ext cx="892975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FFC000"/>
                </a:solidFill>
              </a:rPr>
              <a:t>                 </a:t>
            </a:r>
            <a:r>
              <a:rPr lang="cs-CZ" sz="2800" dirty="0" smtClean="0">
                <a:solidFill>
                  <a:srgbClr val="FFC000"/>
                </a:solidFill>
              </a:rPr>
              <a:t>Zajímalo by vás, jak se dříve číslovaly domy? </a:t>
            </a:r>
          </a:p>
          <a:p>
            <a:endParaRPr lang="cs-CZ" sz="2400" dirty="0" smtClean="0">
              <a:solidFill>
                <a:srgbClr val="FFFF00"/>
              </a:solidFill>
            </a:endParaRPr>
          </a:p>
          <a:p>
            <a:r>
              <a:rPr lang="cs-CZ" sz="2400" i="1" dirty="0" smtClean="0">
                <a:solidFill>
                  <a:srgbClr val="FFFF00"/>
                </a:solidFill>
              </a:rPr>
              <a:t>To jednoho dne přijeli úředníci z Opavy kočárem do Smolkova a řekli si, že budou</a:t>
            </a:r>
          </a:p>
          <a:p>
            <a:r>
              <a:rPr lang="cs-CZ" sz="2400" i="1" dirty="0" smtClean="0">
                <a:solidFill>
                  <a:srgbClr val="FFFF00"/>
                </a:solidFill>
              </a:rPr>
              <a:t> domy číslovat podle zásady levé ruky. Když však přijeli do malé osady Háj, kde </a:t>
            </a:r>
            <a:r>
              <a:rPr lang="cs-CZ" sz="2400" i="1" dirty="0" smtClean="0">
                <a:solidFill>
                  <a:srgbClr val="FFFF00"/>
                </a:solidFill>
              </a:rPr>
              <a:t>tehdy </a:t>
            </a:r>
            <a:r>
              <a:rPr lang="cs-CZ" sz="2400" i="1" dirty="0" smtClean="0">
                <a:solidFill>
                  <a:srgbClr val="FFFF00"/>
                </a:solidFill>
              </a:rPr>
              <a:t>na levé straně nic nestálo, začali zprava.</a:t>
            </a:r>
          </a:p>
          <a:p>
            <a:endParaRPr lang="cs-CZ" i="1" dirty="0" smtClean="0"/>
          </a:p>
        </p:txBody>
      </p:sp>
      <p:pic>
        <p:nvPicPr>
          <p:cNvPr id="19458" name="Picture 2" descr="http://www.liptovskateplicka.sk/wp-content/uploads/2011/01/stare-dom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71934" y="3571876"/>
            <a:ext cx="4488877" cy="30480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TextovéPole 4"/>
          <p:cNvSpPr txBox="1"/>
          <p:nvPr/>
        </p:nvSpPr>
        <p:spPr>
          <a:xfrm>
            <a:off x="714348" y="3714752"/>
            <a:ext cx="278608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FFFF00"/>
                </a:solidFill>
              </a:rPr>
              <a:t>   Později se číslovalo bez ohledu na stranu, a proto dnes se v číslování nevyznáme.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42844" y="142852"/>
            <a:ext cx="530542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Nejstarší jména</a:t>
            </a:r>
            <a:endParaRPr lang="cs-CZ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0" y="1071546"/>
            <a:ext cx="9001156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b="1" dirty="0" smtClean="0">
                <a:solidFill>
                  <a:srgbClr val="FFFF00"/>
                </a:solidFill>
              </a:rPr>
              <a:t>Tyto příjmení pochází z 18.století a můžeme se podívat, která příjmení přetrvala  i do dnešní doby:</a:t>
            </a:r>
          </a:p>
          <a:p>
            <a:pPr algn="just"/>
            <a:endParaRPr lang="cs-CZ" sz="2400" b="1" dirty="0" smtClean="0">
              <a:solidFill>
                <a:srgbClr val="FFFF00"/>
              </a:solidFill>
            </a:endParaRPr>
          </a:p>
          <a:p>
            <a:r>
              <a:rPr lang="cs-CZ" b="1" dirty="0" smtClean="0">
                <a:solidFill>
                  <a:srgbClr val="FFFF00"/>
                </a:solidFill>
              </a:rPr>
              <a:t>Adámek, Antonín, Baránek, Balaryn, Bartek, Bartonec, Bernát, Binar, Broďák, Buba,Bjer, Čaja, Černý, David, Dejmek, Dedek, Dostál, Dvořák, Dumbrovský, Franěc, Fasal, Fišer, Grygar, Hlubek, Hofer, Holuba, Hudeček, Hranoš, Holubek, Hurník, Holý, Hrubý, Hajduk, Chamraď, Charvát, Juřica, Juchelka, Jaroš, Kaluža, Kašpar, Kudela, Kuchař, Kupka, Košec, Komár, Klapetek, Kadula, Kučera, Kaštovský, Křížek, Kokotek, Konečný, Kokeš,Lukáš, Moravec, Motyka, Matějka, Malura, Mlýnek,Menšík, Novák, Nováček, Onderka, Ondruš, Ostárek, Paleta, Peterek, Postulka, Pešat, Prorok, Rosypal, Rychlík, Rybář, Řehulka, Říman, Stuchlík, Skuplík, Stoklasa, Srnka, Sýkora, Sítko, Slavík, Šimečka,Trojek, Vašek, Vaněk, Veselý, Vančura, Zdrálek, Zražila, Žídek, Zajíc, Žák..</a:t>
            </a:r>
          </a:p>
          <a:p>
            <a:pPr algn="ctr"/>
            <a:endParaRPr lang="cs-CZ" b="1" dirty="0" smtClean="0">
              <a:solidFill>
                <a:srgbClr val="FFFF00"/>
              </a:solidFill>
            </a:endParaRPr>
          </a:p>
          <a:p>
            <a:pPr algn="ctr"/>
            <a:r>
              <a:rPr lang="cs-CZ" sz="2400" b="1" dirty="0" smtClean="0">
                <a:solidFill>
                  <a:srgbClr val="FFFF00"/>
                </a:solidFill>
              </a:rPr>
              <a:t>Příjmení vznikala i tak, jak bylo danému člověkovi vtipně či hanlivě říkáno. Příjmení si mohl člověk vymyslet a nebo mu bylo úřadem vymyšleno, který si rád vymýšlel jména veselá </a:t>
            </a:r>
          </a:p>
          <a:p>
            <a:pPr algn="ctr"/>
            <a:r>
              <a:rPr lang="cs-CZ" sz="2400" b="1" dirty="0" smtClean="0">
                <a:solidFill>
                  <a:srgbClr val="FFFF00"/>
                </a:solidFill>
              </a:rPr>
              <a:t>( Hloupý, Vozihnůj, Nejezchleb, Zmija, </a:t>
            </a:r>
            <a:r>
              <a:rPr lang="cs-CZ" sz="2400" b="1" dirty="0" smtClean="0">
                <a:solidFill>
                  <a:srgbClr val="FFFF00"/>
                </a:solidFill>
              </a:rPr>
              <a:t>Lakota).</a:t>
            </a:r>
            <a:endParaRPr lang="cs-CZ" sz="2400" b="1" dirty="0" smtClean="0">
              <a:solidFill>
                <a:srgbClr val="FFFF00"/>
              </a:solidFill>
            </a:endParaRPr>
          </a:p>
          <a:p>
            <a:pPr algn="ctr"/>
            <a:endParaRPr lang="cs-CZ" dirty="0" smtClean="0"/>
          </a:p>
          <a:p>
            <a:pPr algn="just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857488" y="285728"/>
            <a:ext cx="39877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Zajímavosti</a:t>
            </a:r>
            <a:endParaRPr lang="cs-CZ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1428736"/>
            <a:ext cx="8858279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Char char="-"/>
            </a:pPr>
            <a:r>
              <a:rPr lang="cs-CZ" sz="32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1929 Velká zima – </a:t>
            </a:r>
          </a:p>
          <a:p>
            <a:r>
              <a:rPr lang="cs-CZ" sz="3200" dirty="0" smtClean="0">
                <a:solidFill>
                  <a:srgbClr val="FFFF00"/>
                </a:solidFill>
              </a:rPr>
              <a:t>  -36°C, u Opavice -42°C, led byl tlustý až 70 cm</a:t>
            </a:r>
          </a:p>
          <a:p>
            <a:pPr>
              <a:buFontTx/>
              <a:buChar char="-"/>
            </a:pPr>
            <a:r>
              <a:rPr lang="cs-CZ" sz="3200" dirty="0">
                <a:solidFill>
                  <a:schemeClr val="bg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3200" dirty="0" smtClean="0">
                <a:solidFill>
                  <a:schemeClr val="bg1">
                    <a:lumMod val="95000"/>
                    <a:lumOff val="5000"/>
                  </a:schemeClr>
                </a:solidFill>
              </a:rPr>
              <a:t>1931 – první elektrické osvětlení</a:t>
            </a:r>
          </a:p>
          <a:p>
            <a:pPr>
              <a:buFontTx/>
              <a:buChar char="-"/>
            </a:pPr>
            <a:r>
              <a:rPr lang="cs-CZ" sz="3200" dirty="0">
                <a:solidFill>
                  <a:srgbClr val="FFFF00"/>
                </a:solidFill>
              </a:rPr>
              <a:t> </a:t>
            </a:r>
            <a:r>
              <a:rPr lang="cs-CZ" sz="3200" dirty="0" smtClean="0">
                <a:solidFill>
                  <a:srgbClr val="FFFF00"/>
                </a:solidFill>
              </a:rPr>
              <a:t>v Háji Chabičov  stával cukrovar, který měl pro obec velký význam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642910" y="4286256"/>
            <a:ext cx="4924425" cy="12311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FF00"/>
                </a:solidFill>
              </a:rPr>
              <a:t>Významní občané  a rodáci:</a:t>
            </a:r>
          </a:p>
          <a:p>
            <a:pPr>
              <a:buFontTx/>
              <a:buChar char="-"/>
            </a:pPr>
            <a:r>
              <a:rPr lang="cs-CZ" sz="2800" dirty="0" smtClean="0">
                <a:solidFill>
                  <a:srgbClr val="FFFF00"/>
                </a:solidFill>
              </a:rPr>
              <a:t>Vladislav Vančura – spisovatel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17561" y="0"/>
            <a:ext cx="69088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Přírodní zvláštnosti</a:t>
            </a:r>
            <a:endParaRPr lang="cs-CZ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47173" y="1285860"/>
            <a:ext cx="253787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4000" b="1" cap="none" spc="0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Těškovice</a:t>
            </a:r>
            <a:endParaRPr lang="cs-CZ" sz="40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786050" y="1500174"/>
            <a:ext cx="491826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340 m.n.m. poslední výběžek Nízkého Jeseníku </a:t>
            </a:r>
          </a:p>
          <a:p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57158" y="2143116"/>
            <a:ext cx="913737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Tx/>
              <a:buChar char="-"/>
            </a:pPr>
            <a:r>
              <a:rPr lang="cs-CZ" dirty="0"/>
              <a:t>n</a:t>
            </a:r>
            <a:r>
              <a:rPr lang="cs-CZ" dirty="0" smtClean="0"/>
              <a:t>a vrcholu Těškovic se pokoušel občan Hlubek těžit kámen,</a:t>
            </a:r>
          </a:p>
          <a:p>
            <a:r>
              <a:rPr lang="cs-CZ" dirty="0" smtClean="0"/>
              <a:t> ale objevila se tam voda a dílo mu zatopila. Pak na jižním svahu chtěl pěstovat vinou révu. </a:t>
            </a:r>
          </a:p>
          <a:p>
            <a:r>
              <a:rPr lang="cs-CZ" dirty="0" smtClean="0"/>
              <a:t>Nepřijala se a dodnes se tomu místu říká „na vinohradní“.</a:t>
            </a:r>
          </a:p>
          <a:p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220590" y="3143248"/>
            <a:ext cx="4623573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Hluboký </a:t>
            </a:r>
            <a:r>
              <a:rPr lang="cs-CZ" sz="36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Důl a Jáma </a:t>
            </a:r>
            <a:endParaRPr lang="cs-CZ" sz="36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714876" y="3286124"/>
            <a:ext cx="413177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j</a:t>
            </a:r>
            <a:r>
              <a:rPr lang="cs-CZ" dirty="0" smtClean="0"/>
              <a:t>sou vydraliny na horní části Chabičova,</a:t>
            </a:r>
          </a:p>
          <a:p>
            <a:r>
              <a:rPr lang="cs-CZ" dirty="0" smtClean="0"/>
              <a:t> porostlé stromy  a křovím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71472" y="4214818"/>
            <a:ext cx="519167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Tx/>
              <a:buChar char="-"/>
            </a:pPr>
            <a:r>
              <a:rPr lang="cs-CZ" dirty="0" smtClean="0"/>
              <a:t>Na dně jsou potoky z dosti silnými prameny. </a:t>
            </a:r>
          </a:p>
          <a:p>
            <a:pPr>
              <a:buFontTx/>
              <a:buChar char="-"/>
            </a:pPr>
            <a:r>
              <a:rPr lang="cs-CZ" dirty="0"/>
              <a:t> </a:t>
            </a:r>
            <a:r>
              <a:rPr lang="cs-CZ" dirty="0" smtClean="0"/>
              <a:t>v Jámě byla kdysi jeskyně zvaná „Janíčková ďura“, </a:t>
            </a:r>
          </a:p>
          <a:p>
            <a:pPr>
              <a:buFontTx/>
              <a:buChar char="-"/>
            </a:pPr>
            <a:r>
              <a:rPr lang="cs-CZ" i="1" dirty="0" smtClean="0"/>
              <a:t>kde  prý kdysi meškal loupežník Janíček</a:t>
            </a:r>
            <a:endParaRPr lang="cs-CZ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786050" y="142852"/>
            <a:ext cx="30535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Památky</a:t>
            </a:r>
            <a:endParaRPr lang="cs-CZ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3786151" y="1785926"/>
            <a:ext cx="5357849" cy="267765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48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</a:rPr>
              <a:t>Kostel sv. Valentina v Chabičově </a:t>
            </a:r>
          </a:p>
          <a:p>
            <a:pPr algn="ctr"/>
            <a:r>
              <a:rPr lang="cs-CZ" sz="2400" b="1" cap="none" spc="0" dirty="0" smtClean="0">
                <a:ln w="11430"/>
                <a:solidFill>
                  <a:srgbClr val="FFFF00"/>
                </a:solidFill>
              </a:rPr>
              <a:t>z roku 1911</a:t>
            </a:r>
            <a:endParaRPr lang="cs-CZ" sz="4800" b="1" cap="none" spc="0" dirty="0">
              <a:ln w="11430"/>
              <a:solidFill>
                <a:srgbClr val="FFFF00"/>
              </a:solidFill>
            </a:endParaRPr>
          </a:p>
        </p:txBody>
      </p:sp>
      <p:pic>
        <p:nvPicPr>
          <p:cNvPr id="13314" name="Picture 2" descr="http://upload.wikimedia.org/wikipedia/commons/thumb/4/41/Kostel_Haj_ve_Slezsku_20081122.jpg/800px-Kostel_Haj_ve_Slezsku_200811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142984"/>
            <a:ext cx="4149745" cy="52149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www.propamatky.info/images/original/titul_fin_272_545444_1.jpg"/>
          <p:cNvPicPr>
            <a:picLocks noChangeAspect="1" noChangeArrowheads="1"/>
          </p:cNvPicPr>
          <p:nvPr/>
        </p:nvPicPr>
        <p:blipFill>
          <a:blip r:embed="rId2" cstate="print">
            <a:lum bright="-10000"/>
          </a:blip>
          <a:srcRect/>
          <a:stretch>
            <a:fillRect/>
          </a:stretch>
        </p:blipFill>
        <p:spPr bwMode="auto">
          <a:xfrm>
            <a:off x="1571604" y="53578"/>
            <a:ext cx="6024562" cy="451842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Obdélník 7"/>
          <p:cNvSpPr/>
          <p:nvPr/>
        </p:nvSpPr>
        <p:spPr>
          <a:xfrm>
            <a:off x="857224" y="4611231"/>
            <a:ext cx="7429552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PAMÁTNÍK SLEZSKÉHO ODBOJE na Ostré hůrce </a:t>
            </a:r>
          </a:p>
          <a:p>
            <a:pPr algn="ctr"/>
            <a:r>
              <a:rPr lang="cs-CZ" sz="4800" b="1" cap="none" spc="0" dirty="0" smtClean="0">
                <a:ln w="11430"/>
                <a:solidFill>
                  <a:srgbClr val="FFFF00"/>
                </a:solidFill>
              </a:rPr>
              <a:t>- </a:t>
            </a:r>
            <a:r>
              <a:rPr lang="cs-CZ" sz="2800" b="1" cap="none" spc="0" dirty="0" smtClean="0">
                <a:ln w="11430"/>
                <a:solidFill>
                  <a:srgbClr val="FFFF00"/>
                </a:solidFill>
              </a:rPr>
              <a:t>postaven v roce 1929, na památku tří táborů lidu</a:t>
            </a:r>
            <a:endParaRPr lang="cs-CZ" sz="2800" b="1" cap="none" spc="0" dirty="0">
              <a:ln w="11430"/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mw2.google.com/mw-panoramio/photos/medium/291464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79022" y="2357430"/>
            <a:ext cx="6585956" cy="438624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Obdélník 3"/>
          <p:cNvSpPr/>
          <p:nvPr/>
        </p:nvSpPr>
        <p:spPr>
          <a:xfrm>
            <a:off x="670667" y="214290"/>
            <a:ext cx="7802666" cy="187743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4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</a:rPr>
              <a:t>Pomník Vladislava VANČURY</a:t>
            </a:r>
            <a:endParaRPr lang="cs-CZ" sz="40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cs-CZ" sz="2800" b="1" cap="none" spc="0" dirty="0" smtClean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národní umělec a hájecký rodák</a:t>
            </a:r>
            <a:endParaRPr lang="cs-CZ" sz="2800" b="1" cap="none" spc="0" dirty="0">
              <a:ln w="11430"/>
              <a:solidFill>
                <a:srgbClr val="FFFF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im.foto.mapy.cz/pub/big/000/004/000004906_1014f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42852"/>
            <a:ext cx="6096000" cy="4572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Obdélník 3"/>
          <p:cNvSpPr/>
          <p:nvPr/>
        </p:nvSpPr>
        <p:spPr>
          <a:xfrm>
            <a:off x="642910" y="5286388"/>
            <a:ext cx="7911679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smtClean="0">
                <a:ln w="11430"/>
                <a:solidFill>
                  <a:srgbClr val="FFFF00"/>
                </a:solidFill>
              </a:rPr>
              <a:t>- tank na podstavci - v místě bojů o smolkovskou tvrz v dubnu 1945 ...</a:t>
            </a:r>
            <a:endParaRPr lang="cs-CZ" sz="3200" b="1" cap="none" spc="0" dirty="0">
              <a:ln w="11430"/>
              <a:solidFill>
                <a:srgbClr val="FFFF0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143604" y="1214422"/>
            <a:ext cx="300039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36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</a:rPr>
              <a:t>Pomník OSTRAVSKÉ OPERACE ve Smolkově 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www.peceoseniory.cz/data/images/523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42852"/>
            <a:ext cx="4643437" cy="390947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Obdélník 4"/>
          <p:cNvSpPr/>
          <p:nvPr/>
        </p:nvSpPr>
        <p:spPr>
          <a:xfrm>
            <a:off x="142844" y="3995678"/>
            <a:ext cx="871542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000" b="1" dirty="0" smtClean="0">
                <a:solidFill>
                  <a:srgbClr val="FFFF00"/>
                </a:solidFill>
              </a:rPr>
              <a:t>Tvrz Tvorkovských z Kravař doložena rokem 1613. Na počátku 18. století Lichnovští z Voštic postavili v místech tvrze patrový barokní zámek. Na počátku 19. století jej získali Mitrovští z Nemyšle a provedli drobné klasicistické úpravy, na zámku však nesídlili.</a:t>
            </a:r>
          </a:p>
          <a:p>
            <a:pPr algn="ctr"/>
            <a:r>
              <a:rPr lang="cs-CZ" sz="2000" b="1" dirty="0" smtClean="0">
                <a:solidFill>
                  <a:srgbClr val="FFFF00"/>
                </a:solidFill>
              </a:rPr>
              <a:t>Sloužil jako byty úředníků, z části sýpka a v části bydleli celníci, neboť ve vsi byla celnice na pruské hranici. V letech 1837 - 1925 náležel řádu německých rytířů a jeho využití se nezměnilo. Po roce 1925 dobročinný spolek Lidumil upravil zámek na sirotčinec. V současnosti je zámek využíván jako domov důchodců</a:t>
            </a:r>
            <a:endParaRPr lang="cs-CZ" sz="2000" b="1" dirty="0">
              <a:solidFill>
                <a:srgbClr val="FFFF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786314" y="1214422"/>
            <a:ext cx="4357686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48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z</a:t>
            </a:r>
            <a:r>
              <a:rPr lang="cs-CZ" sz="48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ámek Ludmila</a:t>
            </a:r>
            <a:endParaRPr lang="cs-CZ" sz="48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2143108" y="214290"/>
            <a:ext cx="44491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t</a:t>
            </a:r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vrz Smolkov</a:t>
            </a:r>
            <a:endParaRPr lang="cs-CZ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 rot="10800000" flipV="1">
            <a:off x="1428728" y="1571612"/>
            <a:ext cx="628648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charset="0"/>
                <a:cs typeface="Arial" charset="0"/>
              </a:rPr>
              <a:t> pozůstatky těžkého pevnostního opevnění najdeme na vrchu Padařov, nedaleko obce Smolkov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cs-CZ" sz="2400" dirty="0" smtClean="0">
                <a:solidFill>
                  <a:srgbClr val="FFFF00"/>
                </a:solidFill>
                <a:latin typeface="Arial" charset="0"/>
                <a:cs typeface="Arial" charset="0"/>
              </a:rPr>
              <a:t>p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charset="0"/>
                <a:cs typeface="Arial" charset="0"/>
              </a:rPr>
              <a:t>evnost se skládá z 5 objektů: výsuvné dělostřelecké 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charset="0"/>
                <a:cs typeface="Arial" charset="0"/>
              </a:rPr>
              <a:t>věže, 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charset="0"/>
                <a:cs typeface="Arial" charset="0"/>
              </a:rPr>
              <a:t>dělostřeleckého 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charset="0"/>
                <a:cs typeface="Arial" charset="0"/>
              </a:rPr>
              <a:t>srubu, 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charset="0"/>
                <a:cs typeface="Arial" charset="0"/>
              </a:rPr>
              <a:t>pěchotního 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charset="0"/>
                <a:cs typeface="Arial" charset="0"/>
              </a:rPr>
              <a:t>srubu, 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charset="0"/>
                <a:cs typeface="Arial" charset="0"/>
              </a:rPr>
              <a:t>vchodového 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charset="0"/>
                <a:cs typeface="Arial" charset="0"/>
              </a:rPr>
              <a:t>objektu, </a:t>
            </a:r>
            <a:r>
              <a:rPr kumimoji="0" lang="cs-CZ" sz="24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Arial" charset="0"/>
                <a:cs typeface="Arial" charset="0"/>
              </a:rPr>
              <a:t>dělostřelecké pozorovatelny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upload.wikimedia.org/wikipedia/commons/thumb/8/8c/MO-Sm-39_U_trigonometru.jpg/640px-MO-Sm-39_U_trigonometr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85728"/>
            <a:ext cx="4640787" cy="5572165"/>
          </a:xfrm>
          <a:prstGeom prst="rect">
            <a:avLst/>
          </a:prstGeom>
          <a:noFill/>
        </p:spPr>
      </p:pic>
      <p:pic>
        <p:nvPicPr>
          <p:cNvPr id="2" name="Picture 2" descr="http://www.vyletnik.cz/images/vylet/uzivatele/stejmen/pevnost_padarov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14850" y="3943350"/>
            <a:ext cx="4629150" cy="29146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img5.rajce.idnes.cz/d0505/9/9085/9085203_a7e638b01f442dfc163926e99a994ef6/images/DSC06965.jpg?ver=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928858" y="0"/>
            <a:ext cx="11430000" cy="762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m.treking.cz/regiony/smolkov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357814" cy="3571876"/>
          </a:xfrm>
          <a:prstGeom prst="rect">
            <a:avLst/>
          </a:prstGeom>
          <a:noFill/>
        </p:spPr>
      </p:pic>
      <p:pic>
        <p:nvPicPr>
          <p:cNvPr id="27654" name="Picture 6" descr="http://im.foto.mapy.cz/pub/big/000/015/000015de3_933f9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3571876"/>
            <a:ext cx="2643206" cy="3286124"/>
          </a:xfrm>
          <a:prstGeom prst="rect">
            <a:avLst/>
          </a:prstGeom>
          <a:noFill/>
        </p:spPr>
      </p:pic>
      <p:pic>
        <p:nvPicPr>
          <p:cNvPr id="27656" name="Picture 8" descr="http://www.technicke-pamatky.cz/soubory/images/Vodn%C3%ADk%20Sl%C3%A1m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5074" y="0"/>
            <a:ext cx="2454753" cy="3700448"/>
          </a:xfrm>
          <a:prstGeom prst="rect">
            <a:avLst/>
          </a:prstGeom>
          <a:noFill/>
        </p:spPr>
      </p:pic>
      <p:pic>
        <p:nvPicPr>
          <p:cNvPr id="27652" name="Picture 4" descr="http://iszp.kr-moravskoslezsky.cz/assets/priroda/natura/EVL/dsc_000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9058" y="3571876"/>
            <a:ext cx="5214942" cy="328612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turistika.cz/foto/65207/73858/full_ac8194_zachviliseotevreloneb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214290"/>
            <a:ext cx="5643570" cy="42308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076" name="Picture 4" descr="http://www.trains-loko.cz/galerie/jednotky/elektricke/images/460_003_7_Haj_ve_Slezsku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3636" y="1500174"/>
            <a:ext cx="2381267" cy="17859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078" name="Picture 6" descr="http://www.hajveslezsku.cz/data/galerie/dsc908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6380" y="4500570"/>
            <a:ext cx="3547955" cy="235743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080" name="Picture 8" descr="http://www.skolahaj.cz/drupal/files/skol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4500570"/>
            <a:ext cx="4357678" cy="22732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4357686" y="142852"/>
            <a:ext cx="3009350" cy="800219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FF00"/>
                </a:solidFill>
              </a:rPr>
              <a:t>Opakování učiva</a:t>
            </a:r>
          </a:p>
          <a:p>
            <a:endParaRPr lang="cs-CZ" dirty="0"/>
          </a:p>
        </p:txBody>
      </p:sp>
      <p:pic>
        <p:nvPicPr>
          <p:cNvPr id="7" name="Picture 2" descr="http://im.foto.mapy.cz/pub/big/000/004/000004906_1014f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1428736"/>
            <a:ext cx="3286148" cy="24646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2" descr="http://www.peceoseniory.cz/data/images/523_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38" y="1000108"/>
            <a:ext cx="3500462" cy="27146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2" descr="http://www.propamatky.info/images/original/titul_fin_272_545444_1.jpg"/>
          <p:cNvPicPr>
            <a:picLocks noChangeAspect="1" noChangeArrowheads="1"/>
          </p:cNvPicPr>
          <p:nvPr/>
        </p:nvPicPr>
        <p:blipFill>
          <a:blip r:embed="rId4" cstate="print">
            <a:lum bright="-10000"/>
          </a:blip>
          <a:srcRect/>
          <a:stretch>
            <a:fillRect/>
          </a:stretch>
        </p:blipFill>
        <p:spPr bwMode="auto">
          <a:xfrm>
            <a:off x="714348" y="4071942"/>
            <a:ext cx="3309918" cy="24824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TextovéPole 10"/>
          <p:cNvSpPr txBox="1"/>
          <p:nvPr/>
        </p:nvSpPr>
        <p:spPr>
          <a:xfrm>
            <a:off x="214282" y="2500306"/>
            <a:ext cx="4844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FF00"/>
                </a:solidFill>
              </a:rPr>
              <a:t>1.</a:t>
            </a:r>
            <a:endParaRPr lang="cs-CZ" sz="3600" b="1" dirty="0">
              <a:solidFill>
                <a:srgbClr val="FFFF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214282" y="4929198"/>
            <a:ext cx="5405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FF00"/>
                </a:solidFill>
              </a:rPr>
              <a:t>2.</a:t>
            </a:r>
            <a:endParaRPr lang="cs-CZ" sz="3600" b="1" dirty="0">
              <a:solidFill>
                <a:srgbClr val="FFFF00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214942" y="2357430"/>
            <a:ext cx="4892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FF00"/>
                </a:solidFill>
              </a:rPr>
              <a:t>3.</a:t>
            </a:r>
            <a:endParaRPr lang="cs-CZ" sz="3200" b="1" dirty="0">
              <a:solidFill>
                <a:srgbClr val="FFFF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072066" y="5357826"/>
            <a:ext cx="55816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FF00"/>
                </a:solidFill>
              </a:rPr>
              <a:t>4.</a:t>
            </a:r>
            <a:endParaRPr lang="cs-CZ" sz="3600" b="1" dirty="0">
              <a:solidFill>
                <a:srgbClr val="FFFF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42844" y="142852"/>
            <a:ext cx="419031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FF00"/>
                </a:solidFill>
              </a:rPr>
              <a:t>Úkol: přiřaď správný název památky</a:t>
            </a:r>
          </a:p>
          <a:p>
            <a:pPr marL="342900" indent="-342900">
              <a:buAutoNum type="alphaUcPeriod"/>
            </a:pPr>
            <a:r>
              <a:rPr lang="cs-CZ" b="1" dirty="0" smtClean="0">
                <a:solidFill>
                  <a:srgbClr val="FFFF00"/>
                </a:solidFill>
              </a:rPr>
              <a:t>zámek Ludmila     B. tvrz </a:t>
            </a:r>
            <a:r>
              <a:rPr lang="cs-CZ" b="1" dirty="0" err="1" smtClean="0">
                <a:solidFill>
                  <a:srgbClr val="FFFF00"/>
                </a:solidFill>
              </a:rPr>
              <a:t>Smolkov</a:t>
            </a:r>
            <a:endParaRPr lang="cs-CZ" b="1" dirty="0" smtClean="0">
              <a:solidFill>
                <a:srgbClr val="FFFF00"/>
              </a:solidFill>
            </a:endParaRPr>
          </a:p>
          <a:p>
            <a:pPr marL="342900" indent="-342900"/>
            <a:r>
              <a:rPr lang="cs-CZ" b="1" dirty="0" smtClean="0">
                <a:solidFill>
                  <a:srgbClr val="FFFF00"/>
                </a:solidFill>
              </a:rPr>
              <a:t>C. památník na Ostré hůrce</a:t>
            </a:r>
          </a:p>
          <a:p>
            <a:pPr marL="342900" indent="-342900"/>
            <a:r>
              <a:rPr lang="cs-CZ" b="1" dirty="0" smtClean="0">
                <a:solidFill>
                  <a:srgbClr val="FFFF00"/>
                </a:solidFill>
              </a:rPr>
              <a:t>D. pomník Ostravské operace</a:t>
            </a:r>
            <a:endParaRPr lang="cs-CZ" b="1" dirty="0">
              <a:solidFill>
                <a:srgbClr val="FFFF00"/>
              </a:solidFill>
            </a:endParaRPr>
          </a:p>
        </p:txBody>
      </p:sp>
      <p:pic>
        <p:nvPicPr>
          <p:cNvPr id="16" name="Picture 2" descr="http://upload.wikimedia.org/wikipedia/commons/thumb/8/8c/MO-Sm-39_U_trigonometru.jpg/640px-MO-Sm-39_U_trigonometru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9322" y="4143380"/>
            <a:ext cx="2926275" cy="258486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1857356" y="714356"/>
            <a:ext cx="2932213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Správné řešení:</a:t>
            </a:r>
          </a:p>
          <a:p>
            <a:endParaRPr lang="cs-CZ" sz="3200" b="1" dirty="0" smtClean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1. D</a:t>
            </a:r>
          </a:p>
          <a:p>
            <a:r>
              <a:rPr lang="cs-CZ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2. C</a:t>
            </a:r>
          </a:p>
          <a:p>
            <a:r>
              <a:rPr lang="cs-CZ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3. A</a:t>
            </a:r>
          </a:p>
          <a:p>
            <a:r>
              <a:rPr lang="cs-CZ" sz="3200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4. B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42844" y="1643050"/>
            <a:ext cx="8358246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solidFill>
                  <a:srgbClr val="FFFF00"/>
                </a:solidFill>
              </a:rPr>
              <a:t>http://cs.wikipedia.org/wiki/H%C3%A1j_ve_Slezsku#mediaviewer/File:Kostel_Haj_ve_Slezsku_20081122.jpghttp://www.hajveslezsku.cz/obec-haj-ve-slezsku-1/informace-o-obci/fotografie/</a:t>
            </a:r>
          </a:p>
          <a:p>
            <a:r>
              <a:rPr lang="cs-CZ" b="1" dirty="0" smtClean="0">
                <a:solidFill>
                  <a:srgbClr val="FFFF00"/>
                </a:solidFill>
                <a:hlinkClick r:id="rId2"/>
              </a:rPr>
              <a:t>http://www.</a:t>
            </a:r>
            <a:r>
              <a:rPr lang="cs-CZ" b="1" dirty="0" err="1" smtClean="0">
                <a:solidFill>
                  <a:srgbClr val="FFFF00"/>
                </a:solidFill>
                <a:hlinkClick r:id="rId2"/>
              </a:rPr>
              <a:t>trains</a:t>
            </a:r>
            <a:r>
              <a:rPr lang="cs-CZ" b="1" dirty="0" smtClean="0">
                <a:solidFill>
                  <a:srgbClr val="FFFF00"/>
                </a:solidFill>
                <a:hlinkClick r:id="rId2"/>
              </a:rPr>
              <a:t>-</a:t>
            </a:r>
            <a:r>
              <a:rPr lang="cs-CZ" b="1" dirty="0" err="1" smtClean="0">
                <a:solidFill>
                  <a:srgbClr val="FFFF00"/>
                </a:solidFill>
                <a:hlinkClick r:id="rId2"/>
              </a:rPr>
              <a:t>loko.cz</a:t>
            </a:r>
            <a:r>
              <a:rPr lang="cs-CZ" b="1" dirty="0" smtClean="0">
                <a:solidFill>
                  <a:srgbClr val="FFFF00"/>
                </a:solidFill>
                <a:hlinkClick r:id="rId2"/>
              </a:rPr>
              <a:t>/galerie/jednotky/</a:t>
            </a:r>
            <a:endParaRPr lang="cs-CZ" b="1" dirty="0" smtClean="0">
              <a:solidFill>
                <a:srgbClr val="FFFF00"/>
              </a:solidFill>
            </a:endParaRPr>
          </a:p>
          <a:p>
            <a:r>
              <a:rPr lang="cs-CZ" b="1" dirty="0" smtClean="0">
                <a:solidFill>
                  <a:srgbClr val="FFFF00"/>
                </a:solidFill>
                <a:hlinkClick r:id="rId3"/>
              </a:rPr>
              <a:t>http://www.</a:t>
            </a:r>
            <a:r>
              <a:rPr lang="cs-CZ" b="1" dirty="0" err="1" smtClean="0">
                <a:solidFill>
                  <a:srgbClr val="FFFF00"/>
                </a:solidFill>
                <a:hlinkClick r:id="rId3"/>
              </a:rPr>
              <a:t>vyletnik.cz</a:t>
            </a:r>
            <a:r>
              <a:rPr lang="cs-CZ" b="1" dirty="0" smtClean="0">
                <a:solidFill>
                  <a:srgbClr val="FFFF00"/>
                </a:solidFill>
                <a:hlinkClick r:id="rId3"/>
              </a:rPr>
              <a:t>/</a:t>
            </a:r>
            <a:r>
              <a:rPr lang="cs-CZ" b="1" dirty="0" err="1" smtClean="0">
                <a:solidFill>
                  <a:srgbClr val="FFFF00"/>
                </a:solidFill>
                <a:hlinkClick r:id="rId3"/>
              </a:rPr>
              <a:t>images</a:t>
            </a:r>
            <a:r>
              <a:rPr lang="cs-CZ" b="1" dirty="0" smtClean="0">
                <a:solidFill>
                  <a:srgbClr val="FFFF00"/>
                </a:solidFill>
                <a:hlinkClick r:id="rId3"/>
              </a:rPr>
              <a:t>/</a:t>
            </a:r>
            <a:r>
              <a:rPr lang="cs-CZ" b="1" dirty="0" err="1" smtClean="0">
                <a:solidFill>
                  <a:srgbClr val="FFFF00"/>
                </a:solidFill>
                <a:hlinkClick r:id="rId3"/>
              </a:rPr>
              <a:t>vylet</a:t>
            </a:r>
            <a:r>
              <a:rPr lang="cs-CZ" b="1" dirty="0" smtClean="0">
                <a:solidFill>
                  <a:srgbClr val="FFFF00"/>
                </a:solidFill>
                <a:hlinkClick r:id="rId3"/>
              </a:rPr>
              <a:t>/</a:t>
            </a:r>
            <a:r>
              <a:rPr lang="cs-CZ" b="1" dirty="0" err="1" smtClean="0">
                <a:solidFill>
                  <a:srgbClr val="FFFF00"/>
                </a:solidFill>
                <a:hlinkClick r:id="rId3"/>
              </a:rPr>
              <a:t>uzivatele</a:t>
            </a:r>
            <a:r>
              <a:rPr lang="cs-CZ" b="1" dirty="0" smtClean="0">
                <a:solidFill>
                  <a:srgbClr val="FFFF00"/>
                </a:solidFill>
                <a:hlinkClick r:id="rId3"/>
              </a:rPr>
              <a:t>/</a:t>
            </a:r>
            <a:r>
              <a:rPr lang="cs-CZ" b="1" dirty="0" err="1" smtClean="0">
                <a:solidFill>
                  <a:srgbClr val="FFFF00"/>
                </a:solidFill>
                <a:hlinkClick r:id="rId3"/>
              </a:rPr>
              <a:t>stejmen</a:t>
            </a:r>
            <a:r>
              <a:rPr lang="cs-CZ" b="1" dirty="0" smtClean="0">
                <a:solidFill>
                  <a:srgbClr val="FFFF00"/>
                </a:solidFill>
                <a:hlinkClick r:id="rId3"/>
              </a:rPr>
              <a:t>/pevnost_</a:t>
            </a:r>
            <a:r>
              <a:rPr lang="cs-CZ" b="1" dirty="0" err="1" smtClean="0">
                <a:solidFill>
                  <a:srgbClr val="FFFF00"/>
                </a:solidFill>
                <a:hlinkClick r:id="rId3"/>
              </a:rPr>
              <a:t>padarov.jpg</a:t>
            </a:r>
            <a:endParaRPr lang="cs-CZ" b="1" dirty="0" smtClean="0">
              <a:solidFill>
                <a:srgbClr val="FFFF00"/>
              </a:solidFill>
            </a:endParaRPr>
          </a:p>
          <a:p>
            <a:r>
              <a:rPr lang="cs-CZ" b="1" dirty="0" smtClean="0">
                <a:solidFill>
                  <a:srgbClr val="FFFF00"/>
                </a:solidFill>
              </a:rPr>
              <a:t>http://cs.wikipedia.org/wiki/Smolkov_(d%C4%9Blost%C5%99eleck%C3%A1_tvrz)#mediaviewer/File:MO-Sm-39_U_trigonometru.jpg</a:t>
            </a:r>
          </a:p>
          <a:p>
            <a:r>
              <a:rPr lang="cs-CZ" b="1" dirty="0" err="1" smtClean="0">
                <a:solidFill>
                  <a:srgbClr val="FFFF00"/>
                </a:solidFill>
              </a:rPr>
              <a:t>elektricke</a:t>
            </a:r>
            <a:r>
              <a:rPr lang="cs-CZ" b="1" dirty="0" smtClean="0">
                <a:solidFill>
                  <a:srgbClr val="FFFF00"/>
                </a:solidFill>
              </a:rPr>
              <a:t>/</a:t>
            </a:r>
            <a:r>
              <a:rPr lang="cs-CZ" b="1" dirty="0" err="1" smtClean="0">
                <a:solidFill>
                  <a:srgbClr val="FFFF00"/>
                </a:solidFill>
              </a:rPr>
              <a:t>images</a:t>
            </a:r>
            <a:r>
              <a:rPr lang="cs-CZ" b="1" dirty="0" smtClean="0">
                <a:solidFill>
                  <a:srgbClr val="FFFF00"/>
                </a:solidFill>
              </a:rPr>
              <a:t>/460_003_7_Haj_ve_Slezsku.</a:t>
            </a:r>
            <a:r>
              <a:rPr lang="cs-CZ" b="1" dirty="0" err="1" smtClean="0">
                <a:solidFill>
                  <a:srgbClr val="FFFF00"/>
                </a:solidFill>
              </a:rPr>
              <a:t>jpg</a:t>
            </a:r>
            <a:endParaRPr lang="cs-CZ" b="1" dirty="0" smtClean="0">
              <a:solidFill>
                <a:srgbClr val="FFFF00"/>
              </a:solidFill>
            </a:endParaRPr>
          </a:p>
          <a:p>
            <a:r>
              <a:rPr lang="cs-CZ" b="1" dirty="0" smtClean="0">
                <a:solidFill>
                  <a:srgbClr val="FFFF00"/>
                </a:solidFill>
                <a:hlinkClick r:id="rId4"/>
              </a:rPr>
              <a:t>http://www.</a:t>
            </a:r>
            <a:r>
              <a:rPr lang="cs-CZ" b="1" dirty="0" err="1" smtClean="0">
                <a:solidFill>
                  <a:srgbClr val="FFFF00"/>
                </a:solidFill>
                <a:hlinkClick r:id="rId4"/>
              </a:rPr>
              <a:t>peceoseniory.cz</a:t>
            </a:r>
            <a:r>
              <a:rPr lang="cs-CZ" b="1" dirty="0" smtClean="0">
                <a:solidFill>
                  <a:srgbClr val="FFFF00"/>
                </a:solidFill>
                <a:hlinkClick r:id="rId4"/>
              </a:rPr>
              <a:t>/data/</a:t>
            </a:r>
            <a:r>
              <a:rPr lang="cs-CZ" b="1" dirty="0" err="1" smtClean="0">
                <a:solidFill>
                  <a:srgbClr val="FFFF00"/>
                </a:solidFill>
                <a:hlinkClick r:id="rId4"/>
              </a:rPr>
              <a:t>images</a:t>
            </a:r>
            <a:r>
              <a:rPr lang="cs-CZ" b="1" dirty="0" smtClean="0">
                <a:solidFill>
                  <a:srgbClr val="FFFF00"/>
                </a:solidFill>
                <a:hlinkClick r:id="rId4"/>
              </a:rPr>
              <a:t>/523_1.jpg </a:t>
            </a:r>
          </a:p>
          <a:p>
            <a:r>
              <a:rPr lang="cs-CZ" b="1" dirty="0" smtClean="0">
                <a:solidFill>
                  <a:srgbClr val="FFFF00"/>
                </a:solidFill>
                <a:hlinkClick r:id="rId4"/>
              </a:rPr>
              <a:t>http://www.</a:t>
            </a:r>
            <a:r>
              <a:rPr lang="cs-CZ" b="1" dirty="0" err="1" smtClean="0">
                <a:solidFill>
                  <a:srgbClr val="FFFF00"/>
                </a:solidFill>
                <a:hlinkClick r:id="rId4"/>
              </a:rPr>
              <a:t>propamatky.info</a:t>
            </a:r>
            <a:r>
              <a:rPr lang="cs-CZ" b="1" dirty="0" smtClean="0">
                <a:solidFill>
                  <a:srgbClr val="FFFF00"/>
                </a:solidFill>
                <a:hlinkClick r:id="rId4"/>
              </a:rPr>
              <a:t>/</a:t>
            </a:r>
            <a:r>
              <a:rPr lang="cs-CZ" b="1" dirty="0" err="1" smtClean="0">
                <a:solidFill>
                  <a:srgbClr val="FFFF00"/>
                </a:solidFill>
                <a:hlinkClick r:id="rId4"/>
              </a:rPr>
              <a:t>cs</a:t>
            </a:r>
            <a:r>
              <a:rPr lang="cs-CZ" b="1" dirty="0" smtClean="0">
                <a:solidFill>
                  <a:srgbClr val="FFFF00"/>
                </a:solidFill>
                <a:hlinkClick r:id="rId4"/>
              </a:rPr>
              <a:t>/</a:t>
            </a:r>
            <a:r>
              <a:rPr lang="cs-CZ" b="1" dirty="0" err="1" smtClean="0">
                <a:solidFill>
                  <a:srgbClr val="FFFF00"/>
                </a:solidFill>
                <a:hlinkClick r:id="rId4"/>
              </a:rPr>
              <a:t>financovani</a:t>
            </a:r>
            <a:r>
              <a:rPr lang="cs-CZ" b="1" dirty="0" smtClean="0">
                <a:solidFill>
                  <a:srgbClr val="FFFF00"/>
                </a:solidFill>
                <a:hlinkClick r:id="rId4"/>
              </a:rPr>
              <a:t>/</a:t>
            </a:r>
            <a:r>
              <a:rPr lang="cs-CZ" b="1" dirty="0" err="1" smtClean="0">
                <a:solidFill>
                  <a:srgbClr val="FFFF00"/>
                </a:solidFill>
                <a:hlinkClick r:id="rId4"/>
              </a:rPr>
              <a:t>moravskoslezsky</a:t>
            </a:r>
            <a:r>
              <a:rPr lang="cs-CZ" b="1" dirty="0" smtClean="0">
                <a:solidFill>
                  <a:srgbClr val="FFFF00"/>
                </a:solidFill>
                <a:hlinkClick r:id="rId4"/>
              </a:rPr>
              <a:t>-kraj/</a:t>
            </a:r>
            <a:r>
              <a:rPr lang="cs-CZ" b="1" dirty="0" err="1" smtClean="0">
                <a:solidFill>
                  <a:srgbClr val="FFFF00"/>
                </a:solidFill>
                <a:hlinkClick r:id="rId4"/>
              </a:rPr>
              <a:t>sbirky</a:t>
            </a:r>
            <a:r>
              <a:rPr lang="cs-CZ" b="1" dirty="0" smtClean="0">
                <a:solidFill>
                  <a:srgbClr val="FFFF00"/>
                </a:solidFill>
                <a:hlinkClick r:id="rId4"/>
              </a:rPr>
              <a:t>/</a:t>
            </a:r>
            <a:endParaRPr lang="cs-CZ" b="1" dirty="0" smtClean="0">
              <a:solidFill>
                <a:srgbClr val="FFFF00"/>
              </a:solidFill>
            </a:endParaRPr>
          </a:p>
          <a:p>
            <a:r>
              <a:rPr lang="cs-CZ" b="1" dirty="0" smtClean="0">
                <a:solidFill>
                  <a:srgbClr val="FFFF00"/>
                </a:solidFill>
              </a:rPr>
              <a:t>oprava-</a:t>
            </a:r>
            <a:r>
              <a:rPr lang="cs-CZ" b="1" dirty="0" err="1" smtClean="0">
                <a:solidFill>
                  <a:srgbClr val="FFFF00"/>
                </a:solidFill>
              </a:rPr>
              <a:t>pamatniku</a:t>
            </a:r>
            <a:r>
              <a:rPr lang="cs-CZ" b="1" dirty="0" smtClean="0">
                <a:solidFill>
                  <a:srgbClr val="FFFF00"/>
                </a:solidFill>
              </a:rPr>
              <a:t>-v-obci-haj-ve-</a:t>
            </a:r>
            <a:r>
              <a:rPr lang="cs-CZ" b="1" dirty="0" err="1" smtClean="0">
                <a:solidFill>
                  <a:srgbClr val="FFFF00"/>
                </a:solidFill>
              </a:rPr>
              <a:t>slezsku</a:t>
            </a:r>
            <a:r>
              <a:rPr lang="cs-CZ" b="1" dirty="0" smtClean="0">
                <a:solidFill>
                  <a:srgbClr val="FFFF00"/>
                </a:solidFill>
              </a:rPr>
              <a:t>/272/</a:t>
            </a:r>
          </a:p>
          <a:p>
            <a:r>
              <a:rPr lang="cs-CZ" dirty="0" smtClean="0">
                <a:hlinkClick r:id="rId5"/>
              </a:rPr>
              <a:t>http://www.</a:t>
            </a:r>
            <a:r>
              <a:rPr lang="cs-CZ" dirty="0" err="1" smtClean="0">
                <a:hlinkClick r:id="rId5"/>
              </a:rPr>
              <a:t>treking.cz</a:t>
            </a:r>
            <a:r>
              <a:rPr lang="cs-CZ" dirty="0" smtClean="0">
                <a:hlinkClick r:id="rId5"/>
              </a:rPr>
              <a:t>/regiony/smolkov2.jpg</a:t>
            </a:r>
            <a:endParaRPr lang="cs-CZ" dirty="0" smtClean="0"/>
          </a:p>
          <a:p>
            <a:r>
              <a:rPr lang="cs-CZ" b="1" dirty="0" smtClean="0">
                <a:solidFill>
                  <a:srgbClr val="FFFF00"/>
                </a:solidFill>
                <a:hlinkClick r:id="rId6"/>
              </a:rPr>
              <a:t>http://kctfenix.wz.cz/SM/6/haj.jpg</a:t>
            </a:r>
            <a:endParaRPr lang="cs-CZ" b="1" dirty="0" smtClean="0">
              <a:solidFill>
                <a:srgbClr val="FFFF00"/>
              </a:solidFill>
            </a:endParaRPr>
          </a:p>
          <a:p>
            <a:r>
              <a:rPr lang="cs-CZ" b="1" dirty="0" smtClean="0">
                <a:solidFill>
                  <a:srgbClr val="FFFF00"/>
                </a:solidFill>
                <a:hlinkClick r:id="rId7"/>
              </a:rPr>
              <a:t>http://foto.turistika.</a:t>
            </a:r>
            <a:r>
              <a:rPr lang="cs-CZ" b="1" dirty="0" err="1" smtClean="0">
                <a:solidFill>
                  <a:srgbClr val="FFFF00"/>
                </a:solidFill>
                <a:hlinkClick r:id="rId7"/>
              </a:rPr>
              <a:t>cz</a:t>
            </a:r>
            <a:r>
              <a:rPr lang="cs-CZ" b="1" dirty="0" smtClean="0">
                <a:solidFill>
                  <a:srgbClr val="FFFF00"/>
                </a:solidFill>
                <a:hlinkClick r:id="rId7"/>
              </a:rPr>
              <a:t>/foto/65207/73858/</a:t>
            </a:r>
            <a:r>
              <a:rPr lang="cs-CZ" b="1" dirty="0" err="1" smtClean="0">
                <a:solidFill>
                  <a:srgbClr val="FFFF00"/>
                </a:solidFill>
                <a:hlinkClick r:id="rId7"/>
              </a:rPr>
              <a:t>full</a:t>
            </a:r>
            <a:r>
              <a:rPr lang="cs-CZ" b="1" dirty="0" smtClean="0">
                <a:solidFill>
                  <a:srgbClr val="FFFF00"/>
                </a:solidFill>
                <a:hlinkClick r:id="rId7"/>
              </a:rPr>
              <a:t>_ac8194_</a:t>
            </a:r>
            <a:r>
              <a:rPr lang="cs-CZ" b="1" dirty="0" err="1" smtClean="0">
                <a:solidFill>
                  <a:srgbClr val="FFFF00"/>
                </a:solidFill>
                <a:hlinkClick r:id="rId7"/>
              </a:rPr>
              <a:t>zachviliseotevrelonebe.jpg</a:t>
            </a:r>
            <a:endParaRPr lang="cs-CZ" b="1" dirty="0" smtClean="0">
              <a:solidFill>
                <a:srgbClr val="FFFF00"/>
              </a:solidFill>
            </a:endParaRPr>
          </a:p>
          <a:p>
            <a:r>
              <a:rPr lang="cs-CZ" b="1" dirty="0" smtClean="0">
                <a:solidFill>
                  <a:srgbClr val="FFFF00"/>
                </a:solidFill>
              </a:rPr>
              <a:t>http://cs.wikipedia.org/wiki/H%C3%A1j_ve_Slezsku#mediaviewer/File:Haj_ve_Slezsku_CoA_CZ.jpg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57158" y="857232"/>
            <a:ext cx="227209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Použité odkazy:</a:t>
            </a:r>
          </a:p>
          <a:p>
            <a:r>
              <a:rPr lang="cs-CZ" sz="2400" dirty="0" smtClean="0"/>
              <a:t>Obrázky: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Vlastní 18">
      <a:dk1>
        <a:sysClr val="windowText" lastClr="000000"/>
      </a:dk1>
      <a:lt1>
        <a:sysClr val="window" lastClr="FFFFFF"/>
      </a:lt1>
      <a:dk2>
        <a:srgbClr val="006600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632</TotalTime>
  <Words>945</Words>
  <Application>Microsoft Office PowerPoint</Application>
  <PresentationFormat>Předvádění na obrazovce (4:3)</PresentationFormat>
  <Paragraphs>127</Paragraphs>
  <Slides>24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5" baseType="lpstr">
      <vt:lpstr>Tok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Vladka</dc:creator>
  <cp:lastModifiedBy>Dum</cp:lastModifiedBy>
  <cp:revision>69</cp:revision>
  <dcterms:created xsi:type="dcterms:W3CDTF">2014-01-18T13:31:50Z</dcterms:created>
  <dcterms:modified xsi:type="dcterms:W3CDTF">2014-09-24T11:13:59Z</dcterms:modified>
</cp:coreProperties>
</file>