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notesMasterIdLst>
    <p:notesMasterId r:id="rId12"/>
  </p:notesMasterIdLst>
  <p:sldIdLst>
    <p:sldId id="256" r:id="rId2"/>
    <p:sldId id="257" r:id="rId3"/>
    <p:sldId id="308" r:id="rId4"/>
    <p:sldId id="309" r:id="rId5"/>
    <p:sldId id="310" r:id="rId6"/>
    <p:sldId id="311" r:id="rId7"/>
    <p:sldId id="312" r:id="rId8"/>
    <p:sldId id="313" r:id="rId9"/>
    <p:sldId id="314" r:id="rId10"/>
    <p:sldId id="26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85" autoAdjust="0"/>
    <p:restoredTop sz="94671" autoAdjust="0"/>
  </p:normalViewPr>
  <p:slideViewPr>
    <p:cSldViewPr>
      <p:cViewPr>
        <p:scale>
          <a:sx n="76" d="100"/>
          <a:sy n="76" d="100"/>
        </p:scale>
        <p:origin x="-846" y="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2886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935102-90C5-475E-93E9-91D352505F84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237446-BF77-448F-A0B7-225F4D041C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28318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136763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136763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136763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13" Type="http://schemas.openxmlformats.org/officeDocument/2006/relationships/image" Target="../media/image27.pn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12" Type="http://schemas.openxmlformats.org/officeDocument/2006/relationships/image" Target="../media/image26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png"/><Relationship Id="rId11" Type="http://schemas.openxmlformats.org/officeDocument/2006/relationships/image" Target="../media/image25.png"/><Relationship Id="rId5" Type="http://schemas.openxmlformats.org/officeDocument/2006/relationships/image" Target="../media/image19.png"/><Relationship Id="rId10" Type="http://schemas.openxmlformats.org/officeDocument/2006/relationships/image" Target="../media/image24.png"/><Relationship Id="rId4" Type="http://schemas.openxmlformats.org/officeDocument/2006/relationships/image" Target="../media/image18.png"/><Relationship Id="rId9" Type="http://schemas.openxmlformats.org/officeDocument/2006/relationships/image" Target="../media/image23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3" Type="http://schemas.openxmlformats.org/officeDocument/2006/relationships/image" Target="../media/image29.png"/><Relationship Id="rId7" Type="http://schemas.openxmlformats.org/officeDocument/2006/relationships/image" Target="../media/image33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2.png"/><Relationship Id="rId5" Type="http://schemas.openxmlformats.org/officeDocument/2006/relationships/image" Target="../media/image31.png"/><Relationship Id="rId4" Type="http://schemas.openxmlformats.org/officeDocument/2006/relationships/image" Target="../media/image30.png"/><Relationship Id="rId9" Type="http://schemas.openxmlformats.org/officeDocument/2006/relationships/image" Target="../media/image35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png"/><Relationship Id="rId3" Type="http://schemas.openxmlformats.org/officeDocument/2006/relationships/image" Target="../media/image36.png"/><Relationship Id="rId7" Type="http://schemas.openxmlformats.org/officeDocument/2006/relationships/image" Target="../media/image40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9.png"/><Relationship Id="rId5" Type="http://schemas.openxmlformats.org/officeDocument/2006/relationships/image" Target="../media/image38.png"/><Relationship Id="rId10" Type="http://schemas.openxmlformats.org/officeDocument/2006/relationships/image" Target="../media/image43.png"/><Relationship Id="rId4" Type="http://schemas.openxmlformats.org/officeDocument/2006/relationships/image" Target="../media/image37.png"/><Relationship Id="rId9" Type="http://schemas.openxmlformats.org/officeDocument/2006/relationships/image" Target="../media/image42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9.png"/><Relationship Id="rId3" Type="http://schemas.openxmlformats.org/officeDocument/2006/relationships/image" Target="../media/image44.png"/><Relationship Id="rId7" Type="http://schemas.openxmlformats.org/officeDocument/2006/relationships/image" Target="../media/image4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7.png"/><Relationship Id="rId11" Type="http://schemas.openxmlformats.org/officeDocument/2006/relationships/image" Target="../media/image52.png"/><Relationship Id="rId5" Type="http://schemas.openxmlformats.org/officeDocument/2006/relationships/image" Target="../media/image46.png"/><Relationship Id="rId10" Type="http://schemas.openxmlformats.org/officeDocument/2006/relationships/image" Target="../media/image51.png"/><Relationship Id="rId4" Type="http://schemas.openxmlformats.org/officeDocument/2006/relationships/image" Target="../media/image45.png"/><Relationship Id="rId9" Type="http://schemas.openxmlformats.org/officeDocument/2006/relationships/image" Target="../media/image50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7.png"/><Relationship Id="rId3" Type="http://schemas.openxmlformats.org/officeDocument/2006/relationships/image" Target="../media/image52.png"/><Relationship Id="rId7" Type="http://schemas.openxmlformats.org/officeDocument/2006/relationships/image" Target="../media/image5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5.png"/><Relationship Id="rId11" Type="http://schemas.openxmlformats.org/officeDocument/2006/relationships/image" Target="../media/image60.png"/><Relationship Id="rId5" Type="http://schemas.openxmlformats.org/officeDocument/2006/relationships/image" Target="../media/image54.png"/><Relationship Id="rId10" Type="http://schemas.openxmlformats.org/officeDocument/2006/relationships/image" Target="../media/image59.png"/><Relationship Id="rId4" Type="http://schemas.openxmlformats.org/officeDocument/2006/relationships/image" Target="../media/image53.png"/><Relationship Id="rId9" Type="http://schemas.openxmlformats.org/officeDocument/2006/relationships/image" Target="../media/image58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70C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38481" y="3356992"/>
            <a:ext cx="4390438" cy="1877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MATEMATIKA</a:t>
            </a:r>
          </a:p>
          <a:p>
            <a:pPr algn="ctr"/>
            <a:endParaRPr lang="cs-CZ" sz="2800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Mocniny s přirozeným mocnitelem</a:t>
            </a:r>
            <a:endParaRPr lang="cs-CZ" sz="2400" b="1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27684" y="908720"/>
            <a:ext cx="5688632" cy="130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70C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275580" y="404664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71097" y="40466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materiálu:  III-2-02-01_Mocniny_a_odmocniny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Mgr. Jitka Vyhlídalová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Tematický okruh:  Matematika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I.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10.2013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71097" y="4149080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     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Mgr.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Jitka Vyhlídalová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8" name="Přímá spojnice 17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Picture 2" descr="G:\DUMY\LOGO SO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3695" y="1354057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0" name="Přímá spojnice 19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51744" y="5301208"/>
            <a:ext cx="5688632" cy="130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70C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63688" y="764704"/>
            <a:ext cx="4752528" cy="46166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anose="02020603050405020304" pitchFamily="18" charset="0"/>
                <a:cs typeface="Times New Roman" pitchFamily="18" charset="0"/>
              </a:rPr>
              <a:t>Mocniny s přirozeným mocnitelem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2148816" y="2170879"/>
                <a:ext cx="1127040" cy="92333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540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5400" b="0" i="1" smtClean="0">
                              <a:solidFill>
                                <a:srgbClr val="FFFF00"/>
                              </a:solidFill>
                              <a:latin typeface="Cambria Math"/>
                            </a:rPr>
                            <m:t>𝑎</m:t>
                          </m:r>
                        </m:e>
                        <m:sup>
                          <m:r>
                            <a:rPr lang="cs-CZ" sz="5400" b="0" i="1" smtClean="0">
                              <a:solidFill>
                                <a:schemeClr val="bg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𝑛</m:t>
                          </m:r>
                        </m:sup>
                      </m:sSup>
                    </m:oMath>
                  </m:oMathPara>
                </a14:m>
                <a:endParaRPr lang="cs-CZ" sz="5400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48816" y="2170879"/>
                <a:ext cx="1127040" cy="923330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Ovál 3"/>
          <p:cNvSpPr/>
          <p:nvPr/>
        </p:nvSpPr>
        <p:spPr>
          <a:xfrm>
            <a:off x="1979712" y="1919353"/>
            <a:ext cx="1296144" cy="142638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6" name="Přímá spojnice 5"/>
          <p:cNvCxnSpPr>
            <a:stCxn id="3" idx="3"/>
          </p:cNvCxnSpPr>
          <p:nvPr/>
        </p:nvCxnSpPr>
        <p:spPr>
          <a:xfrm>
            <a:off x="3275856" y="2632544"/>
            <a:ext cx="1224136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4644008" y="2420888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mocnina</a:t>
            </a:r>
            <a:endParaRPr lang="cs-CZ" i="1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15" name="Přímá spojnice 14"/>
          <p:cNvCxnSpPr/>
          <p:nvPr/>
        </p:nvCxnSpPr>
        <p:spPr>
          <a:xfrm flipV="1">
            <a:off x="3094909" y="2170879"/>
            <a:ext cx="1224136" cy="250009"/>
          </a:xfrm>
          <a:prstGeom prst="line">
            <a:avLst/>
          </a:prstGeom>
          <a:ln w="28575">
            <a:solidFill>
              <a:schemeClr val="bg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4319045" y="1910703"/>
            <a:ext cx="25572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>
                <a:solidFill>
                  <a:schemeClr val="bg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mocnitel - exponent</a:t>
            </a:r>
            <a:endParaRPr lang="cs-CZ" i="1" dirty="0">
              <a:solidFill>
                <a:schemeClr val="bg2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17" name="Přímá spojnice 16"/>
          <p:cNvCxnSpPr/>
          <p:nvPr/>
        </p:nvCxnSpPr>
        <p:spPr>
          <a:xfrm>
            <a:off x="2843808" y="2914625"/>
            <a:ext cx="1224136" cy="431110"/>
          </a:xfrm>
          <a:prstGeom prst="line">
            <a:avLst/>
          </a:prstGeom>
          <a:ln w="28575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4139952" y="3130180"/>
            <a:ext cx="19977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základ mocniny</a:t>
            </a:r>
            <a:endParaRPr lang="cs-CZ" i="1" dirty="0">
              <a:solidFill>
                <a:srgbClr val="FFFF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11560" y="3933056"/>
            <a:ext cx="583379" cy="307777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 smtClean="0">
                <a:latin typeface="Times New Roman" panose="02020603050405020304" pitchFamily="18" charset="0"/>
                <a:cs typeface="Times New Roman" pitchFamily="18" charset="0"/>
              </a:rPr>
              <a:t>Př.: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1550767" y="3902278"/>
                <a:ext cx="119609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=3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∙3</m:t>
                      </m:r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50767" y="3902278"/>
                <a:ext cx="1196097" cy="36933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1550767" y="4277922"/>
                <a:ext cx="177317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=3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∙3∙3∙3</m:t>
                      </m:r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50767" y="4277922"/>
                <a:ext cx="1773178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4055218" y="3933056"/>
                <a:ext cx="2061718" cy="3724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=3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∙3∙3∙3∙3</m:t>
                      </m:r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55218" y="3933056"/>
                <a:ext cx="2061718" cy="37241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4090361" y="4305466"/>
                <a:ext cx="72930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𝑛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90361" y="4305466"/>
                <a:ext cx="729302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8" name="Tlačítko akce: Nápověda 27">
            <a:hlinkClick r:id="" action="ppaction://noaction" highlightClick="1"/>
          </p:cNvPr>
          <p:cNvSpPr/>
          <p:nvPr/>
        </p:nvSpPr>
        <p:spPr>
          <a:xfrm>
            <a:off x="4819663" y="4305466"/>
            <a:ext cx="442069" cy="360040"/>
          </a:xfrm>
          <a:prstGeom prst="actionButtonHelp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ovéPole 28"/>
              <p:cNvSpPr txBox="1"/>
              <p:nvPr/>
            </p:nvSpPr>
            <p:spPr>
              <a:xfrm>
                <a:off x="4819663" y="4305466"/>
                <a:ext cx="158088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3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∙3∙3∙…∙3</m:t>
                      </m:r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19663" y="4305466"/>
                <a:ext cx="1580882" cy="3693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3" name="TextovéPole 32"/>
              <p:cNvSpPr txBox="1"/>
              <p:nvPr/>
            </p:nvSpPr>
            <p:spPr>
              <a:xfrm>
                <a:off x="903249" y="5157192"/>
                <a:ext cx="7269151" cy="669992"/>
              </a:xfrm>
              <a:prstGeom prst="rect">
                <a:avLst/>
              </a:prstGeom>
              <a:solidFill>
                <a:schemeClr val="bg1"/>
              </a:solidFill>
              <a:ln w="19050">
                <a:solidFill>
                  <a:schemeClr val="tx1"/>
                </a:solidFill>
              </a:ln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Mocnina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𝑛</m:t>
                        </m:r>
                      </m:sup>
                    </m:sSup>
                  </m:oMath>
                </a14:m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(čteme a na n-tou), kde n je přirozené číslo, je součin n čísel a,</a:t>
                </a:r>
              </a:p>
              <a:p>
                <a:pPr algn="just"/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tzn.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𝑛</m:t>
                        </m:r>
                      </m:sup>
                    </m:sSup>
                    <m:r>
                      <a:rPr lang="cs-CZ" b="0" i="1" smtClean="0">
                        <a:latin typeface="Cambria Math"/>
                      </a:rPr>
                      <m:t>=</m:t>
                    </m:r>
                    <m:r>
                      <a:rPr lang="cs-CZ" b="0" i="1" smtClean="0">
                        <a:latin typeface="Cambria Math"/>
                      </a:rPr>
                      <m:t>𝑎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∙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𝑎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∙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𝑎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∙…∙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𝑎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.</m:t>
                    </m:r>
                  </m:oMath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33" name="TextovéPole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03249" y="5157192"/>
                <a:ext cx="7269151" cy="669992"/>
              </a:xfrm>
              <a:prstGeom prst="rect">
                <a:avLst/>
              </a:prstGeom>
              <a:blipFill rotWithShape="1">
                <a:blip r:embed="rId8"/>
                <a:stretch>
                  <a:fillRect l="-585" t="-3540" b="-7965"/>
                </a:stretch>
              </a:blipFill>
              <a:ln w="19050"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4" name="TextovéPole 33"/>
          <p:cNvSpPr txBox="1"/>
          <p:nvPr/>
        </p:nvSpPr>
        <p:spPr>
          <a:xfrm>
            <a:off x="5043645" y="4520724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n-krá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114800" y="2962405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714299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6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3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8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5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7" grpId="0"/>
      <p:bldP spid="16" grpId="0"/>
      <p:bldP spid="21" grpId="0"/>
      <p:bldP spid="22" grpId="0" animBg="1"/>
      <p:bldP spid="23" grpId="0"/>
      <p:bldP spid="24" grpId="0"/>
      <p:bldP spid="25" grpId="0"/>
      <p:bldP spid="27" grpId="0"/>
      <p:bldP spid="28" grpId="0" animBg="1"/>
      <p:bldP spid="28" grpId="1" animBg="1"/>
      <p:bldP spid="29" grpId="0"/>
      <p:bldP spid="33" grpId="0" animBg="1"/>
      <p:bldP spid="3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70C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63688" y="764704"/>
            <a:ext cx="4752528" cy="46166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anose="02020603050405020304" pitchFamily="18" charset="0"/>
                <a:cs typeface="Times New Roman" pitchFamily="18" charset="0"/>
              </a:rPr>
              <a:t>Mocniny s přirozeným mocnitelem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1560" y="1776109"/>
            <a:ext cx="583379" cy="307777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 smtClean="0">
                <a:latin typeface="Times New Roman" panose="02020603050405020304" pitchFamily="18" charset="0"/>
                <a:cs typeface="Times New Roman" pitchFamily="18" charset="0"/>
              </a:rPr>
              <a:t>Př.: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1547664" y="1772816"/>
                <a:ext cx="6480720" cy="226715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Z množiny čísel </a:t>
                </a:r>
                <a14:m>
                  <m:oMath xmlns:m="http://schemas.openxmlformats.org/officeDocument/2006/math">
                    <m:d>
                      <m:dPr>
                        <m:begChr m:val="{"/>
                        <m:endChr m:val="}"/>
                        <m:ctrlPr>
                          <a:rPr lang="cs-CZ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−</m:t>
                        </m:r>
                        <m:sSup>
                          <m:sSup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5</m:t>
                            </m:r>
                          </m:sup>
                        </m:sSup>
                        <m:r>
                          <a:rPr lang="cs-CZ" b="0" i="1" smtClean="0">
                            <a:latin typeface="Cambria Math"/>
                          </a:rPr>
                          <m:t>; </m:t>
                        </m:r>
                        <m:sSup>
                          <m:sSup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sSupPr>
                          <m:e>
                            <m:d>
                              <m:dPr>
                                <m:ctrlPr>
                                  <a:rPr lang="cs-CZ" b="0" i="1" smtClean="0">
                                    <a:latin typeface="Cambria Math"/>
                                  </a:rPr>
                                </m:ctrlPr>
                              </m:dPr>
                              <m:e>
                                <m:f>
                                  <m:fPr>
                                    <m:ctrlPr>
                                      <a:rPr lang="cs-CZ" b="0" i="1" smtClean="0"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b="0" i="1" smtClean="0">
                                        <a:latin typeface="Cambria Math"/>
                                      </a:rPr>
                                      <m:t>1</m:t>
                                    </m:r>
                                  </m:num>
                                  <m:den>
                                    <m:r>
                                      <a:rPr lang="cs-CZ" b="0" i="1" smtClean="0">
                                        <a:latin typeface="Cambria Math"/>
                                      </a:rPr>
                                      <m:t>0,1</m:t>
                                    </m:r>
                                  </m:den>
                                </m:f>
                              </m:e>
                            </m:d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3</m:t>
                            </m:r>
                          </m:sup>
                        </m:sSup>
                        <m:r>
                          <a:rPr lang="cs-CZ" b="0" i="1" smtClean="0">
                            <a:latin typeface="Cambria Math"/>
                          </a:rPr>
                          <m:t>; </m:t>
                        </m:r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𝜋</m:t>
                        </m:r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; </m:t>
                        </m:r>
                        <m:sSup>
                          <m:sSupPr>
                            <m:ctrlPr>
                              <a:rPr lang="cs-CZ" b="0" i="1" smtClean="0">
                                <a:latin typeface="Cambria Math"/>
                                <a:ea typeface="Cambria Math"/>
                              </a:rPr>
                            </m:ctrlPr>
                          </m:sSupPr>
                          <m:e>
                            <m:d>
                              <m:dPr>
                                <m:ctrlPr>
                                  <a:rPr lang="cs-CZ" b="0" i="1" smtClean="0">
                                    <a:latin typeface="Cambria Math"/>
                                    <a:ea typeface="Cambria Math"/>
                                  </a:rPr>
                                </m:ctrlPr>
                              </m:dPr>
                              <m:e>
                                <m:r>
                                  <a:rPr lang="cs-CZ" b="0" i="1" smtClean="0">
                                    <a:latin typeface="Cambria Math"/>
                                    <a:ea typeface="Cambria Math"/>
                                  </a:rPr>
                                  <m:t>7−9</m:t>
                                </m:r>
                              </m:e>
                            </m:d>
                          </m:e>
                          <m:sup>
                            <m:r>
                              <a:rPr lang="cs-CZ" b="0" i="1" smtClean="0">
                                <a:latin typeface="Cambria Math"/>
                                <a:ea typeface="Cambria Math"/>
                              </a:rPr>
                              <m:t>5</m:t>
                            </m:r>
                          </m:sup>
                        </m:sSup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; </m:t>
                        </m:r>
                        <m:sSup>
                          <m:sSupPr>
                            <m:ctrlPr>
                              <a:rPr lang="cs-CZ" b="0" i="1" smtClean="0">
                                <a:latin typeface="Cambria Math"/>
                                <a:ea typeface="Cambria Math"/>
                              </a:rPr>
                            </m:ctrlPr>
                          </m:sSupPr>
                          <m:e>
                            <m:d>
                              <m:dPr>
                                <m:ctrlPr>
                                  <a:rPr lang="cs-CZ" b="0" i="1" smtClean="0">
                                    <a:latin typeface="Cambria Math"/>
                                    <a:ea typeface="Cambria Math"/>
                                  </a:rPr>
                                </m:ctrlPr>
                              </m:dPr>
                              <m:e>
                                <m:sSup>
                                  <m:sSupPr>
                                    <m:ctrlPr>
                                      <a:rPr lang="cs-CZ" b="0" i="1" smtClean="0">
                                        <a:latin typeface="Cambria Math"/>
                                        <a:ea typeface="Cambria Math"/>
                                      </a:rPr>
                                    </m:ctrlPr>
                                  </m:sSupPr>
                                  <m:e>
                                    <m:r>
                                      <a:rPr lang="cs-CZ" b="0" i="1" smtClean="0">
                                        <a:latin typeface="Cambria Math"/>
                                        <a:ea typeface="Cambria Math"/>
                                      </a:rPr>
                                      <m:t>2</m:t>
                                    </m:r>
                                  </m:e>
                                  <m:sup>
                                    <m:r>
                                      <a:rPr lang="cs-CZ" b="0" i="1" smtClean="0">
                                        <a:latin typeface="Cambria Math"/>
                                        <a:ea typeface="Cambria Math"/>
                                      </a:rPr>
                                      <m:t>3</m:t>
                                    </m:r>
                                  </m:sup>
                                </m:sSup>
                                <m:r>
                                  <a:rPr lang="cs-CZ" b="0" i="1" smtClean="0">
                                    <a:latin typeface="Cambria Math"/>
                                    <a:ea typeface="Cambria Math"/>
                                  </a:rPr>
                                  <m:t>−8</m:t>
                                </m:r>
                              </m:e>
                            </m:d>
                          </m:e>
                          <m:sup>
                            <m:r>
                              <a:rPr lang="cs-CZ" b="0" i="1" smtClean="0">
                                <a:latin typeface="Cambria Math"/>
                                <a:ea typeface="Cambria Math"/>
                              </a:rPr>
                              <m:t>4</m:t>
                            </m:r>
                          </m:sup>
                        </m:sSup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; </m:t>
                        </m:r>
                        <m:sSup>
                          <m:sSupPr>
                            <m:ctrlPr>
                              <a:rPr lang="cs-CZ" b="0" i="1" smtClean="0">
                                <a:latin typeface="Cambria Math"/>
                                <a:ea typeface="Cambria Math"/>
                              </a:rPr>
                            </m:ctrlPr>
                          </m:sSupPr>
                          <m:e>
                            <m:d>
                              <m:dPr>
                                <m:ctrlPr>
                                  <a:rPr lang="cs-CZ" b="0" i="1" smtClean="0">
                                    <a:latin typeface="Cambria Math"/>
                                    <a:ea typeface="Cambria Math"/>
                                  </a:rPr>
                                </m:ctrlPr>
                              </m:dPr>
                              <m:e>
                                <m:f>
                                  <m:fPr>
                                    <m:ctrlPr>
                                      <a:rPr lang="cs-CZ" b="0" i="1" smtClean="0">
                                        <a:latin typeface="Cambria Math"/>
                                        <a:ea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b="0" i="1" smtClean="0">
                                        <a:latin typeface="Cambria Math"/>
                                        <a:ea typeface="Cambria Math"/>
                                      </a:rPr>
                                      <m:t>1</m:t>
                                    </m:r>
                                  </m:num>
                                  <m:den>
                                    <m:r>
                                      <a:rPr lang="cs-CZ" b="0" i="1" smtClean="0">
                                        <a:latin typeface="Cambria Math"/>
                                        <a:ea typeface="Cambria Math"/>
                                      </a:rPr>
                                      <m:t>2</m:t>
                                    </m:r>
                                  </m:den>
                                </m:f>
                              </m:e>
                            </m:d>
                          </m:e>
                          <m:sup>
                            <m:r>
                              <a:rPr lang="cs-CZ" b="0" i="1" smtClean="0">
                                <a:latin typeface="Cambria Math"/>
                                <a:ea typeface="Cambria Math"/>
                              </a:rPr>
                              <m:t>5</m:t>
                            </m:r>
                          </m:sup>
                        </m:sSup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; </m:t>
                        </m:r>
                        <m:sSup>
                          <m:sSupPr>
                            <m:ctrlPr>
                              <a:rPr lang="cs-CZ" b="0" i="1" smtClean="0">
                                <a:latin typeface="Cambria Math"/>
                                <a:ea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  <a:ea typeface="Cambria Math"/>
                              </a:rPr>
                              <m:t>9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  <a:ea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; </m:t>
                        </m:r>
                        <m:sSup>
                          <m:sSupPr>
                            <m:ctrlPr>
                              <a:rPr lang="cs-CZ" b="0" i="1" smtClean="0">
                                <a:latin typeface="Cambria Math"/>
                                <a:ea typeface="Cambria Math"/>
                              </a:rPr>
                            </m:ctrlPr>
                          </m:sSupPr>
                          <m:e>
                            <m:d>
                              <m:dPr>
                                <m:ctrlPr>
                                  <a:rPr lang="cs-CZ" b="0" i="1" smtClean="0">
                                    <a:latin typeface="Cambria Math"/>
                                    <a:ea typeface="Cambria Math"/>
                                  </a:rPr>
                                </m:ctrlPr>
                              </m:dPr>
                              <m:e>
                                <m:f>
                                  <m:fPr>
                                    <m:ctrlPr>
                                      <a:rPr lang="cs-CZ" b="0" i="1" smtClean="0">
                                        <a:latin typeface="Cambria Math"/>
                                        <a:ea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b="0" i="1" smtClean="0">
                                        <a:latin typeface="Cambria Math"/>
                                        <a:ea typeface="Cambria Math"/>
                                      </a:rPr>
                                      <m:t>1</m:t>
                                    </m:r>
                                  </m:num>
                                  <m:den>
                                    <m:r>
                                      <a:rPr lang="cs-CZ" b="0" i="1" smtClean="0">
                                        <a:latin typeface="Cambria Math"/>
                                        <a:ea typeface="Cambria Math"/>
                                      </a:rPr>
                                      <m:t>3</m:t>
                                    </m:r>
                                  </m:den>
                                </m:f>
                              </m:e>
                            </m:d>
                          </m:e>
                          <m:sup>
                            <m:r>
                              <a:rPr lang="cs-CZ" b="0" i="1" smtClean="0">
                                <a:latin typeface="Cambria Math"/>
                                <a:ea typeface="Cambria Math"/>
                              </a:rPr>
                              <m:t>4</m:t>
                            </m:r>
                          </m:sup>
                        </m:sSup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; </m:t>
                        </m:r>
                        <m:sSup>
                          <m:sSupPr>
                            <m:ctrlPr>
                              <a:rPr lang="cs-CZ" b="0" i="1" smtClean="0">
                                <a:latin typeface="Cambria Math"/>
                                <a:ea typeface="Cambria Math"/>
                              </a:rPr>
                            </m:ctrlPr>
                          </m:sSupPr>
                          <m:e>
                            <m:d>
                              <m:dPr>
                                <m:ctrlPr>
                                  <a:rPr lang="cs-CZ" b="0" i="1" smtClean="0">
                                    <a:latin typeface="Cambria Math"/>
                                    <a:ea typeface="Cambria Math"/>
                                  </a:rPr>
                                </m:ctrlPr>
                              </m:dPr>
                              <m:e>
                                <m:r>
                                  <a:rPr lang="cs-CZ" b="0" i="1" smtClean="0">
                                    <a:latin typeface="Cambria Math"/>
                                    <a:ea typeface="Cambria Math"/>
                                  </a:rPr>
                                  <m:t>−1</m:t>
                                </m:r>
                              </m:e>
                            </m:d>
                          </m:e>
                          <m:sup>
                            <m:r>
                              <a:rPr lang="cs-CZ" b="0" i="1" smtClean="0">
                                <a:latin typeface="Cambria Math"/>
                                <a:ea typeface="Cambria Math"/>
                              </a:rPr>
                              <m:t>7</m:t>
                            </m:r>
                          </m:sup>
                        </m:sSup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 </m:t>
                        </m:r>
                      </m:e>
                    </m:d>
                  </m:oMath>
                </a14:m>
                <a:endParaRPr lang="cs-CZ" dirty="0" smtClean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  <a:p>
                <a:r>
                  <a:rPr lang="cs-CZ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v</a:t>
                </a:r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yberte: </a:t>
                </a:r>
              </a:p>
              <a:p>
                <a:pPr marL="342900" indent="-342900">
                  <a:buAutoNum type="alphaLcParenR"/>
                </a:pPr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největší číslo</a:t>
                </a:r>
              </a:p>
              <a:p>
                <a:pPr marL="342900" indent="-342900">
                  <a:buAutoNum type="alphaLcParenR"/>
                </a:pPr>
                <a:r>
                  <a:rPr lang="cs-CZ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v</a:t>
                </a:r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šechna záporná celá čísla</a:t>
                </a:r>
              </a:p>
              <a:p>
                <a:pPr marL="342900" indent="-342900">
                  <a:buAutoNum type="alphaLcParenR"/>
                </a:pPr>
                <a:r>
                  <a:rPr lang="cs-CZ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v</a:t>
                </a:r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šechna iracionální čísla</a:t>
                </a:r>
              </a:p>
              <a:p>
                <a:pPr marL="342900" indent="-342900">
                  <a:buAutoNum type="alphaLcParenR"/>
                </a:pPr>
                <a:r>
                  <a:rPr lang="cs-CZ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v</a:t>
                </a:r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šechna reálná čísla, která se navzájem rovnají</a:t>
                </a:r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47664" y="1772816"/>
                <a:ext cx="6480720" cy="2267159"/>
              </a:xfrm>
              <a:prstGeom prst="rect">
                <a:avLst/>
              </a:prstGeom>
              <a:blipFill rotWithShape="1">
                <a:blip r:embed="rId2"/>
                <a:stretch>
                  <a:fillRect l="-847" t="-1344" b="-34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TextovéPole 5"/>
          <p:cNvSpPr txBox="1"/>
          <p:nvPr/>
        </p:nvSpPr>
        <p:spPr>
          <a:xfrm>
            <a:off x="575556" y="4180438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Řešení:</a:t>
            </a:r>
            <a:endParaRPr lang="cs-CZ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528642" y="4549770"/>
            <a:ext cx="57606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Vypočítáme hodnoty jednotlivých číselných výrazů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Obdélník 7"/>
              <p:cNvSpPr/>
              <p:nvPr/>
            </p:nvSpPr>
            <p:spPr>
              <a:xfrm>
                <a:off x="1547664" y="5085184"/>
                <a:ext cx="1382045" cy="37241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</a:rPr>
                        <m:t>−</m:t>
                      </m:r>
                      <m:sSup>
                        <m:sSupPr>
                          <m:ctrlPr>
                            <a:rPr lang="cs-CZ" i="1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i="1">
                              <a:latin typeface="Cambria Math"/>
                            </a:rPr>
                            <m:t>2</m:t>
                          </m:r>
                        </m:e>
                        <m:sup>
                          <m:r>
                            <a:rPr lang="cs-CZ" i="1">
                              <a:latin typeface="Cambria Math"/>
                            </a:rPr>
                            <m:t>5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=−32</m:t>
                      </m:r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8" name="Obdélník 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47664" y="5085184"/>
                <a:ext cx="1382045" cy="37241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Obdélník 8"/>
              <p:cNvSpPr/>
              <p:nvPr/>
            </p:nvSpPr>
            <p:spPr>
              <a:xfrm>
                <a:off x="1528642" y="5509234"/>
                <a:ext cx="2449901" cy="769378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i="1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i="1">
                                      <a:latin typeface="Cambria Math"/>
                                    </a:rPr>
                                    <m:t>1</m:t>
                                  </m:r>
                                </m:num>
                                <m:den>
                                  <m:r>
                                    <a:rPr lang="cs-CZ" i="1">
                                      <a:latin typeface="Cambria Math"/>
                                    </a:rPr>
                                    <m:t>0,1</m:t>
                                  </m:r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cs-CZ" i="1">
                              <a:latin typeface="Cambria Math"/>
                            </a:rPr>
                            <m:t>3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10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=1 000</m:t>
                      </m:r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9" name="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28642" y="5509234"/>
                <a:ext cx="2449901" cy="769378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Obdélník 9"/>
              <p:cNvSpPr/>
              <p:nvPr/>
            </p:nvSpPr>
            <p:spPr>
              <a:xfrm>
                <a:off x="4499992" y="5099342"/>
                <a:ext cx="1585819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𝜋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=3,1415…</m:t>
                      </m:r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0" name="Obdélník 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99992" y="5099342"/>
                <a:ext cx="1585819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Obdélník 10"/>
              <p:cNvSpPr/>
              <p:nvPr/>
            </p:nvSpPr>
            <p:spPr>
              <a:xfrm>
                <a:off x="4408961" y="5707718"/>
                <a:ext cx="2706125" cy="37241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i="1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r>
                                <a:rPr lang="cs-CZ" i="1">
                                  <a:latin typeface="Cambria Math"/>
                                  <a:ea typeface="Cambria Math"/>
                                </a:rPr>
                                <m:t>7−9</m:t>
                              </m:r>
                            </m:e>
                          </m:d>
                        </m:e>
                        <m:sup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5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−2</m:t>
                              </m:r>
                            </m:e>
                          </m:d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5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=−32</m:t>
                      </m:r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1" name="Obdélník 1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08961" y="5707718"/>
                <a:ext cx="2706125" cy="37241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3" name="Přímá spojnice 12"/>
          <p:cNvCxnSpPr/>
          <p:nvPr/>
        </p:nvCxnSpPr>
        <p:spPr>
          <a:xfrm flipH="1">
            <a:off x="1528642" y="4180438"/>
            <a:ext cx="649974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203536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70C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63688" y="764704"/>
            <a:ext cx="4752528" cy="46166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anose="02020603050405020304" pitchFamily="18" charset="0"/>
                <a:cs typeface="Times New Roman" pitchFamily="18" charset="0"/>
              </a:rPr>
              <a:t>Mocniny s přirozeným mocnitelem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Obdélník 3"/>
              <p:cNvSpPr/>
              <p:nvPr/>
            </p:nvSpPr>
            <p:spPr>
              <a:xfrm>
                <a:off x="689996" y="1772816"/>
                <a:ext cx="2147383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i="1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sSup>
                                <m:sSupPr>
                                  <m:ctrlPr>
                                    <a:rPr lang="cs-CZ" i="1">
                                      <a:latin typeface="Cambria Math"/>
                                      <a:ea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i="1">
                                      <a:latin typeface="Cambria Math"/>
                                      <a:ea typeface="Cambria Math"/>
                                    </a:rPr>
                                    <m:t>2</m:t>
                                  </m:r>
                                </m:e>
                                <m:sup>
                                  <m:r>
                                    <a:rPr lang="cs-CZ" i="1">
                                      <a:latin typeface="Cambria Math"/>
                                      <a:ea typeface="Cambria Math"/>
                                    </a:rPr>
                                    <m:t>3</m:t>
                                  </m:r>
                                </m:sup>
                              </m:sSup>
                              <m:r>
                                <a:rPr lang="cs-CZ" i="1">
                                  <a:latin typeface="Cambria Math"/>
                                  <a:ea typeface="Cambria Math"/>
                                </a:rPr>
                                <m:t>−8</m:t>
                              </m:r>
                            </m:e>
                          </m:d>
                        </m:e>
                        <m:sup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4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0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4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" name="Obdélník 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9996" y="1772816"/>
                <a:ext cx="2147383" cy="369332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Obdélník 11"/>
              <p:cNvSpPr/>
              <p:nvPr/>
            </p:nvSpPr>
            <p:spPr>
              <a:xfrm>
                <a:off x="755576" y="2276872"/>
                <a:ext cx="1300612" cy="773289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i="1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i="1">
                                      <a:latin typeface="Cambria Math"/>
                                      <a:ea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i="1">
                                      <a:latin typeface="Cambria Math"/>
                                      <a:ea typeface="Cambria Math"/>
                                    </a:rPr>
                                    <m:t>1</m:t>
                                  </m:r>
                                </m:num>
                                <m:den>
                                  <m:r>
                                    <a:rPr lang="cs-CZ" i="1">
                                      <a:latin typeface="Cambria Math"/>
                                      <a:ea typeface="Cambria Math"/>
                                    </a:rPr>
                                    <m:t>2</m:t>
                                  </m:r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5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32</m:t>
                          </m:r>
                        </m:den>
                      </m:f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2" name="Obdélník 1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5576" y="2276872"/>
                <a:ext cx="1300612" cy="773289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Obdélník 12"/>
              <p:cNvSpPr/>
              <p:nvPr/>
            </p:nvSpPr>
            <p:spPr>
              <a:xfrm>
                <a:off x="3682718" y="1772816"/>
                <a:ext cx="1035796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9</m:t>
                          </m:r>
                        </m:e>
                        <m:sup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=81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3" name="Obdélník 1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82718" y="1772816"/>
                <a:ext cx="1035796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Obdélník 13"/>
              <p:cNvSpPr/>
              <p:nvPr/>
            </p:nvSpPr>
            <p:spPr>
              <a:xfrm>
                <a:off x="3651303" y="2281937"/>
                <a:ext cx="1300612" cy="768224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i="1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i="1">
                                      <a:latin typeface="Cambria Math"/>
                                      <a:ea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i="1">
                                      <a:latin typeface="Cambria Math"/>
                                      <a:ea typeface="Cambria Math"/>
                                    </a:rPr>
                                    <m:t>1</m:t>
                                  </m:r>
                                </m:num>
                                <m:den>
                                  <m:r>
                                    <a:rPr lang="cs-CZ" i="1">
                                      <a:latin typeface="Cambria Math"/>
                                      <a:ea typeface="Cambria Math"/>
                                    </a:rPr>
                                    <m:t>3</m:t>
                                  </m:r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4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81</m:t>
                          </m:r>
                        </m:den>
                      </m:f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4" name="Obdélník 1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51303" y="2281937"/>
                <a:ext cx="1300612" cy="768224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Obdélník 16"/>
              <p:cNvSpPr/>
              <p:nvPr/>
            </p:nvSpPr>
            <p:spPr>
              <a:xfrm>
                <a:off x="6078808" y="1772816"/>
                <a:ext cx="1445396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i="1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r>
                                <a:rPr lang="cs-CZ" i="1">
                                  <a:latin typeface="Cambria Math"/>
                                  <a:ea typeface="Cambria Math"/>
                                </a:rPr>
                                <m:t>−1</m:t>
                              </m:r>
                            </m:e>
                          </m:d>
                        </m:e>
                        <m:sup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7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=−1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7" name="Obdélník 1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78808" y="1772816"/>
                <a:ext cx="1445396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8" name="Obdélník 17"/>
          <p:cNvSpPr/>
          <p:nvPr/>
        </p:nvSpPr>
        <p:spPr>
          <a:xfrm>
            <a:off x="689996" y="3429000"/>
            <a:ext cx="192232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42900" indent="-342900">
              <a:buAutoNum type="alphaLcParenR"/>
            </a:pP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největší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číslo:  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Obdélník 18"/>
              <p:cNvSpPr/>
              <p:nvPr/>
            </p:nvSpPr>
            <p:spPr>
              <a:xfrm>
                <a:off x="2710234" y="3228977"/>
                <a:ext cx="919098" cy="769378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i="1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i="1">
                                      <a:latin typeface="Cambria Math"/>
                                    </a:rPr>
                                    <m:t>1</m:t>
                                  </m:r>
                                </m:num>
                                <m:den>
                                  <m:r>
                                    <a:rPr lang="cs-CZ" i="1">
                                      <a:latin typeface="Cambria Math"/>
                                    </a:rPr>
                                    <m:t>0,1</m:t>
                                  </m:r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cs-CZ" i="1">
                              <a:latin typeface="Cambria Math"/>
                            </a:rPr>
                            <m:t>3</m:t>
                          </m:r>
                        </m:sup>
                      </m:sSup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9" name="Obdélník 1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10234" y="3228977"/>
                <a:ext cx="919098" cy="769378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0" name="Obdélník 19"/>
          <p:cNvSpPr/>
          <p:nvPr/>
        </p:nvSpPr>
        <p:spPr>
          <a:xfrm>
            <a:off x="689996" y="4293096"/>
            <a:ext cx="29418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b) všechna </a:t>
            </a: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záporná celá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čísla: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1" name="Obdélník 20"/>
              <p:cNvSpPr/>
              <p:nvPr/>
            </p:nvSpPr>
            <p:spPr>
              <a:xfrm>
                <a:off x="4067438" y="4290018"/>
                <a:ext cx="711990" cy="37241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</a:rPr>
                        <m:t>−</m:t>
                      </m:r>
                      <m:sSup>
                        <m:sSupPr>
                          <m:ctrlPr>
                            <a:rPr lang="cs-CZ" i="1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i="1">
                              <a:latin typeface="Cambria Math"/>
                            </a:rPr>
                            <m:t>2</m:t>
                          </m:r>
                        </m:e>
                        <m:sup>
                          <m:r>
                            <a:rPr lang="cs-CZ" i="1">
                              <a:latin typeface="Cambria Math"/>
                            </a:rPr>
                            <m:t>5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;</m:t>
                      </m:r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21" name="Obdélník 2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67438" y="4290018"/>
                <a:ext cx="711990" cy="372410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Obdélník 21"/>
              <p:cNvSpPr/>
              <p:nvPr/>
            </p:nvSpPr>
            <p:spPr>
              <a:xfrm>
                <a:off x="4772752" y="4290018"/>
                <a:ext cx="1073499" cy="37241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14:m>
                  <m:oMath xmlns:m="http://schemas.openxmlformats.org/officeDocument/2006/math">
                    <m:sSup>
                      <m:sSupPr>
                        <m:ctrlPr>
                          <a:rPr lang="cs-CZ" i="1">
                            <a:latin typeface="Cambria Math"/>
                            <a:ea typeface="Cambria Math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i="1">
                                <a:latin typeface="Cambria Math"/>
                                <a:ea typeface="Cambria Math"/>
                              </a:rPr>
                            </m:ctrlPr>
                          </m:dPr>
                          <m:e>
                            <m:r>
                              <a:rPr lang="cs-CZ" i="1">
                                <a:latin typeface="Cambria Math"/>
                                <a:ea typeface="Cambria Math"/>
                              </a:rPr>
                              <m:t>7−9</m:t>
                            </m:r>
                          </m:e>
                        </m:d>
                      </m:e>
                      <m:sup>
                        <m:r>
                          <a:rPr lang="cs-CZ" i="1">
                            <a:latin typeface="Cambria Math"/>
                            <a:ea typeface="Cambria Math"/>
                          </a:rPr>
                          <m:t>5</m:t>
                        </m:r>
                      </m:sup>
                    </m:sSup>
                  </m:oMath>
                </a14:m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;</a:t>
                </a:r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22" name="Obdélník 2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72752" y="4290018"/>
                <a:ext cx="1073499" cy="372410"/>
              </a:xfrm>
              <a:prstGeom prst="rect">
                <a:avLst/>
              </a:prstGeom>
              <a:blipFill rotWithShape="1">
                <a:blip r:embed="rId9"/>
                <a:stretch>
                  <a:fillRect t="-6557" r="-3977" b="-2623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Obdélník 22"/>
              <p:cNvSpPr/>
              <p:nvPr/>
            </p:nvSpPr>
            <p:spPr>
              <a:xfrm>
                <a:off x="5846251" y="4290018"/>
                <a:ext cx="842667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i="1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r>
                                <a:rPr lang="cs-CZ" i="1">
                                  <a:latin typeface="Cambria Math"/>
                                  <a:ea typeface="Cambria Math"/>
                                </a:rPr>
                                <m:t>−1</m:t>
                              </m:r>
                            </m:e>
                          </m:d>
                        </m:e>
                        <m:sup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7</m:t>
                          </m:r>
                        </m:sup>
                      </m:sSup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23" name="Obdélník 2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46251" y="4290018"/>
                <a:ext cx="842667" cy="369332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4" name="Obdélník 23"/>
          <p:cNvSpPr/>
          <p:nvPr/>
        </p:nvSpPr>
        <p:spPr>
          <a:xfrm>
            <a:off x="689996" y="5085184"/>
            <a:ext cx="275588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c) všechna </a:t>
            </a: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iracionální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čísla: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5" name="Obdélník 24"/>
              <p:cNvSpPr/>
              <p:nvPr/>
            </p:nvSpPr>
            <p:spPr>
              <a:xfrm>
                <a:off x="3793334" y="5085184"/>
                <a:ext cx="434863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>
                          <a:latin typeface="Cambria Math"/>
                        </a:rPr>
                        <m:t> </m:t>
                      </m:r>
                      <m:r>
                        <a:rPr lang="cs-CZ" i="1">
                          <a:latin typeface="Cambria Math"/>
                          <a:ea typeface="Cambria Math"/>
                        </a:rPr>
                        <m:t>𝜋</m:t>
                      </m:r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25" name="Obdélník 2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93334" y="5085184"/>
                <a:ext cx="434863" cy="369332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6" name="Obdélník 25"/>
          <p:cNvSpPr/>
          <p:nvPr/>
        </p:nvSpPr>
        <p:spPr>
          <a:xfrm>
            <a:off x="689996" y="5873388"/>
            <a:ext cx="5705747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d) všechna </a:t>
            </a: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reálná čísla, která se navzájem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rovnají: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7" name="Obdélník 26"/>
              <p:cNvSpPr/>
              <p:nvPr/>
            </p:nvSpPr>
            <p:spPr>
              <a:xfrm>
                <a:off x="5555623" y="5892084"/>
                <a:ext cx="888320" cy="37241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</a:rPr>
                        <m:t>−</m:t>
                      </m:r>
                      <m:sSup>
                        <m:sSupPr>
                          <m:ctrlPr>
                            <a:rPr lang="cs-CZ" i="1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i="1">
                              <a:latin typeface="Cambria Math"/>
                            </a:rPr>
                            <m:t>2</m:t>
                          </m:r>
                        </m:e>
                        <m:sup>
                          <m:r>
                            <a:rPr lang="cs-CZ" i="1">
                              <a:latin typeface="Cambria Math"/>
                            </a:rPr>
                            <m:t>5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27" name="Obdélník 2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55623" y="5892084"/>
                <a:ext cx="888320" cy="372410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Obdélník 27"/>
              <p:cNvSpPr/>
              <p:nvPr/>
            </p:nvSpPr>
            <p:spPr>
              <a:xfrm>
                <a:off x="6438251" y="5887267"/>
                <a:ext cx="1073499" cy="37241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i="1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r>
                                <a:rPr lang="cs-CZ" i="1">
                                  <a:latin typeface="Cambria Math"/>
                                  <a:ea typeface="Cambria Math"/>
                                </a:rPr>
                                <m:t>7−9</m:t>
                              </m:r>
                            </m:e>
                          </m:d>
                        </m:e>
                        <m:sup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5</m:t>
                          </m:r>
                        </m:sup>
                      </m:sSup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28" name="Obdélník 2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38251" y="5887267"/>
                <a:ext cx="1073499" cy="372410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0" name="Přímá spojnice 29"/>
          <p:cNvCxnSpPr/>
          <p:nvPr/>
        </p:nvCxnSpPr>
        <p:spPr>
          <a:xfrm flipH="1">
            <a:off x="689996" y="3228977"/>
            <a:ext cx="719437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754660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5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4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70C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63688" y="736322"/>
            <a:ext cx="4752528" cy="46166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anose="02020603050405020304" pitchFamily="18" charset="0"/>
                <a:cs typeface="Times New Roman" pitchFamily="18" charset="0"/>
              </a:rPr>
              <a:t>Mocniny s přirozeným mocnitelem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467544" y="1747727"/>
            <a:ext cx="583379" cy="307777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 smtClean="0">
                <a:latin typeface="Times New Roman" panose="02020603050405020304" pitchFamily="18" charset="0"/>
                <a:cs typeface="Times New Roman" pitchFamily="18" charset="0"/>
              </a:rPr>
              <a:t>Př.: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1187624" y="1730668"/>
                <a:ext cx="7668344" cy="237821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Uveďte příklad:</a:t>
                </a:r>
              </a:p>
              <a:p>
                <a:pPr marL="342900" indent="-342900">
                  <a:buAutoNum type="alphaLcParenR"/>
                </a:pPr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čísla, které je třetí mocninou prvočísla: 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anose="02020603050405020304" pitchFamily="18" charset="0"/>
                      </a:rPr>
                      <m:t>8;27;125;…</m:t>
                    </m:r>
                  </m:oMath>
                </a14:m>
                <a:endParaRPr lang="cs-CZ" dirty="0" smtClean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  <a:p>
                <a:pPr marL="342900" indent="-342900">
                  <a:buAutoNum type="alphaLcParenR"/>
                </a:pPr>
                <a:endParaRPr lang="cs-CZ" dirty="0" smtClean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  <a:p>
                <a:pPr marL="342900" indent="-342900">
                  <a:buAutoNum type="alphaLcParenR"/>
                </a:pPr>
                <a:r>
                  <a:rPr lang="cs-CZ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č</a:t>
                </a:r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ísla, které je druhou mocninou celého čísla: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anose="02020603050405020304" pitchFamily="18" charset="0"/>
                      </a:rPr>
                      <m:t>4;9;16;25;…</m:t>
                    </m:r>
                  </m:oMath>
                </a14:m>
                <a:endParaRPr lang="cs-CZ" dirty="0" smtClean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  <a:p>
                <a:pPr marL="342900" indent="-342900">
                  <a:buAutoNum type="alphaLcParenR"/>
                </a:pPr>
                <a:endParaRPr lang="cs-CZ" dirty="0" smtClean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  <a:p>
                <a:pPr marL="342900" indent="-342900">
                  <a:buAutoNum type="alphaLcParenR"/>
                </a:pPr>
                <a:r>
                  <a:rPr lang="cs-CZ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m</a:t>
                </a:r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ocniny s lichým základem a lichým exponentem: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  <a:cs typeface="Times New Roman" panose="02020603050405020304" pitchFamily="18" charset="0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  <a:cs typeface="Times New Roman" panose="02020603050405020304" pitchFamily="18" charset="0"/>
                          </a:rPr>
                          <m:t>3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  <a:cs typeface="Times New Roman" panose="02020603050405020304" pitchFamily="18" charset="0"/>
                          </a:rPr>
                          <m:t>5</m:t>
                        </m:r>
                      </m:sup>
                    </m:sSup>
                    <m:r>
                      <a:rPr lang="cs-CZ" b="0" i="1" smtClean="0">
                        <a:latin typeface="Cambria Math"/>
                        <a:cs typeface="Times New Roman" panose="02020603050405020304" pitchFamily="18" charset="0"/>
                      </a:rPr>
                      <m:t>; 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  <a:cs typeface="Times New Roman" panose="02020603050405020304" pitchFamily="18" charset="0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  <a:cs typeface="Times New Roman" panose="02020603050405020304" pitchFamily="18" charset="0"/>
                          </a:rPr>
                          <m:t>17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  <a:cs typeface="Times New Roman" panose="02020603050405020304" pitchFamily="18" charset="0"/>
                          </a:rPr>
                          <m:t>3</m:t>
                        </m:r>
                      </m:sup>
                    </m:sSup>
                    <m:r>
                      <a:rPr lang="cs-CZ" b="0" i="1" smtClean="0">
                        <a:latin typeface="Cambria Math"/>
                        <a:cs typeface="Times New Roman" panose="02020603050405020304" pitchFamily="18" charset="0"/>
                      </a:rPr>
                      <m:t>;…</m:t>
                    </m:r>
                  </m:oMath>
                </a14:m>
                <a:endParaRPr lang="cs-CZ" dirty="0" smtClean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  <a:p>
                <a:pPr marL="342900" indent="-342900">
                  <a:buAutoNum type="alphaLcParenR"/>
                </a:pPr>
                <a:endParaRPr lang="cs-CZ" dirty="0" smtClean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  <a:p>
                <a:pPr marL="342900" indent="-342900">
                  <a:buAutoNum type="alphaLcParenR"/>
                </a:pPr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záporného čísla, které je mocninou celého záporného čísla: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anose="02020603050405020304" pitchFamily="18" charset="0"/>
                      </a:rPr>
                      <m:t>−8=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  <a:cs typeface="Times New Roman" panose="02020603050405020304" pitchFamily="18" charset="0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b="0" i="1" smtClean="0">
                                <a:latin typeface="Cambria Math"/>
                                <a:cs typeface="Times New Roman" panose="02020603050405020304" pitchFamily="18" charset="0"/>
                              </a:rPr>
                            </m:ctrlPr>
                          </m:dPr>
                          <m:e>
                            <m:r>
                              <a:rPr lang="cs-CZ" b="0" i="1" smtClean="0">
                                <a:latin typeface="Cambria Math"/>
                                <a:cs typeface="Times New Roman" panose="02020603050405020304" pitchFamily="18" charset="0"/>
                              </a:rPr>
                              <m:t>−2</m:t>
                            </m:r>
                          </m:e>
                        </m:d>
                      </m:e>
                      <m:sup>
                        <m:r>
                          <a:rPr lang="cs-CZ" b="0" i="1" smtClean="0">
                            <a:latin typeface="Cambria Math"/>
                            <a:cs typeface="Times New Roman" panose="02020603050405020304" pitchFamily="18" charset="0"/>
                          </a:rPr>
                          <m:t>3</m:t>
                        </m:r>
                      </m:sup>
                    </m:sSup>
                  </m:oMath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87624" y="1730668"/>
                <a:ext cx="7668344" cy="2378215"/>
              </a:xfrm>
              <a:prstGeom prst="rect">
                <a:avLst/>
              </a:prstGeom>
              <a:blipFill rotWithShape="1">
                <a:blip r:embed="rId2"/>
                <a:stretch>
                  <a:fillRect l="-715" t="-1282" b="-51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Obdélník 3"/>
          <p:cNvSpPr/>
          <p:nvPr/>
        </p:nvSpPr>
        <p:spPr>
          <a:xfrm>
            <a:off x="5267361" y="2055504"/>
            <a:ext cx="2016224" cy="288032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300192" y="3140968"/>
            <a:ext cx="2016224" cy="288032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7020272" y="3681717"/>
            <a:ext cx="2016224" cy="288032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724128" y="2631743"/>
            <a:ext cx="2016224" cy="288032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453755" y="4365104"/>
            <a:ext cx="583379" cy="307777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 smtClean="0">
                <a:latin typeface="Times New Roman" panose="02020603050405020304" pitchFamily="18" charset="0"/>
                <a:cs typeface="Times New Roman" pitchFamily="18" charset="0"/>
              </a:rPr>
              <a:t>Př.: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87624" y="4365104"/>
            <a:ext cx="62646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Vypočtěte zpaměti: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1273861" y="4937489"/>
                <a:ext cx="125380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=−9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73861" y="4937489"/>
                <a:ext cx="1253805" cy="36933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950952" y="5322178"/>
                <a:ext cx="157671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  </m:t>
                          </m:r>
                          <m:d>
                            <m:d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−1</m:t>
                              </m:r>
                            </m:e>
                          </m:d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11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=−1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50952" y="5322178"/>
                <a:ext cx="1576714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1127154" y="5805264"/>
                <a:ext cx="140051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−2</m:t>
                              </m:r>
                            </m:e>
                          </m:d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=16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27154" y="5805264"/>
                <a:ext cx="1400512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3473463" y="4737466"/>
                <a:ext cx="1595565" cy="76937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3</m:t>
                                  </m:r>
                                </m:num>
                                <m:den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2</m:t>
                                  </m:r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9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73463" y="4737466"/>
                <a:ext cx="1595565" cy="769378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3473463" y="5605241"/>
                <a:ext cx="1512209" cy="76937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−</m:t>
                              </m:r>
                              <m:f>
                                <m:f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1</m:t>
                                  </m:r>
                                </m:num>
                                <m:den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4</m:t>
                                  </m:r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16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73463" y="5605241"/>
                <a:ext cx="1512209" cy="769378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5815920" y="4937489"/>
                <a:ext cx="157363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−3</m:t>
                              </m:r>
                            </m:e>
                          </m:d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=−27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15920" y="4937489"/>
                <a:ext cx="1573636" cy="36933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6164238" y="5634396"/>
                <a:ext cx="1035796" cy="64812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sSup>
                            <m:sSup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7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9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49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64238" y="5634396"/>
                <a:ext cx="1035796" cy="648126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7" name="Obdélník 16"/>
          <p:cNvSpPr/>
          <p:nvPr/>
        </p:nvSpPr>
        <p:spPr>
          <a:xfrm>
            <a:off x="2131622" y="4937489"/>
            <a:ext cx="792088" cy="143713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6803990" y="4875109"/>
            <a:ext cx="792088" cy="143713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4625752" y="4886676"/>
            <a:ext cx="792088" cy="143713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69734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  <p:bldP spid="8" grpId="0" animBg="1"/>
      <p:bldP spid="17" grpId="0" animBg="1"/>
      <p:bldP spid="19" grpId="0" animBg="1"/>
      <p:bldP spid="2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70C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63688" y="736322"/>
            <a:ext cx="4752528" cy="46166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anose="02020603050405020304" pitchFamily="18" charset="0"/>
                <a:cs typeface="Times New Roman" pitchFamily="18" charset="0"/>
              </a:rPr>
              <a:t>Mocniny s přirozeným mocnitelem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67544" y="1747727"/>
            <a:ext cx="583379" cy="307777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 smtClean="0">
                <a:latin typeface="Times New Roman" panose="02020603050405020304" pitchFamily="18" charset="0"/>
                <a:cs typeface="Times New Roman" pitchFamily="18" charset="0"/>
              </a:rPr>
              <a:t>Př.: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259632" y="1686172"/>
            <a:ext cx="62646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Zjistěte, zda platí nerovnosti: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1278854" y="2386392"/>
                <a:ext cx="174509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) −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&gt;−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4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78854" y="2386392"/>
                <a:ext cx="1745093" cy="369332"/>
              </a:xfrm>
              <a:prstGeom prst="rect">
                <a:avLst/>
              </a:prstGeom>
              <a:blipFill rotWithShape="1">
                <a:blip r:embed="rId3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3" name="TextovéPole 22"/>
          <p:cNvSpPr txBox="1"/>
          <p:nvPr/>
        </p:nvSpPr>
        <p:spPr>
          <a:xfrm>
            <a:off x="4145849" y="2571058"/>
            <a:ext cx="32976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__________________________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1259632" y="3134359"/>
                <a:ext cx="129246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&gt;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5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59632" y="3134359"/>
                <a:ext cx="1292469" cy="369332"/>
              </a:xfrm>
              <a:prstGeom prst="rect">
                <a:avLst/>
              </a:prstGeom>
              <a:blipFill rotWithShape="1">
                <a:blip r:embed="rId4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7" name="TextovéPole 26"/>
          <p:cNvSpPr txBox="1"/>
          <p:nvPr/>
        </p:nvSpPr>
        <p:spPr>
          <a:xfrm>
            <a:off x="4139952" y="3277681"/>
            <a:ext cx="31854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__________________________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1259632" y="3801297"/>
                <a:ext cx="200490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𝑐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−1</m:t>
                              </m:r>
                            </m:e>
                          </m:d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7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&gt;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−1</m:t>
                              </m:r>
                            </m:e>
                          </m:d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6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59632" y="3801297"/>
                <a:ext cx="2004908" cy="369332"/>
              </a:xfrm>
              <a:prstGeom prst="rect">
                <a:avLst/>
              </a:prstGeom>
              <a:blipFill rotWithShape="1">
                <a:blip r:embed="rId5"/>
                <a:stretch>
                  <a:fillRect b="-13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0" name="TextovéPole 29"/>
          <p:cNvSpPr txBox="1"/>
          <p:nvPr/>
        </p:nvSpPr>
        <p:spPr>
          <a:xfrm>
            <a:off x="4142900" y="3926826"/>
            <a:ext cx="31854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__________________________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1259632" y="4352793"/>
                <a:ext cx="2377381" cy="79387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𝑑</m:t>
                      </m:r>
                      <m:r>
                        <a:rPr lang="cs-CZ" b="0" i="1" smtClean="0">
                          <a:latin typeface="Cambria Math"/>
                        </a:rPr>
                        <m:t>) −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3</m:t>
                                  </m:r>
                                </m:num>
                                <m:den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2</m:t>
                                  </m:r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&lt;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−</m:t>
                              </m:r>
                              <m:f>
                                <m:fPr>
                                  <m:ctrlP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2</m:t>
                                  </m:r>
                                </m:num>
                                <m:den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3</m:t>
                                  </m:r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59632" y="4352793"/>
                <a:ext cx="2377381" cy="79387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1" name="TextovéPole 30"/>
          <p:cNvSpPr txBox="1"/>
          <p:nvPr/>
        </p:nvSpPr>
        <p:spPr>
          <a:xfrm>
            <a:off x="4145849" y="4749729"/>
            <a:ext cx="31854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__________________________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2" name="TextovéPole 31"/>
              <p:cNvSpPr txBox="1"/>
              <p:nvPr/>
            </p:nvSpPr>
            <p:spPr>
              <a:xfrm>
                <a:off x="4603513" y="2386392"/>
                <a:ext cx="191270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−8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&gt;−16  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𝑝𝑙𝑎𝑡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í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2" name="TextovéPole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03513" y="2386392"/>
                <a:ext cx="1912703" cy="369332"/>
              </a:xfrm>
              <a:prstGeom prst="rect">
                <a:avLst/>
              </a:prstGeom>
              <a:blipFill rotWithShape="1">
                <a:blip r:embed="rId7"/>
                <a:stretch>
                  <a:fillRect b="-131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3" name="TextovéPole 32"/>
              <p:cNvSpPr txBox="1"/>
              <p:nvPr/>
            </p:nvSpPr>
            <p:spPr>
              <a:xfrm>
                <a:off x="4875765" y="3067777"/>
                <a:ext cx="164339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27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&gt;25 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𝑝𝑙𝑎𝑡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í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3" name="TextovéPole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75765" y="3067777"/>
                <a:ext cx="1643399" cy="369332"/>
              </a:xfrm>
              <a:prstGeom prst="rect">
                <a:avLst/>
              </a:prstGeom>
              <a:blipFill rotWithShape="1">
                <a:blip r:embed="rId8"/>
                <a:stretch>
                  <a:fillRect b="-131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TextovéPole 33"/>
              <p:cNvSpPr txBox="1"/>
              <p:nvPr/>
            </p:nvSpPr>
            <p:spPr>
              <a:xfrm>
                <a:off x="4758915" y="3801297"/>
                <a:ext cx="180690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−1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&gt;1 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𝑛𝑒𝑝𝑙𝑎𝑡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í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4" name="TextovéPole 3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58915" y="3801297"/>
                <a:ext cx="1806905" cy="369332"/>
              </a:xfrm>
              <a:prstGeom prst="rect">
                <a:avLst/>
              </a:prstGeom>
              <a:blipFill rotWithShape="1">
                <a:blip r:embed="rId9"/>
                <a:stretch>
                  <a:fillRect b="-15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5" name="TextovéPole 34"/>
              <p:cNvSpPr txBox="1"/>
              <p:nvPr/>
            </p:nvSpPr>
            <p:spPr>
              <a:xfrm>
                <a:off x="4888553" y="4465038"/>
                <a:ext cx="1688283" cy="6127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9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&lt;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4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9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  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𝑝𝑙𝑎𝑡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í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5" name="TextovéPole 3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88553" y="4465038"/>
                <a:ext cx="1688283" cy="612732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9258464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/>
      <p:bldP spid="33" grpId="0"/>
      <p:bldP spid="34" grpId="0"/>
      <p:bldP spid="3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70C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63688" y="736322"/>
            <a:ext cx="4752528" cy="46166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anose="02020603050405020304" pitchFamily="18" charset="0"/>
                <a:cs typeface="Times New Roman" pitchFamily="18" charset="0"/>
              </a:rPr>
              <a:t>Mocniny s přirozeným mocnitelem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67544" y="1570705"/>
            <a:ext cx="583379" cy="307777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 smtClean="0">
                <a:latin typeface="Times New Roman" panose="02020603050405020304" pitchFamily="18" charset="0"/>
                <a:cs typeface="Times New Roman" pitchFamily="18" charset="0"/>
              </a:rPr>
              <a:t>Př.: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259632" y="1515644"/>
            <a:ext cx="61206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Rozhodněte, zda platí rovnosti: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5" name="Přímá spojnice 4"/>
          <p:cNvCxnSpPr/>
          <p:nvPr/>
        </p:nvCxnSpPr>
        <p:spPr>
          <a:xfrm flipH="1">
            <a:off x="1259632" y="1884976"/>
            <a:ext cx="30603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1007448" y="2109142"/>
                <a:ext cx="155273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−5</m:t>
                              </m:r>
                            </m:e>
                          </m:d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=−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07448" y="2109142"/>
                <a:ext cx="1552733" cy="36933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1016626" y="2650659"/>
                <a:ext cx="212173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1−3</m:t>
                              </m:r>
                            </m:e>
                          </m:d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16626" y="2650659"/>
                <a:ext cx="2121735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1007448" y="3189262"/>
                <a:ext cx="195668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−3</m:t>
                              </m:r>
                            </m:e>
                          </m:d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07448" y="3189262"/>
                <a:ext cx="1956689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1007448" y="3696130"/>
                <a:ext cx="206627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=−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=−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07448" y="3696130"/>
                <a:ext cx="2066271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1126585" y="4106396"/>
                <a:ext cx="155273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−5</m:t>
                              </m:r>
                            </m:e>
                          </m:d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=−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26585" y="4106396"/>
                <a:ext cx="1552733" cy="3693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1050923" y="4657395"/>
                <a:ext cx="174432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−1</m:t>
                              </m:r>
                            </m:e>
                          </m:d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−1</m:t>
                              </m:r>
                            </m:e>
                          </m:d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50923" y="4657395"/>
                <a:ext cx="1744324" cy="36933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1050923" y="5277494"/>
                <a:ext cx="220598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6−4</m:t>
                              </m:r>
                            </m:e>
                          </m:d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4−6</m:t>
                              </m:r>
                            </m:e>
                          </m:d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50923" y="5277494"/>
                <a:ext cx="2205989" cy="36933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1126585" y="5844265"/>
                <a:ext cx="3105850" cy="40498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−1</m:t>
                              </m:r>
                            </m:e>
                          </m:d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−1=−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−1</m:t>
                                  </m:r>
                                </m:e>
                              </m:d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−1</m:t>
                          </m:r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26585" y="5844265"/>
                <a:ext cx="3105850" cy="404983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8" name="Obdélník 17"/>
          <p:cNvSpPr/>
          <p:nvPr/>
        </p:nvSpPr>
        <p:spPr>
          <a:xfrm>
            <a:off x="5454402" y="5253419"/>
            <a:ext cx="316957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6608520" y="5240903"/>
            <a:ext cx="316957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6584559" y="4657395"/>
            <a:ext cx="316957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6566781" y="5844265"/>
            <a:ext cx="316957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5422323" y="4646225"/>
            <a:ext cx="316957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5401168" y="5844265"/>
            <a:ext cx="316957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6" name="Picture 2" descr="C:\Users\NB2\Desktop\WindowsLiveWriter-Vytvenvlastnchkomponent_118A1-ok_0854a919-1925-4984-b180-6b685ea3a220.pn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8865" y="5236206"/>
            <a:ext cx="381000" cy="381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2" descr="C:\Users\NB2\Desktop\WindowsLiveWriter-Vytvenvlastnchkomponent_118A1-ok_0854a919-1925-4984-b180-6b685ea3a220.pn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66781" y="5819426"/>
            <a:ext cx="381000" cy="381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2" descr="C:\Users\NB2\Desktop\WindowsLiveWriter-Vytvenvlastnchkomponent_118A1-ok_0854a919-1925-4984-b180-6b685ea3a220.pn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8756" y="4637602"/>
            <a:ext cx="381000" cy="381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1" name="TextovéPole 30"/>
          <p:cNvSpPr txBox="1"/>
          <p:nvPr/>
        </p:nvSpPr>
        <p:spPr>
          <a:xfrm>
            <a:off x="4758996" y="5259578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ANO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4713883" y="5831094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ANO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4725460" y="4655914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ANO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6033598" y="5238447"/>
            <a:ext cx="7333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ea typeface="Cambria Math"/>
                <a:cs typeface="Times New Roman" pitchFamily="18" charset="0"/>
              </a:rPr>
              <a:t>NE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6009639" y="4657395"/>
            <a:ext cx="7333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ea typeface="Cambria Math"/>
                <a:cs typeface="Times New Roman" pitchFamily="18" charset="0"/>
              </a:rPr>
              <a:t>NE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5988485" y="5844265"/>
            <a:ext cx="7333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ea typeface="Cambria Math"/>
                <a:cs typeface="Times New Roman" pitchFamily="18" charset="0"/>
              </a:rPr>
              <a:t>NE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5470954" y="3052276"/>
            <a:ext cx="316957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6633193" y="3052276"/>
            <a:ext cx="316957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6058272" y="3064701"/>
            <a:ext cx="7333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ea typeface="Cambria Math"/>
                <a:cs typeface="Times New Roman" pitchFamily="18" charset="0"/>
              </a:rPr>
              <a:t>NE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0" name="Picture 2" descr="C:\Users\NB2\Desktop\WindowsLiveWriter-Vytvenvlastnchkomponent_118A1-ok_0854a919-1925-4984-b180-6b685ea3a220.pn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79076" y="3030917"/>
            <a:ext cx="381000" cy="381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1" name="TextovéPole 40"/>
          <p:cNvSpPr txBox="1"/>
          <p:nvPr/>
        </p:nvSpPr>
        <p:spPr>
          <a:xfrm>
            <a:off x="4758996" y="3053510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ANO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2" name="Obdélník 41"/>
          <p:cNvSpPr/>
          <p:nvPr/>
        </p:nvSpPr>
        <p:spPr>
          <a:xfrm>
            <a:off x="5470954" y="3563874"/>
            <a:ext cx="316957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3" name="Obdélník 42"/>
          <p:cNvSpPr/>
          <p:nvPr/>
        </p:nvSpPr>
        <p:spPr>
          <a:xfrm>
            <a:off x="6633193" y="3563874"/>
            <a:ext cx="316957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6058272" y="3576299"/>
            <a:ext cx="7333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ea typeface="Cambria Math"/>
                <a:cs typeface="Times New Roman" pitchFamily="18" charset="0"/>
              </a:rPr>
              <a:t>NE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5" name="Picture 2" descr="C:\Users\NB2\Desktop\WindowsLiveWriter-Vytvenvlastnchkomponent_118A1-ok_0854a919-1925-4984-b180-6b685ea3a220.pn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79076" y="3542515"/>
            <a:ext cx="381000" cy="381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6" name="TextovéPole 45"/>
          <p:cNvSpPr txBox="1"/>
          <p:nvPr/>
        </p:nvSpPr>
        <p:spPr>
          <a:xfrm>
            <a:off x="4758996" y="3565108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ANO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7" name="Obdélník 46"/>
          <p:cNvSpPr/>
          <p:nvPr/>
        </p:nvSpPr>
        <p:spPr>
          <a:xfrm>
            <a:off x="6607586" y="4090416"/>
            <a:ext cx="316957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8" name="Obdélník 47"/>
          <p:cNvSpPr/>
          <p:nvPr/>
        </p:nvSpPr>
        <p:spPr>
          <a:xfrm>
            <a:off x="5445350" y="4079246"/>
            <a:ext cx="316957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9" name="Picture 2" descr="C:\Users\NB2\Desktop\WindowsLiveWriter-Vytvenvlastnchkomponent_118A1-ok_0854a919-1925-4984-b180-6b685ea3a220.pn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0480" y="4083101"/>
            <a:ext cx="381000" cy="381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0" name="TextovéPole 49"/>
          <p:cNvSpPr txBox="1"/>
          <p:nvPr/>
        </p:nvSpPr>
        <p:spPr>
          <a:xfrm>
            <a:off x="4748487" y="4088935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ANO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6032666" y="4090416"/>
            <a:ext cx="7333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ea typeface="Cambria Math"/>
                <a:cs typeface="Times New Roman" pitchFamily="18" charset="0"/>
              </a:rPr>
              <a:t>NE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2" name="Obdélník 51"/>
          <p:cNvSpPr/>
          <p:nvPr/>
        </p:nvSpPr>
        <p:spPr>
          <a:xfrm>
            <a:off x="6641312" y="2506747"/>
            <a:ext cx="316957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3" name="Obdélník 52"/>
          <p:cNvSpPr/>
          <p:nvPr/>
        </p:nvSpPr>
        <p:spPr>
          <a:xfrm>
            <a:off x="5479076" y="2495577"/>
            <a:ext cx="316957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4" name="Picture 2" descr="C:\Users\NB2\Desktop\WindowsLiveWriter-Vytvenvlastnchkomponent_118A1-ok_0854a919-1925-4984-b180-6b685ea3a220.pn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5509" y="2486954"/>
            <a:ext cx="381000" cy="381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5" name="TextovéPole 54"/>
          <p:cNvSpPr txBox="1"/>
          <p:nvPr/>
        </p:nvSpPr>
        <p:spPr>
          <a:xfrm>
            <a:off x="4782213" y="2505266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ANO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6066392" y="2506747"/>
            <a:ext cx="7333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ea typeface="Cambria Math"/>
                <a:cs typeface="Times New Roman" pitchFamily="18" charset="0"/>
              </a:rPr>
              <a:t>NE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7" name="Obdélník 56"/>
          <p:cNvSpPr/>
          <p:nvPr/>
        </p:nvSpPr>
        <p:spPr>
          <a:xfrm>
            <a:off x="6641312" y="1971528"/>
            <a:ext cx="316957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8" name="Obdélník 57"/>
          <p:cNvSpPr/>
          <p:nvPr/>
        </p:nvSpPr>
        <p:spPr>
          <a:xfrm>
            <a:off x="5479076" y="1960358"/>
            <a:ext cx="316957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9" name="Picture 2" descr="C:\Users\NB2\Desktop\WindowsLiveWriter-Vytvenvlastnchkomponent_118A1-ok_0854a919-1925-4984-b180-6b685ea3a220.pn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5509" y="1951735"/>
            <a:ext cx="381000" cy="381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0" name="TextovéPole 59"/>
          <p:cNvSpPr txBox="1"/>
          <p:nvPr/>
        </p:nvSpPr>
        <p:spPr>
          <a:xfrm>
            <a:off x="4782213" y="1970047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ANO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1" name="TextovéPole 60"/>
          <p:cNvSpPr txBox="1"/>
          <p:nvPr/>
        </p:nvSpPr>
        <p:spPr>
          <a:xfrm>
            <a:off x="6066392" y="1971528"/>
            <a:ext cx="7333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ea typeface="Cambria Math"/>
                <a:cs typeface="Times New Roman" pitchFamily="18" charset="0"/>
              </a:rPr>
              <a:t>NE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816947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70C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63688" y="736322"/>
            <a:ext cx="4752528" cy="46166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anose="02020603050405020304" pitchFamily="18" charset="0"/>
                <a:cs typeface="Times New Roman" pitchFamily="18" charset="0"/>
              </a:rPr>
              <a:t>Mocniny s přirozeným mocnitelem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2" name="TextovéPole 61"/>
          <p:cNvSpPr txBox="1"/>
          <p:nvPr/>
        </p:nvSpPr>
        <p:spPr>
          <a:xfrm>
            <a:off x="467544" y="1525171"/>
            <a:ext cx="583379" cy="307777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 smtClean="0">
                <a:latin typeface="Times New Roman" panose="02020603050405020304" pitchFamily="18" charset="0"/>
                <a:cs typeface="Times New Roman" pitchFamily="18" charset="0"/>
              </a:rPr>
              <a:t>Př.: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87624" y="1537414"/>
            <a:ext cx="61206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Rozhodněte, zda je pravda: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7544" y="2159330"/>
            <a:ext cx="439248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lphaLcParenR"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Mocnina čísla -1 může nabývat pouze dvou různých hodnot.</a:t>
            </a:r>
          </a:p>
          <a:p>
            <a:pPr marL="342900" indent="-342900">
              <a:buAutoNum type="alphaLcParenR"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Libovolná mocnina prvočísla je prvočíslo</a:t>
            </a:r>
          </a:p>
          <a:p>
            <a:pPr marL="342900" indent="-342900">
              <a:buAutoNum type="alphaLcParenR"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Záporné číslo umocněné sudým exponentem je záporné.</a:t>
            </a:r>
          </a:p>
          <a:p>
            <a:pPr marL="342900" indent="-342900">
              <a:buAutoNum type="alphaLcParenR"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Mocnina s nenulovým základem a sudým exponentem je vždy kladné číslo.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3" name="Obdélník 62"/>
          <p:cNvSpPr/>
          <p:nvPr/>
        </p:nvSpPr>
        <p:spPr>
          <a:xfrm>
            <a:off x="6076311" y="3257094"/>
            <a:ext cx="316957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4" name="Obdélník 63"/>
          <p:cNvSpPr/>
          <p:nvPr/>
        </p:nvSpPr>
        <p:spPr>
          <a:xfrm>
            <a:off x="7238550" y="3257094"/>
            <a:ext cx="316957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5" name="TextovéPole 64"/>
          <p:cNvSpPr txBox="1"/>
          <p:nvPr/>
        </p:nvSpPr>
        <p:spPr>
          <a:xfrm>
            <a:off x="6663629" y="3269519"/>
            <a:ext cx="7333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ea typeface="Cambria Math"/>
                <a:cs typeface="Times New Roman" pitchFamily="18" charset="0"/>
              </a:rPr>
              <a:t>NE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6" name="Picture 2" descr="C:\Users\NB2\Desktop\WindowsLiveWriter-Vytvenvlastnchkomponent_118A1-ok_0854a919-1925-4984-b180-6b685ea3a220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6527" y="3269519"/>
            <a:ext cx="381000" cy="381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7" name="TextovéPole 66"/>
          <p:cNvSpPr txBox="1"/>
          <p:nvPr/>
        </p:nvSpPr>
        <p:spPr>
          <a:xfrm>
            <a:off x="5364353" y="3258328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ANO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8" name="Obdélník 67"/>
          <p:cNvSpPr/>
          <p:nvPr/>
        </p:nvSpPr>
        <p:spPr>
          <a:xfrm>
            <a:off x="6076311" y="3768692"/>
            <a:ext cx="316957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9" name="Obdélník 68"/>
          <p:cNvSpPr/>
          <p:nvPr/>
        </p:nvSpPr>
        <p:spPr>
          <a:xfrm>
            <a:off x="7238550" y="3768692"/>
            <a:ext cx="316957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0" name="TextovéPole 69"/>
          <p:cNvSpPr txBox="1"/>
          <p:nvPr/>
        </p:nvSpPr>
        <p:spPr>
          <a:xfrm>
            <a:off x="6663629" y="3781117"/>
            <a:ext cx="7333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ea typeface="Cambria Math"/>
                <a:cs typeface="Times New Roman" pitchFamily="18" charset="0"/>
              </a:rPr>
              <a:t>NE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1" name="Picture 2" descr="C:\Users\NB2\Desktop\WindowsLiveWriter-Vytvenvlastnchkomponent_118A1-ok_0854a919-1925-4984-b180-6b685ea3a220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433" y="3747333"/>
            <a:ext cx="381000" cy="381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2" name="TextovéPole 71"/>
          <p:cNvSpPr txBox="1"/>
          <p:nvPr/>
        </p:nvSpPr>
        <p:spPr>
          <a:xfrm>
            <a:off x="5364353" y="3769926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ANO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3" name="Obdélník 72"/>
          <p:cNvSpPr/>
          <p:nvPr/>
        </p:nvSpPr>
        <p:spPr>
          <a:xfrm>
            <a:off x="7246669" y="2711565"/>
            <a:ext cx="316957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4" name="Obdélník 73"/>
          <p:cNvSpPr/>
          <p:nvPr/>
        </p:nvSpPr>
        <p:spPr>
          <a:xfrm>
            <a:off x="6084433" y="2700395"/>
            <a:ext cx="316957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5" name="Picture 2" descr="C:\Users\NB2\Desktop\WindowsLiveWriter-Vytvenvlastnchkomponent_118A1-ok_0854a919-1925-4984-b180-6b685ea3a220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60866" y="2691772"/>
            <a:ext cx="381000" cy="381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6" name="TextovéPole 75"/>
          <p:cNvSpPr txBox="1"/>
          <p:nvPr/>
        </p:nvSpPr>
        <p:spPr>
          <a:xfrm>
            <a:off x="5387570" y="2710084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ANO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7" name="TextovéPole 76"/>
          <p:cNvSpPr txBox="1"/>
          <p:nvPr/>
        </p:nvSpPr>
        <p:spPr>
          <a:xfrm>
            <a:off x="6671749" y="2711565"/>
            <a:ext cx="7333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ea typeface="Cambria Math"/>
                <a:cs typeface="Times New Roman" pitchFamily="18" charset="0"/>
              </a:rPr>
              <a:t>NE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8" name="Obdélník 77"/>
          <p:cNvSpPr/>
          <p:nvPr/>
        </p:nvSpPr>
        <p:spPr>
          <a:xfrm>
            <a:off x="7246669" y="2176346"/>
            <a:ext cx="316957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9" name="Obdélník 78"/>
          <p:cNvSpPr/>
          <p:nvPr/>
        </p:nvSpPr>
        <p:spPr>
          <a:xfrm>
            <a:off x="6084433" y="2165176"/>
            <a:ext cx="316957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80" name="Picture 2" descr="C:\Users\NB2\Desktop\WindowsLiveWriter-Vytvenvlastnchkomponent_118A1-ok_0854a919-1925-4984-b180-6b685ea3a220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44289" y="2176346"/>
            <a:ext cx="381000" cy="381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1" name="TextovéPole 80"/>
          <p:cNvSpPr txBox="1"/>
          <p:nvPr/>
        </p:nvSpPr>
        <p:spPr>
          <a:xfrm>
            <a:off x="5387570" y="2174865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ANO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2" name="TextovéPole 81"/>
          <p:cNvSpPr txBox="1"/>
          <p:nvPr/>
        </p:nvSpPr>
        <p:spPr>
          <a:xfrm>
            <a:off x="6671749" y="2176346"/>
            <a:ext cx="7333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ea typeface="Cambria Math"/>
                <a:cs typeface="Times New Roman" pitchFamily="18" charset="0"/>
              </a:rPr>
              <a:t>NE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5" name="TextovéPole 84"/>
          <p:cNvSpPr txBox="1"/>
          <p:nvPr/>
        </p:nvSpPr>
        <p:spPr>
          <a:xfrm>
            <a:off x="467543" y="4581128"/>
            <a:ext cx="583379" cy="307777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 smtClean="0">
                <a:latin typeface="Times New Roman" panose="02020603050405020304" pitchFamily="18" charset="0"/>
                <a:cs typeface="Times New Roman" pitchFamily="18" charset="0"/>
              </a:rPr>
              <a:t>Př.: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331640" y="4581128"/>
            <a:ext cx="49432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Rozhodněte, zda je mocnina kladné číslo: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1187624" y="5085184"/>
                <a:ext cx="92108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125</m:t>
                              </m:r>
                            </m:e>
                          </m:d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87624" y="5085184"/>
                <a:ext cx="921085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1166320" y="5644100"/>
                <a:ext cx="917687" cy="67230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−</m:t>
                              </m:r>
                              <m:f>
                                <m:f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4</m:t>
                                  </m:r>
                                </m:num>
                                <m:den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3</m:t>
                                  </m:r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6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66320" y="5644100"/>
                <a:ext cx="917687" cy="67230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4117730" y="5111023"/>
                <a:ext cx="124662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−9+7</m:t>
                              </m:r>
                            </m:e>
                          </m:d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17730" y="5111023"/>
                <a:ext cx="1246623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ovéPole 29"/>
              <p:cNvSpPr txBox="1"/>
              <p:nvPr/>
            </p:nvSpPr>
            <p:spPr>
              <a:xfrm>
                <a:off x="4117730" y="5947068"/>
                <a:ext cx="122405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−2</m:t>
                              </m:r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∙7</m:t>
                              </m:r>
                            </m:e>
                          </m:d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12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0" name="TextovéPole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17730" y="5947068"/>
                <a:ext cx="1224053" cy="3693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6" name="TextovéPole 85"/>
              <p:cNvSpPr txBox="1"/>
              <p:nvPr/>
            </p:nvSpPr>
            <p:spPr>
              <a:xfrm>
                <a:off x="5443680" y="5947068"/>
                <a:ext cx="60785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&gt;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86" name="TextovéPole 8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43680" y="5947068"/>
                <a:ext cx="607859" cy="36933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7" name="TextovéPole 86"/>
              <p:cNvSpPr txBox="1"/>
              <p:nvPr/>
            </p:nvSpPr>
            <p:spPr>
              <a:xfrm>
                <a:off x="2267744" y="5762402"/>
                <a:ext cx="60785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&gt;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87" name="TextovéPole 8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67744" y="5762402"/>
                <a:ext cx="607859" cy="36933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8" name="TextovéPole 87"/>
              <p:cNvSpPr txBox="1"/>
              <p:nvPr/>
            </p:nvSpPr>
            <p:spPr>
              <a:xfrm>
                <a:off x="2267744" y="5085184"/>
                <a:ext cx="60785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&gt;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88" name="TextovéPole 8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67744" y="5085184"/>
                <a:ext cx="607859" cy="369332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9" name="TextovéPole 88"/>
              <p:cNvSpPr txBox="1"/>
              <p:nvPr/>
            </p:nvSpPr>
            <p:spPr>
              <a:xfrm>
                <a:off x="5420463" y="5123363"/>
                <a:ext cx="60785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&lt;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89" name="TextovéPole 8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20463" y="5123363"/>
                <a:ext cx="607859" cy="369332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5752646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6" grpId="0"/>
      <p:bldP spid="87" grpId="0"/>
      <p:bldP spid="88" grpId="0"/>
      <p:bldP spid="8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70C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62817" y="247948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53268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Tato prezentace slouží k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vysvětlení pojmu mocnina s přirozeným mocnitelem a procvičení a upevnění dovednosti určovat hodnoty těchto mocnin.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 dirty="0">
                <a:latin typeface="Times New Roman" pitchFamily="18" charset="0"/>
                <a:cs typeface="Times New Roman" pitchFamily="18" charset="0"/>
              </a:rPr>
              <a:t>zdroje: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doc. RNDr. Emil Calda, CSc.: Matematika pro dvouleté a tříleté učební obory SOU, 1. díl, 1. vydání 2002, Prometheus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ISBN 80-7196-253-8</a:t>
            </a:r>
          </a:p>
          <a:p>
            <a:pPr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RNDr. Peter Krupka, Ph.D.: Matematika pro střední školy – 1. díl, 1. vydání 2012, DIDAKTIS, ISBN 978-80-7358-197-8</a:t>
            </a:r>
          </a:p>
          <a:p>
            <a:pPr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2801" y="5420638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     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Mgr.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Jitka Vyhlídalová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262817" y="537321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62817" y="1422495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89396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Vlastní 9">
      <a:dk1>
        <a:sysClr val="windowText" lastClr="000000"/>
      </a:dk1>
      <a:lt1>
        <a:sysClr val="window" lastClr="FFFFFF"/>
      </a:lt1>
      <a:dk2>
        <a:srgbClr val="595959"/>
      </a:dk2>
      <a:lt2>
        <a:srgbClr val="DBF5F9"/>
      </a:lt2>
      <a:accent1>
        <a:srgbClr val="595959"/>
      </a:accent1>
      <a:accent2>
        <a:srgbClr val="595959"/>
      </a:accent2>
      <a:accent3>
        <a:srgbClr val="7F7F7F"/>
      </a:accent3>
      <a:accent4>
        <a:srgbClr val="F2F2F2"/>
      </a:accent4>
      <a:accent5>
        <a:srgbClr val="F2F2F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3543</TotalTime>
  <Words>948</Words>
  <Application>Microsoft Office PowerPoint</Application>
  <PresentationFormat>Předvádění na obrazovce (4:3)</PresentationFormat>
  <Paragraphs>157</Paragraphs>
  <Slides>10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Tok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NB3;Vyhlidalova</dc:creator>
  <cp:lastModifiedBy>Vyhlídalová</cp:lastModifiedBy>
  <cp:revision>255</cp:revision>
  <dcterms:created xsi:type="dcterms:W3CDTF">2013-01-11T17:11:37Z</dcterms:created>
  <dcterms:modified xsi:type="dcterms:W3CDTF">2014-09-24T10:46:22Z</dcterms:modified>
</cp:coreProperties>
</file>