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76" d="100"/>
          <a:sy n="76" d="100"/>
        </p:scale>
        <p:origin x="-846" y="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78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3344483"/>
            <a:ext cx="484183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Mocniny s přirozeným mocnitelem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cs-CZ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ravidla pro počítání s nimi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7684" y="836712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III-2-02-02_Mocniny_a_odmocniny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1744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1475656" y="4365104"/>
            <a:ext cx="4752528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lačítko akce: Nápověda 4">
            <a:hlinkClick r:id="" action="ppaction://noaction" highlightClick="1"/>
          </p:cNvPr>
          <p:cNvSpPr/>
          <p:nvPr/>
        </p:nvSpPr>
        <p:spPr>
          <a:xfrm>
            <a:off x="653086" y="1841959"/>
            <a:ext cx="432048" cy="432048"/>
          </a:xfrm>
          <a:prstGeom prst="actionButtonHel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475656" y="1841959"/>
                <a:ext cx="51845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 znamená zápis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?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841959"/>
                <a:ext cx="5184576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94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53086" y="2636912"/>
                <a:ext cx="7269151" cy="66999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Mocnina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(čteme a na n-tou), kde n je přirozené číslo, je součin n čísel a,</a:t>
                </a:r>
              </a:p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tzn.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…∙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086" y="2636912"/>
                <a:ext cx="7269151" cy="669992"/>
              </a:xfrm>
              <a:prstGeom prst="rect">
                <a:avLst/>
              </a:prstGeom>
              <a:blipFill rotWithShape="1">
                <a:blip r:embed="rId3"/>
                <a:stretch>
                  <a:fillRect l="-585" t="-3571" b="-8929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lačítko akce: Nápověda 29">
            <a:hlinkClick r:id="" action="ppaction://noaction" highlightClick="1"/>
          </p:cNvPr>
          <p:cNvSpPr/>
          <p:nvPr/>
        </p:nvSpPr>
        <p:spPr>
          <a:xfrm>
            <a:off x="648456" y="3933056"/>
            <a:ext cx="432048" cy="432048"/>
          </a:xfrm>
          <a:prstGeom prst="actionButtonHel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5656" y="393305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 nazýváme proměnné v zápisu mocniny?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1833218" y="4904662"/>
                <a:ext cx="112704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5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54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5400" b="0" i="1" smtClean="0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5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3218" y="4904662"/>
                <a:ext cx="1127040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Ovál 31"/>
          <p:cNvSpPr/>
          <p:nvPr/>
        </p:nvSpPr>
        <p:spPr>
          <a:xfrm>
            <a:off x="1664114" y="4653136"/>
            <a:ext cx="1296144" cy="14263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Přímá spojnice 34"/>
          <p:cNvCxnSpPr>
            <a:stCxn id="31" idx="3"/>
          </p:cNvCxnSpPr>
          <p:nvPr/>
        </p:nvCxnSpPr>
        <p:spPr>
          <a:xfrm>
            <a:off x="2960258" y="5366327"/>
            <a:ext cx="122413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328410" y="515467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mocnina</a:t>
            </a:r>
            <a:endParaRPr lang="cs-CZ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Přímá spojnice 36"/>
          <p:cNvCxnSpPr/>
          <p:nvPr/>
        </p:nvCxnSpPr>
        <p:spPr>
          <a:xfrm flipV="1">
            <a:off x="2779311" y="4904662"/>
            <a:ext cx="1224136" cy="250009"/>
          </a:xfrm>
          <a:prstGeom prst="line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4003447" y="4644486"/>
            <a:ext cx="2557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mocnitel - exponent</a:t>
            </a:r>
            <a:endParaRPr lang="cs-CZ" i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" name="Přímá spojnice 38"/>
          <p:cNvCxnSpPr/>
          <p:nvPr/>
        </p:nvCxnSpPr>
        <p:spPr>
          <a:xfrm>
            <a:off x="2528210" y="5648408"/>
            <a:ext cx="1224136" cy="43111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3824354" y="5863963"/>
            <a:ext cx="1997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základ mocniny</a:t>
            </a:r>
            <a:endParaRPr lang="cs-CZ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6" grpId="0" animBg="1"/>
      <p:bldP spid="30" grpId="0" animBg="1"/>
      <p:bldP spid="9" grpId="0"/>
      <p:bldP spid="31" grpId="0"/>
      <p:bldP spid="32" grpId="0" animBg="1"/>
      <p:bldP spid="36" grpId="0"/>
      <p:bldP spid="38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57880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Při počítání s mocninami s přirozeným mocnitelem lze využívat následující pravidla: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2142148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Násobení mocnin se stejným základem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základ opíšeme, exponenty sečteme.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411760" y="2646204"/>
                <a:ext cx="2339936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𝑚</m:t>
                          </m:r>
                        </m:sup>
                      </m:sSup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𝑚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2646204"/>
                <a:ext cx="2339936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611560" y="3295149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403648" y="3264371"/>
                <a:ext cx="48203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5∙5∙5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5∙5∙5∙5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3+4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3264371"/>
                <a:ext cx="482035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539552" y="394234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Dělení mocnin se stejným základem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základ opíšeme, exponenty odečteme.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411760" y="4518412"/>
                <a:ext cx="3250442" cy="80342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𝑚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: </m:t>
                      </m:r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   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𝑚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𝑛</m:t>
                                  </m:r>
                                </m:sup>
                              </m:sSup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𝑚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4518412"/>
                <a:ext cx="3250442" cy="80342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611560" y="558998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403648" y="5418338"/>
                <a:ext cx="4945265" cy="6510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∙7∙7∙7∙7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∙7∙7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∙7=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5418338"/>
                <a:ext cx="4945265" cy="65107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>
            <a:off x="2915816" y="5418338"/>
            <a:ext cx="432048" cy="651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192044" y="5427242"/>
            <a:ext cx="432048" cy="651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3499548" y="5418338"/>
            <a:ext cx="432048" cy="651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03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 animBg="1"/>
      <p:bldP spid="16" grpId="0"/>
      <p:bldP spid="17" grpId="0"/>
      <p:bldP spid="18" grpId="0" animBg="1"/>
      <p:bldP spid="19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8864" y="1430971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Umocňování mocniny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základ opíšeme, exponenty vynásobíme.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519064" y="1935027"/>
                <a:ext cx="2096792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𝑚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9064" y="1935027"/>
                <a:ext cx="2096792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ovéPole 28"/>
          <p:cNvSpPr txBox="1"/>
          <p:nvPr/>
        </p:nvSpPr>
        <p:spPr>
          <a:xfrm>
            <a:off x="718864" y="2655107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302243" y="2624329"/>
                <a:ext cx="50182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2∙2∙2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2∙2∙2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3∙2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243" y="2624329"/>
                <a:ext cx="501823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683237" y="3231171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Umocňování součinu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každý činitel umocníme zvlášť.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486275" y="3735227"/>
                <a:ext cx="2536977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6275" y="3735227"/>
                <a:ext cx="2536977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ovéPole 30"/>
          <p:cNvSpPr txBox="1"/>
          <p:nvPr/>
        </p:nvSpPr>
        <p:spPr>
          <a:xfrm>
            <a:off x="733208" y="4455307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540824" y="4424529"/>
                <a:ext cx="18909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0824" y="4424529"/>
                <a:ext cx="189090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ovéPole 31"/>
          <p:cNvSpPr txBox="1"/>
          <p:nvPr/>
        </p:nvSpPr>
        <p:spPr>
          <a:xfrm>
            <a:off x="733208" y="5031371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Umocňování zlomku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umocníme zvlášť čitatel,  zvlášť jmenovatel.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991883" y="5615913"/>
                <a:ext cx="1279709" cy="7732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1883" y="5615913"/>
                <a:ext cx="1279709" cy="77328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/>
          <p:cNvSpPr txBox="1"/>
          <p:nvPr/>
        </p:nvSpPr>
        <p:spPr>
          <a:xfrm>
            <a:off x="5187903" y="584866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460424" y="5446987"/>
                <a:ext cx="1646541" cy="80336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𝑏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0424" y="5446987"/>
                <a:ext cx="1646541" cy="80336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54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6" grpId="0"/>
      <p:bldP spid="7" grpId="0"/>
      <p:bldP spid="8" grpId="0" animBg="1"/>
      <p:bldP spid="31" grpId="0" animBg="1"/>
      <p:bldP spid="9" grpId="0"/>
      <p:bldP spid="32" grpId="0"/>
      <p:bldP spid="10" grpId="0"/>
      <p:bldP spid="33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7544" y="1570705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187624" y="1539927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209261" y="2060848"/>
                <a:ext cx="25907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=100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9261" y="2060848"/>
                <a:ext cx="2590709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209261" y="2567835"/>
                <a:ext cx="22461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=64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9261" y="2567835"/>
                <a:ext cx="224619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197402" y="3068960"/>
                <a:ext cx="24669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−2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=64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402" y="3068960"/>
                <a:ext cx="2466957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716016" y="2048136"/>
                <a:ext cx="21545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=64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048136"/>
                <a:ext cx="215456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716016" y="2388987"/>
                <a:ext cx="1877565" cy="6520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=36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388987"/>
                <a:ext cx="1877565" cy="65203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716016" y="3041025"/>
                <a:ext cx="41385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2∙5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=1 000 000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3041025"/>
                <a:ext cx="4138569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bdélník 27"/>
          <p:cNvSpPr/>
          <p:nvPr/>
        </p:nvSpPr>
        <p:spPr>
          <a:xfrm>
            <a:off x="6022850" y="3053568"/>
            <a:ext cx="272561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654798" y="2635232"/>
            <a:ext cx="13317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958768" y="2088786"/>
            <a:ext cx="13317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750281" y="3109610"/>
            <a:ext cx="13317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534365" y="2608485"/>
            <a:ext cx="13317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587687" y="2101498"/>
            <a:ext cx="13317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3" y="3789040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09261" y="3789040"/>
            <a:ext cx="4226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Zapište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248993" y="4217700"/>
                <a:ext cx="36734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) 16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jako mocninu se základem 2: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993" y="4217700"/>
                <a:ext cx="3673442" cy="369332"/>
              </a:xfrm>
              <a:prstGeom prst="rect">
                <a:avLst/>
              </a:prstGeom>
              <a:blipFill rotWithShape="1">
                <a:blip r:embed="rId8"/>
                <a:stretch>
                  <a:fillRect t="-8333" r="-332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248993" y="4592391"/>
                <a:ext cx="35704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81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jako mocninu se základem 3: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993" y="4592391"/>
                <a:ext cx="3570401" cy="369332"/>
              </a:xfrm>
              <a:prstGeom prst="rect">
                <a:avLst/>
              </a:prstGeom>
              <a:blipFill rotWithShape="1">
                <a:blip r:embed="rId9"/>
                <a:stretch>
                  <a:fillRect t="-8197" r="-17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1248993" y="4961723"/>
                <a:ext cx="39975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) 128∙16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jako mocninu se základem 2: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993" y="4961723"/>
                <a:ext cx="3997505" cy="369332"/>
              </a:xfrm>
              <a:prstGeom prst="rect">
                <a:avLst/>
              </a:prstGeom>
              <a:blipFill rotWithShape="1">
                <a:blip r:embed="rId10"/>
                <a:stretch>
                  <a:fillRect t="-8197" r="-152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1248993" y="5331055"/>
                <a:ext cx="45633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𝑑</m:t>
                    </m:r>
                    <m:r>
                      <a:rPr lang="cs-CZ" b="0" i="1" smtClean="0">
                        <a:latin typeface="Cambria Math"/>
                      </a:rPr>
                      <m:t>)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30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jako součin mocnin se základem 3 a 5: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993" y="5331055"/>
                <a:ext cx="4563301" cy="369332"/>
              </a:xfrm>
              <a:prstGeom prst="rect">
                <a:avLst/>
              </a:prstGeom>
              <a:blipFill rotWithShape="1">
                <a:blip r:embed="rId11"/>
                <a:stretch>
                  <a:fillRect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705785" y="4201488"/>
                <a:ext cx="22624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5785" y="4201488"/>
                <a:ext cx="2262479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5725223" y="4559710"/>
                <a:ext cx="20767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81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5223" y="4559710"/>
                <a:ext cx="2076787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5683281" y="4918602"/>
                <a:ext cx="26064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128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∙16=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281" y="4918602"/>
                <a:ext cx="2606483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5725143" y="5349898"/>
                <a:ext cx="29472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∙5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5143" y="5349898"/>
                <a:ext cx="2947217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bdélník 44"/>
          <p:cNvSpPr/>
          <p:nvPr/>
        </p:nvSpPr>
        <p:spPr>
          <a:xfrm>
            <a:off x="5725143" y="4158372"/>
            <a:ext cx="2877642" cy="1560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97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570705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50923" y="1539927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pomocí pravidel pro počítání s mocninami: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050923" y="2167002"/>
                <a:ext cx="1516184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0923" y="2167002"/>
                <a:ext cx="1516184" cy="76937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50923" y="3068960"/>
                <a:ext cx="1512401" cy="7732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0923" y="3068960"/>
                <a:ext cx="1512401" cy="77328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25623" y="3933056"/>
                <a:ext cx="1437701" cy="768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623" y="3933056"/>
                <a:ext cx="1437701" cy="76822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5623" y="4797152"/>
                <a:ext cx="2181816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623" y="4797152"/>
                <a:ext cx="2181816" cy="76937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567107" y="2245325"/>
                <a:ext cx="2205860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81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107" y="2245325"/>
                <a:ext cx="2205860" cy="6127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547517" y="3129585"/>
                <a:ext cx="3340786" cy="6520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16∙3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48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517" y="3129585"/>
                <a:ext cx="3340786" cy="65203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547517" y="3985566"/>
                <a:ext cx="2077620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517" y="3985566"/>
                <a:ext cx="2077620" cy="64812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88949" y="4872685"/>
                <a:ext cx="819455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949" y="4872685"/>
                <a:ext cx="819455" cy="618311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58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99759" y="203089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50796" y="1969341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Rozhodněte, zda je pravda: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643079"/>
            <a:ext cx="59046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Při násobení mocnin se stejným základem se jejich exponenty můžou sčítat.</a:t>
            </a:r>
          </a:p>
          <a:p>
            <a:pPr marL="342900" indent="-342900">
              <a:buAutoNum type="alphaLcParenR"/>
            </a:pP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Mocnina se záporným základem je vždy záporné číslo.</a:t>
            </a:r>
          </a:p>
          <a:p>
            <a:pPr marL="342900" indent="-342900">
              <a:buAutoNum type="alphaLcParenR"/>
            </a:pP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Součin mocnin s lichými exponenty je vždy liché číslo.</a:t>
            </a:r>
          </a:p>
          <a:p>
            <a:pPr marL="342900" indent="-342900">
              <a:buAutoNum type="alphaLcParenR"/>
            </a:pP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Podíl mocnin se stejným exponentem je roven mocnině podílu s tímto exponentem.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7267978" y="3925781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8430217" y="3925781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855296" y="3938206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194" y="3938206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ovéPole 65"/>
          <p:cNvSpPr txBox="1"/>
          <p:nvPr/>
        </p:nvSpPr>
        <p:spPr>
          <a:xfrm>
            <a:off x="6556020" y="392701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7244761" y="4640711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8407000" y="4640711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7832079" y="4653136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883" y="461935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ovéPole 70"/>
          <p:cNvSpPr txBox="1"/>
          <p:nvPr/>
        </p:nvSpPr>
        <p:spPr>
          <a:xfrm>
            <a:off x="6532803" y="464194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8417667" y="323096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7255431" y="321979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864" y="3211176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ovéPole 74"/>
          <p:cNvSpPr txBox="1"/>
          <p:nvPr/>
        </p:nvSpPr>
        <p:spPr>
          <a:xfrm>
            <a:off x="6558568" y="322948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7842747" y="323096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Obdélník 76"/>
          <p:cNvSpPr/>
          <p:nvPr/>
        </p:nvSpPr>
        <p:spPr>
          <a:xfrm>
            <a:off x="8438336" y="252356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Obdélník 77"/>
          <p:cNvSpPr/>
          <p:nvPr/>
        </p:nvSpPr>
        <p:spPr>
          <a:xfrm>
            <a:off x="7276100" y="251239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956" y="252356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TextovéPole 79"/>
          <p:cNvSpPr txBox="1"/>
          <p:nvPr/>
        </p:nvSpPr>
        <p:spPr>
          <a:xfrm>
            <a:off x="6579237" y="252208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7863416" y="2523562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467544" y="1525171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53741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Bez počítání rozhodněte, zda jsou uvedená čísla kladná nebo záporná: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50923" y="2276872"/>
                <a:ext cx="123136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0923" y="2276872"/>
                <a:ext cx="1231363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19974" y="2924944"/>
                <a:ext cx="2456890" cy="7938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99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99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974" y="2924944"/>
                <a:ext cx="2456890" cy="79387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066331" y="4173939"/>
                <a:ext cx="14414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7−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31" y="4173939"/>
                <a:ext cx="1441420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081403" y="5006249"/>
                <a:ext cx="20767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1403" y="5006249"/>
                <a:ext cx="2076787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299169" y="2276872"/>
                <a:ext cx="11776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9169" y="2276872"/>
                <a:ext cx="117769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476863" y="2267558"/>
                <a:ext cx="607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6863" y="2267558"/>
                <a:ext cx="607859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4355976" y="213837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Záporné číslo umocněné lichým mocnitelem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378375" y="2923530"/>
                <a:ext cx="1412694" cy="7688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</a:rPr>
                                    <m:t>99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8375" y="2923530"/>
                <a:ext cx="1412694" cy="76880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520098" y="3123264"/>
                <a:ext cx="607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0098" y="3123264"/>
                <a:ext cx="607859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ovéPole 46"/>
          <p:cNvSpPr txBox="1"/>
          <p:nvPr/>
        </p:nvSpPr>
        <p:spPr>
          <a:xfrm>
            <a:off x="5127957" y="299871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Záporné číslo umocněné lichým mocnitelem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491877" y="4173939"/>
                <a:ext cx="607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1877" y="4173939"/>
                <a:ext cx="60785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3780792" y="4173939"/>
            <a:ext cx="3959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Číslo umocněné sudým mocnitelem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099736" y="5006249"/>
                <a:ext cx="11776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736" y="5006249"/>
                <a:ext cx="117769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4183210" y="5006249"/>
                <a:ext cx="607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210" y="5006249"/>
                <a:ext cx="607859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ovéPole 51"/>
          <p:cNvSpPr txBox="1"/>
          <p:nvPr/>
        </p:nvSpPr>
        <p:spPr>
          <a:xfrm>
            <a:off x="4814049" y="5006249"/>
            <a:ext cx="3959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Číslo umocněné sudým mocnitelem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6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  <p:bldP spid="46" grpId="0"/>
      <p:bldP spid="47" grpId="0"/>
      <p:bldP spid="18" grpId="0"/>
      <p:bldP spid="19" grpId="0"/>
      <p:bldP spid="2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procvičení a upevnění dovednosti výpočtu mocnin s přirozeným mocnitelem s využitím pravidel pro počítání s mocninami.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3537</TotalTime>
  <Words>1113</Words>
  <Application>Microsoft Office PowerPoint</Application>
  <PresentationFormat>Předvádění na obrazovce (4:3)</PresentationFormat>
  <Paragraphs>127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269</cp:revision>
  <dcterms:created xsi:type="dcterms:W3CDTF">2013-01-11T17:11:37Z</dcterms:created>
  <dcterms:modified xsi:type="dcterms:W3CDTF">2014-09-24T10:46:51Z</dcterms:modified>
</cp:coreProperties>
</file>