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63" r:id="rId5"/>
    <p:sldId id="258" r:id="rId6"/>
    <p:sldId id="259" r:id="rId7"/>
    <p:sldId id="260" r:id="rId8"/>
    <p:sldId id="264" r:id="rId9"/>
    <p:sldId id="261" r:id="rId10"/>
    <p:sldId id="265" r:id="rId11"/>
    <p:sldId id="262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8" d="100"/>
          <a:sy n="78" d="100"/>
        </p:scale>
        <p:origin x="-564" y="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83FDC8-B201-4B33-AF8F-412F92B3C1D4}" type="datetimeFigureOut">
              <a:rPr lang="cs-CZ" smtClean="0"/>
              <a:pPr/>
              <a:t>2.4.2012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60A2B3-B213-4792-9FB7-42C9A21540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808408"/>
              </p:ext>
            </p:extLst>
          </p:nvPr>
        </p:nvGraphicFramePr>
        <p:xfrm>
          <a:off x="611560" y="2276870"/>
          <a:ext cx="7200800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2.3.2012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VY_32_INOVACE_02_ČESKÝ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14227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Podstatná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jména – Osoba, zvíře, věc,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vlastnost,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   děj - cvičení              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4.-5.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OSOBA, ZVÍŘE, VĚC, VLASTNOST, DĚJ</a:t>
            </a:r>
            <a:endParaRPr lang="cs-CZ" sz="40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CVIČENÍ</a:t>
            </a:r>
            <a:endParaRPr lang="cs-CZ" sz="4000" b="1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i="1" smtClean="0">
                <a:solidFill>
                  <a:srgbClr val="FF0000"/>
                </a:solidFill>
              </a:rPr>
              <a:t>Dokážeš najít věci? Pak je označ.</a:t>
            </a:r>
            <a:endParaRPr lang="cs-CZ" sz="36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talíř    žába   moucha   pero   kůň</a:t>
            </a:r>
          </a:p>
          <a:p>
            <a:pPr>
              <a:buNone/>
            </a:pPr>
            <a:r>
              <a:rPr lang="cs-CZ" sz="3600" smtClean="0"/>
              <a:t>       učitel     učebnice    keř    zebra</a:t>
            </a:r>
          </a:p>
          <a:p>
            <a:pPr>
              <a:buNone/>
            </a:pPr>
            <a:r>
              <a:rPr lang="cs-CZ" sz="3600" smtClean="0"/>
              <a:t> pekař     radost    plavání </a:t>
            </a:r>
          </a:p>
          <a:p>
            <a:pPr>
              <a:buNone/>
            </a:pPr>
            <a:r>
              <a:rPr lang="cs-CZ" sz="3600" smtClean="0"/>
              <a:t>       houska      čepice</a:t>
            </a:r>
          </a:p>
          <a:p>
            <a:pPr>
              <a:buNone/>
            </a:pPr>
            <a:r>
              <a:rPr lang="cs-CZ" sz="3600" smtClean="0"/>
              <a:t>lékařka    opravář    lednice</a:t>
            </a:r>
          </a:p>
          <a:p>
            <a:pPr>
              <a:buNone/>
            </a:pPr>
            <a:r>
              <a:rPr lang="cs-CZ" sz="3600" smtClean="0"/>
              <a:t>      marmeláda      levhart</a:t>
            </a:r>
          </a:p>
          <a:p>
            <a:pPr>
              <a:buNone/>
            </a:pPr>
            <a:r>
              <a:rPr lang="cs-CZ" sz="3600" smtClean="0"/>
              <a:t>                             psaní    klávesnice   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4" name="Picture 3" descr="C:\Users\Langerová\AppData\Local\Microsoft\Windows\Temporary Internet Files\Content.IE5\9LRUEDN1\MC9003521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068960"/>
            <a:ext cx="1393825" cy="1785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3600" i="1" smtClean="0">
                <a:solidFill>
                  <a:srgbClr val="FF0000"/>
                </a:solidFill>
              </a:rPr>
              <a:t>Řešení.</a:t>
            </a:r>
            <a:endParaRPr lang="cs-CZ" sz="36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talíř </a:t>
            </a:r>
            <a:r>
              <a:rPr lang="cs-CZ" sz="3600" smtClean="0"/>
              <a:t>   žába   moucha   </a:t>
            </a:r>
            <a:r>
              <a:rPr lang="cs-CZ" sz="3600" b="1" smtClean="0">
                <a:solidFill>
                  <a:srgbClr val="FF0000"/>
                </a:solidFill>
              </a:rPr>
              <a:t>pero </a:t>
            </a:r>
            <a:r>
              <a:rPr lang="cs-CZ" sz="3600" smtClean="0"/>
              <a:t>  kůň</a:t>
            </a:r>
          </a:p>
          <a:p>
            <a:pPr>
              <a:buNone/>
            </a:pPr>
            <a:r>
              <a:rPr lang="cs-CZ" sz="3600" smtClean="0"/>
              <a:t>       učitel     </a:t>
            </a:r>
            <a:r>
              <a:rPr lang="cs-CZ" sz="3600" b="1" smtClean="0">
                <a:solidFill>
                  <a:srgbClr val="FF0000"/>
                </a:solidFill>
              </a:rPr>
              <a:t>učebnice    keř    </a:t>
            </a:r>
            <a:r>
              <a:rPr lang="cs-CZ" sz="3600" smtClean="0"/>
              <a:t>zebra</a:t>
            </a:r>
          </a:p>
          <a:p>
            <a:pPr>
              <a:buNone/>
            </a:pPr>
            <a:r>
              <a:rPr lang="cs-CZ" sz="3600" smtClean="0"/>
              <a:t> pekař     radost    krokodýl </a:t>
            </a:r>
          </a:p>
          <a:p>
            <a:pPr>
              <a:buNone/>
            </a:pPr>
            <a:r>
              <a:rPr lang="cs-CZ" sz="3600" smtClean="0"/>
              <a:t>       </a:t>
            </a:r>
            <a:r>
              <a:rPr lang="cs-CZ" sz="3600" b="1" smtClean="0">
                <a:solidFill>
                  <a:srgbClr val="FF0000"/>
                </a:solidFill>
              </a:rPr>
              <a:t>houska      čepice</a:t>
            </a:r>
          </a:p>
          <a:p>
            <a:pPr>
              <a:buNone/>
            </a:pPr>
            <a:r>
              <a:rPr lang="cs-CZ" sz="3600" smtClean="0"/>
              <a:t>lékařka    opravář    </a:t>
            </a:r>
            <a:r>
              <a:rPr lang="cs-CZ" sz="3600" b="1" smtClean="0">
                <a:solidFill>
                  <a:srgbClr val="FF0000"/>
                </a:solidFill>
              </a:rPr>
              <a:t>lednice</a:t>
            </a:r>
          </a:p>
          <a:p>
            <a:pPr>
              <a:buNone/>
            </a:pPr>
            <a:r>
              <a:rPr lang="cs-CZ" sz="3600" smtClean="0"/>
              <a:t>      </a:t>
            </a:r>
            <a:r>
              <a:rPr lang="cs-CZ" sz="3600" b="1" smtClean="0">
                <a:solidFill>
                  <a:srgbClr val="FF0000"/>
                </a:solidFill>
              </a:rPr>
              <a:t>marmeláda </a:t>
            </a:r>
            <a:r>
              <a:rPr lang="cs-CZ" sz="3600" smtClean="0"/>
              <a:t>     levhart</a:t>
            </a:r>
          </a:p>
          <a:p>
            <a:pPr>
              <a:buNone/>
            </a:pPr>
            <a:r>
              <a:rPr lang="cs-CZ" sz="3600" smtClean="0"/>
              <a:t>                             psaní    </a:t>
            </a:r>
            <a:r>
              <a:rPr lang="cs-CZ" sz="3600" b="1" smtClean="0">
                <a:solidFill>
                  <a:srgbClr val="FF0000"/>
                </a:solidFill>
              </a:rPr>
              <a:t>klávesnice   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2050" name="Picture 2" descr="C:\Users\Langerová\AppData\Local\Microsoft\Windows\Temporary Internet Files\Content.IE5\9LRUEDN1\MC9003521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140968"/>
            <a:ext cx="1393825" cy="17859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Dokážeš správně zařadit podstatná jména?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hruška, datel, lenost, auto, upřímnost,</a:t>
            </a:r>
          </a:p>
          <a:p>
            <a:pPr>
              <a:buNone/>
            </a:pPr>
            <a:r>
              <a:rPr lang="cs-CZ" sz="3600" smtClean="0"/>
              <a:t>žák, bruslení, štika, bratr, lyžování</a:t>
            </a:r>
          </a:p>
          <a:p>
            <a:pPr>
              <a:buNone/>
            </a:pPr>
            <a:endParaRPr lang="cs-CZ" sz="36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3" y="2924945"/>
          <a:ext cx="8136905" cy="352839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27381"/>
                <a:gridCol w="1627381"/>
                <a:gridCol w="1627381"/>
                <a:gridCol w="1627381"/>
                <a:gridCol w="1627381"/>
              </a:tblGrid>
              <a:tr h="1176130"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OSOBA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ZVÍŘE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VĚC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DĚJ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VLASTNOST</a:t>
                      </a:r>
                      <a:endParaRPr lang="cs-CZ" sz="1800"/>
                    </a:p>
                  </a:txBody>
                  <a:tcPr/>
                </a:tc>
              </a:tr>
              <a:tr h="117613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117613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hruška, datel, lenost, auto, upřímnost,</a:t>
            </a:r>
          </a:p>
          <a:p>
            <a:pPr>
              <a:buNone/>
            </a:pPr>
            <a:r>
              <a:rPr lang="cs-CZ" sz="3600" smtClean="0"/>
              <a:t>žák, bruslení, štika, bratr, lyžování</a:t>
            </a:r>
          </a:p>
          <a:p>
            <a:pPr>
              <a:buNone/>
            </a:pPr>
            <a:endParaRPr lang="cs-CZ" sz="360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3" y="2924945"/>
          <a:ext cx="8136905" cy="352839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27381"/>
                <a:gridCol w="1627381"/>
                <a:gridCol w="1627381"/>
                <a:gridCol w="1627381"/>
                <a:gridCol w="1627381"/>
              </a:tblGrid>
              <a:tr h="1176130"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OSOBA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ZVÍŘE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VĚC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DĚJ</a:t>
                      </a:r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smtClean="0"/>
                    </a:p>
                    <a:p>
                      <a:pPr algn="ctr"/>
                      <a:r>
                        <a:rPr lang="cs-CZ" sz="1800" smtClean="0"/>
                        <a:t>VLASTNOST</a:t>
                      </a:r>
                      <a:endParaRPr lang="cs-CZ" sz="1800"/>
                    </a:p>
                  </a:txBody>
                  <a:tcPr/>
                </a:tc>
              </a:tr>
              <a:tr h="1176130"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bratr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štika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hruška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bruslení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lenost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176130"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žák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datel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auto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800" b="0" smtClean="0">
                          <a:solidFill>
                            <a:srgbClr val="FF0000"/>
                          </a:solidFill>
                        </a:rPr>
                        <a:t>lyžování</a:t>
                      </a:r>
                      <a:endParaRPr lang="cs-CZ" sz="28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cs-CZ" sz="2400" b="0" smtClean="0">
                          <a:solidFill>
                            <a:srgbClr val="FF0000"/>
                          </a:solidFill>
                        </a:rPr>
                        <a:t>upřímnost</a:t>
                      </a:r>
                      <a:endParaRPr lang="cs-CZ" sz="2400" b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Najdeš ve větách zvířata? Zkus to.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725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Proč je Lenka doma?</a:t>
            </a:r>
          </a:p>
          <a:p>
            <a:pPr>
              <a:buNone/>
            </a:pPr>
            <a:r>
              <a:rPr lang="cs-CZ" sz="3600" smtClean="0"/>
              <a:t>Petr skočil daleko za čáru.</a:t>
            </a:r>
          </a:p>
          <a:p>
            <a:pPr>
              <a:buNone/>
            </a:pPr>
            <a:r>
              <a:rPr lang="cs-CZ" sz="3600" smtClean="0"/>
              <a:t>Pavel bloudil ulicemi města.  </a:t>
            </a:r>
          </a:p>
          <a:p>
            <a:pPr>
              <a:buNone/>
            </a:pPr>
            <a:r>
              <a:rPr lang="cs-CZ" sz="3600" smtClean="0"/>
              <a:t>Milan ti lopatu půjčí.</a:t>
            </a:r>
          </a:p>
          <a:p>
            <a:pPr>
              <a:buNone/>
            </a:pPr>
            <a:r>
              <a:rPr lang="cs-CZ" sz="3600" smtClean="0"/>
              <a:t>Katko, slep i celou krabici.</a:t>
            </a:r>
            <a:endParaRPr lang="cs-CZ" sz="3600"/>
          </a:p>
        </p:txBody>
      </p:sp>
      <p:pic>
        <p:nvPicPr>
          <p:cNvPr id="2050" name="Picture 2" descr="C:\Users\Langerová\AppData\Local\Microsoft\Windows\Temporary Internet Files\Content.IE5\UR7EPXDA\MC9003561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484784"/>
            <a:ext cx="2240854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Ve větách hledej zvířata.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7257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Proč </a:t>
            </a:r>
            <a:r>
              <a:rPr lang="cs-CZ" sz="3600" b="1" smtClean="0">
                <a:solidFill>
                  <a:srgbClr val="FF0000"/>
                </a:solidFill>
              </a:rPr>
              <a:t>je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Len</a:t>
            </a:r>
            <a:r>
              <a:rPr lang="cs-CZ" sz="3600" smtClean="0"/>
              <a:t>ka doma?</a:t>
            </a:r>
          </a:p>
          <a:p>
            <a:pPr>
              <a:buNone/>
            </a:pPr>
            <a:r>
              <a:rPr lang="cs-CZ" sz="3600" smtClean="0"/>
              <a:t>Petr skočil dale</a:t>
            </a:r>
            <a:r>
              <a:rPr lang="cs-CZ" sz="3600" b="1" smtClean="0">
                <a:solidFill>
                  <a:srgbClr val="FF0000"/>
                </a:solidFill>
              </a:rPr>
              <a:t>ko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za</a:t>
            </a:r>
            <a:r>
              <a:rPr lang="cs-CZ" sz="3600" smtClean="0"/>
              <a:t> čáru.</a:t>
            </a:r>
          </a:p>
          <a:p>
            <a:pPr>
              <a:buNone/>
            </a:pPr>
            <a:r>
              <a:rPr lang="cs-CZ" sz="3600" smtClean="0"/>
              <a:t>Pa</a:t>
            </a:r>
            <a:r>
              <a:rPr lang="cs-CZ" sz="3600" b="1" smtClean="0">
                <a:solidFill>
                  <a:srgbClr val="FF0000"/>
                </a:solidFill>
              </a:rPr>
              <a:t>vel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bloud</a:t>
            </a:r>
            <a:r>
              <a:rPr lang="cs-CZ" sz="3600" smtClean="0"/>
              <a:t>il ulicemi města.  </a:t>
            </a:r>
          </a:p>
          <a:p>
            <a:pPr>
              <a:buNone/>
            </a:pPr>
            <a:r>
              <a:rPr lang="cs-CZ" sz="3600" smtClean="0"/>
              <a:t>Mil</a:t>
            </a:r>
            <a:r>
              <a:rPr lang="cs-CZ" sz="3600" b="1" smtClean="0">
                <a:solidFill>
                  <a:srgbClr val="FF0000"/>
                </a:solidFill>
              </a:rPr>
              <a:t>an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ti lopa</a:t>
            </a:r>
            <a:r>
              <a:rPr lang="cs-CZ" sz="3600" smtClean="0"/>
              <a:t>tu půjčí.</a:t>
            </a:r>
          </a:p>
          <a:p>
            <a:pPr>
              <a:buNone/>
            </a:pPr>
            <a:r>
              <a:rPr lang="cs-CZ" sz="3600" smtClean="0"/>
              <a:t>Katko, </a:t>
            </a:r>
            <a:r>
              <a:rPr lang="cs-CZ" sz="3600" b="1" smtClean="0">
                <a:solidFill>
                  <a:srgbClr val="FF0000"/>
                </a:solidFill>
              </a:rPr>
              <a:t>slep i</a:t>
            </a:r>
            <a:r>
              <a:rPr lang="cs-CZ" sz="3600" smtClean="0"/>
              <a:t> </a:t>
            </a:r>
            <a:r>
              <a:rPr lang="cs-CZ" sz="3600" b="1" smtClean="0">
                <a:solidFill>
                  <a:srgbClr val="FF0000"/>
                </a:solidFill>
              </a:rPr>
              <a:t>ce</a:t>
            </a:r>
            <a:r>
              <a:rPr lang="cs-CZ" sz="3600" smtClean="0"/>
              <a:t>lou krabici.</a:t>
            </a:r>
            <a:endParaRPr lang="cs-CZ" sz="3600"/>
          </a:p>
        </p:txBody>
      </p:sp>
      <p:pic>
        <p:nvPicPr>
          <p:cNvPr id="2050" name="Picture 2" descr="C:\Users\Langerová\AppData\Local\Microsoft\Windows\Temporary Internet Files\Content.IE5\UR7EPXDA\MC9003561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9612" y="1916832"/>
            <a:ext cx="1845409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Je to pravda? Označ.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ANO-NE:   Míč je osoba.</a:t>
            </a:r>
          </a:p>
          <a:p>
            <a:pPr>
              <a:buNone/>
            </a:pPr>
            <a:r>
              <a:rPr lang="cs-CZ" sz="3600" smtClean="0"/>
              <a:t>ANO-NE:   Učitel je zvíře.</a:t>
            </a:r>
          </a:p>
          <a:p>
            <a:pPr>
              <a:buNone/>
            </a:pPr>
            <a:r>
              <a:rPr lang="cs-CZ" sz="3600" smtClean="0"/>
              <a:t>ANO-NE:   Osel není osoba.</a:t>
            </a:r>
          </a:p>
          <a:p>
            <a:pPr>
              <a:buNone/>
            </a:pPr>
            <a:r>
              <a:rPr lang="cs-CZ" sz="3600" smtClean="0"/>
              <a:t>ANO-NE:   Postel je věc.</a:t>
            </a:r>
          </a:p>
          <a:p>
            <a:pPr>
              <a:buNone/>
            </a:pPr>
            <a:r>
              <a:rPr lang="cs-CZ" sz="3600" smtClean="0"/>
              <a:t>ANO-NE:   Otec není věc.</a:t>
            </a:r>
          </a:p>
          <a:p>
            <a:pPr>
              <a:buNone/>
            </a:pPr>
            <a:r>
              <a:rPr lang="cs-CZ" sz="3600" smtClean="0"/>
              <a:t>ANO-NE:   Papír je věc. </a:t>
            </a:r>
          </a:p>
          <a:p>
            <a:pPr>
              <a:buNone/>
            </a:pPr>
            <a:r>
              <a:rPr lang="cs-CZ" sz="3600" smtClean="0"/>
              <a:t>ANO-NE:   Kapr není zvíře.</a:t>
            </a:r>
            <a:endParaRPr lang="cs-CZ" sz="3600"/>
          </a:p>
        </p:txBody>
      </p:sp>
      <p:pic>
        <p:nvPicPr>
          <p:cNvPr id="3074" name="Picture 2" descr="C:\Users\Langerová\AppData\Local\Microsoft\Windows\Temporary Internet Files\Content.IE5\ZPZZEWJV\MC9003511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204864"/>
            <a:ext cx="1809750" cy="1630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898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Míč je osoba.</a:t>
            </a:r>
          </a:p>
          <a:p>
            <a:pPr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Učitel je zvíře.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 Osel není osoba.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 Postel je věc.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 Otec není věc.</a:t>
            </a:r>
          </a:p>
          <a:p>
            <a:pPr>
              <a:buNone/>
            </a:pPr>
            <a:r>
              <a:rPr lang="cs-CZ" sz="3600" b="1" smtClean="0">
                <a:solidFill>
                  <a:srgbClr val="FF0000"/>
                </a:solidFill>
              </a:rPr>
              <a:t>ANO</a:t>
            </a:r>
            <a:r>
              <a:rPr lang="cs-CZ" sz="3600" smtClean="0"/>
              <a:t>-NE:   Papír je věc. </a:t>
            </a:r>
          </a:p>
          <a:p>
            <a:pPr>
              <a:buNone/>
            </a:pPr>
            <a:r>
              <a:rPr lang="cs-CZ" sz="3600" smtClean="0"/>
              <a:t>ANO-</a:t>
            </a:r>
            <a:r>
              <a:rPr lang="cs-CZ" sz="3600" b="1" smtClean="0">
                <a:solidFill>
                  <a:srgbClr val="FF0000"/>
                </a:solidFill>
              </a:rPr>
              <a:t>NE</a:t>
            </a:r>
            <a:r>
              <a:rPr lang="cs-CZ" sz="3600" smtClean="0"/>
              <a:t>:   Kapr není zvíře.</a:t>
            </a:r>
            <a:endParaRPr lang="cs-CZ" sz="3600"/>
          </a:p>
        </p:txBody>
      </p:sp>
      <p:pic>
        <p:nvPicPr>
          <p:cNvPr id="3074" name="Picture 2" descr="C:\Users\Langerová\AppData\Local\Microsoft\Windows\Temporary Internet Files\Content.IE5\ZPZZEWJV\MC9003511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276872"/>
            <a:ext cx="1809750" cy="1630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640960" cy="564672"/>
          </a:xfrm>
        </p:spPr>
        <p:txBody>
          <a:bodyPr>
            <a:normAutofit fontScale="90000"/>
          </a:bodyPr>
          <a:lstStyle/>
          <a:p>
            <a:r>
              <a:rPr lang="cs-CZ" sz="2800" i="1" smtClean="0">
                <a:solidFill>
                  <a:srgbClr val="FF0000"/>
                </a:solidFill>
              </a:rPr>
              <a:t>Dokážeš vytvořit  podstatná jména, která vyjadřují děj? Pak zapiš.</a:t>
            </a:r>
            <a:endParaRPr lang="cs-CZ" sz="28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8164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sáňkovat _______      vařit ________</a:t>
            </a:r>
          </a:p>
          <a:p>
            <a:pPr>
              <a:buNone/>
            </a:pPr>
            <a:r>
              <a:rPr lang="cs-CZ" sz="3600" smtClean="0"/>
              <a:t>péct ________            počítat ______</a:t>
            </a:r>
          </a:p>
          <a:p>
            <a:pPr>
              <a:buNone/>
            </a:pPr>
            <a:r>
              <a:rPr lang="cs-CZ" sz="3600" smtClean="0"/>
              <a:t>kreslit ________        rýsovat ______</a:t>
            </a:r>
          </a:p>
          <a:p>
            <a:pPr>
              <a:buNone/>
            </a:pPr>
            <a:r>
              <a:rPr lang="cs-CZ" sz="3600" smtClean="0"/>
              <a:t>cestovat _______       uklízet _______</a:t>
            </a:r>
          </a:p>
          <a:p>
            <a:pPr>
              <a:buNone/>
            </a:pPr>
            <a:r>
              <a:rPr lang="cs-CZ" sz="3600" smtClean="0"/>
              <a:t>cvičit _________        žehlit _______</a:t>
            </a:r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1028" name="Picture 4" descr="C:\Users\Langerová\AppData\Local\Microsoft\Windows\Temporary Internet Files\Content.IE5\YC5WFTIK\MC900053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797152"/>
            <a:ext cx="1793875" cy="1800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2800" i="1" smtClean="0">
                <a:solidFill>
                  <a:srgbClr val="FF0000"/>
                </a:solidFill>
              </a:rPr>
              <a:t>Řešení.</a:t>
            </a:r>
            <a:endParaRPr lang="cs-CZ" sz="2800" i="1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8164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smtClean="0"/>
              <a:t>sáňkovat  </a:t>
            </a:r>
            <a:r>
              <a:rPr lang="cs-CZ" sz="3600" b="1" smtClean="0">
                <a:solidFill>
                  <a:srgbClr val="FF0000"/>
                </a:solidFill>
              </a:rPr>
              <a:t>sáňkování</a:t>
            </a:r>
            <a:r>
              <a:rPr lang="cs-CZ" sz="3600" smtClean="0"/>
              <a:t>   vařit  </a:t>
            </a:r>
            <a:r>
              <a:rPr lang="cs-CZ" sz="3600" b="1" smtClean="0">
                <a:solidFill>
                  <a:srgbClr val="FF0000"/>
                </a:solidFill>
              </a:rPr>
              <a:t>vaření</a:t>
            </a:r>
            <a:endParaRPr lang="cs-CZ" sz="360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600" smtClean="0"/>
              <a:t>péct  </a:t>
            </a:r>
            <a:r>
              <a:rPr lang="cs-CZ" sz="3600" b="1" smtClean="0">
                <a:solidFill>
                  <a:srgbClr val="FF0000"/>
                </a:solidFill>
              </a:rPr>
              <a:t>pečení</a:t>
            </a:r>
            <a:r>
              <a:rPr lang="cs-CZ" sz="3600" smtClean="0"/>
              <a:t>                  počítat </a:t>
            </a:r>
            <a:r>
              <a:rPr lang="cs-CZ" sz="3600" b="1" smtClean="0">
                <a:solidFill>
                  <a:srgbClr val="FF0000"/>
                </a:solidFill>
              </a:rPr>
              <a:t>počítání</a:t>
            </a:r>
            <a:r>
              <a:rPr lang="cs-CZ" sz="3600" smtClean="0"/>
              <a:t>  </a:t>
            </a:r>
          </a:p>
          <a:p>
            <a:pPr>
              <a:buNone/>
            </a:pPr>
            <a:r>
              <a:rPr lang="cs-CZ" sz="3600" smtClean="0"/>
              <a:t>kreslit  </a:t>
            </a:r>
            <a:r>
              <a:rPr lang="cs-CZ" sz="3600" b="1" smtClean="0">
                <a:solidFill>
                  <a:srgbClr val="FF0000"/>
                </a:solidFill>
              </a:rPr>
              <a:t>kreslení</a:t>
            </a:r>
            <a:r>
              <a:rPr lang="cs-CZ" sz="3600" smtClean="0"/>
              <a:t>           rýsovat </a:t>
            </a:r>
            <a:r>
              <a:rPr lang="cs-CZ" sz="3600" b="1" smtClean="0">
                <a:solidFill>
                  <a:srgbClr val="FF0000"/>
                </a:solidFill>
              </a:rPr>
              <a:t>rýsování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cestovat  </a:t>
            </a:r>
            <a:r>
              <a:rPr lang="cs-CZ" sz="3600" b="1" smtClean="0">
                <a:solidFill>
                  <a:srgbClr val="FF0000"/>
                </a:solidFill>
              </a:rPr>
              <a:t>cestování</a:t>
            </a:r>
            <a:r>
              <a:rPr lang="cs-CZ" sz="3600" smtClean="0"/>
              <a:t>      uklízet  </a:t>
            </a:r>
            <a:r>
              <a:rPr lang="cs-CZ" sz="3600" b="1" smtClean="0">
                <a:solidFill>
                  <a:srgbClr val="FF0000"/>
                </a:solidFill>
              </a:rPr>
              <a:t>uklízení</a:t>
            </a:r>
            <a:endParaRPr lang="cs-CZ" sz="3600" smtClean="0"/>
          </a:p>
          <a:p>
            <a:pPr>
              <a:buNone/>
            </a:pPr>
            <a:r>
              <a:rPr lang="cs-CZ" sz="3600" smtClean="0"/>
              <a:t>cvičit  </a:t>
            </a:r>
            <a:r>
              <a:rPr lang="cs-CZ" sz="3600" b="1" smtClean="0">
                <a:solidFill>
                  <a:srgbClr val="FF0000"/>
                </a:solidFill>
              </a:rPr>
              <a:t>cvičení</a:t>
            </a:r>
            <a:r>
              <a:rPr lang="cs-CZ" sz="3600" smtClean="0"/>
              <a:t>               žehlit  </a:t>
            </a:r>
            <a:r>
              <a:rPr lang="cs-CZ" sz="3600" b="1" smtClean="0">
                <a:solidFill>
                  <a:srgbClr val="FF0000"/>
                </a:solidFill>
              </a:rPr>
              <a:t>žehlení</a:t>
            </a:r>
            <a:endParaRPr lang="cs-CZ" sz="3600" smtClean="0"/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600"/>
          </a:p>
        </p:txBody>
      </p:sp>
      <p:pic>
        <p:nvPicPr>
          <p:cNvPr id="4" name="Picture 4" descr="C:\Users\Langerová\AppData\Local\Microsoft\Windows\Temporary Internet Files\Content.IE5\YC5WFTIK\MC900053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797152"/>
            <a:ext cx="1793875" cy="1800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Zdroj:</a:t>
            </a:r>
          </a:p>
          <a:p>
            <a:pPr>
              <a:buNone/>
            </a:pPr>
            <a:r>
              <a:rPr lang="cs-CZ" sz="2800" smtClean="0"/>
              <a:t>Vlastní tvorba</a:t>
            </a:r>
          </a:p>
          <a:p>
            <a:pPr>
              <a:buNone/>
            </a:pPr>
            <a:r>
              <a:rPr lang="cs-CZ" sz="2800" smtClean="0"/>
              <a:t>Ilustrace:</a:t>
            </a:r>
          </a:p>
          <a:p>
            <a:pPr>
              <a:buNone/>
            </a:pPr>
            <a:r>
              <a:rPr lang="cs-CZ" sz="2800" i="1" smtClean="0">
                <a:hlinkClick r:id="rId2"/>
              </a:rPr>
              <a:t>www.office.microsoft.com</a:t>
            </a:r>
            <a:endParaRPr lang="cs-CZ" sz="2800" i="1" smtClean="0"/>
          </a:p>
          <a:p>
            <a:pPr>
              <a:buNone/>
            </a:pPr>
            <a:r>
              <a:rPr lang="cs-CZ" sz="2800" smtClean="0"/>
              <a:t>Anotace:</a:t>
            </a:r>
          </a:p>
          <a:p>
            <a:pPr>
              <a:buNone/>
            </a:pPr>
            <a:r>
              <a:rPr lang="cs-CZ" sz="2800" smtClean="0"/>
              <a:t>Materiál lze využít k procvičení, k opakování a k </a:t>
            </a:r>
          </a:p>
          <a:p>
            <a:pPr>
              <a:buNone/>
            </a:pPr>
            <a:r>
              <a:rPr lang="cs-CZ" sz="2800" smtClean="0"/>
              <a:t>upevnění učiva o podstatných jménech. Je vhodný</a:t>
            </a:r>
          </a:p>
          <a:p>
            <a:pPr>
              <a:buNone/>
            </a:pPr>
            <a:r>
              <a:rPr lang="cs-CZ" sz="2800" smtClean="0"/>
              <a:t> pro frontální práci žáků s vedením učitele, pro práci</a:t>
            </a:r>
          </a:p>
          <a:p>
            <a:pPr>
              <a:buNone/>
            </a:pPr>
            <a:r>
              <a:rPr lang="cs-CZ" sz="2800" smtClean="0"/>
              <a:t>ve skupinách i pro samostatnou práci.</a:t>
            </a:r>
          </a:p>
          <a:p>
            <a:pPr>
              <a:buNone/>
            </a:pPr>
            <a:endParaRPr lang="cs-CZ" sz="2800" smtClean="0"/>
          </a:p>
          <a:p>
            <a:pPr>
              <a:buNone/>
            </a:pPr>
            <a:endParaRPr lang="cs-CZ" sz="3600" smtClean="0"/>
          </a:p>
          <a:p>
            <a:pPr>
              <a:buNone/>
            </a:pPr>
            <a:endParaRPr lang="cs-CZ" sz="3500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133</TotalTime>
  <Words>456</Words>
  <Application>Microsoft Office PowerPoint</Application>
  <PresentationFormat>Předvádění na obrazovce (4:3)</PresentationFormat>
  <Paragraphs>139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Prezentace aplikace PowerPoint</vt:lpstr>
      <vt:lpstr>OSOBA, ZVÍŘE, VĚC, VLASTNOST, DĚJ</vt:lpstr>
      <vt:lpstr>Dokážeš najít věci? Pak je označ.</vt:lpstr>
      <vt:lpstr>Řešení.</vt:lpstr>
      <vt:lpstr>Dokážeš správně zařadit podstatná jména?</vt:lpstr>
      <vt:lpstr>Řešení.</vt:lpstr>
      <vt:lpstr>Najdeš ve větách zvířata? Zkus to.</vt:lpstr>
      <vt:lpstr>Ve větách hledej zvířata.</vt:lpstr>
      <vt:lpstr>Je to pravda? Označ.</vt:lpstr>
      <vt:lpstr>Řešení.</vt:lpstr>
      <vt:lpstr>Dokážeš vytvořit  podstatná jména, která vyjadřují děj? Pak zapiš.</vt:lpstr>
      <vt:lpstr>Řešení.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NB</cp:lastModifiedBy>
  <cp:revision>38</cp:revision>
  <dcterms:created xsi:type="dcterms:W3CDTF">2012-01-15T08:13:47Z</dcterms:created>
  <dcterms:modified xsi:type="dcterms:W3CDTF">2012-04-02T20:12:59Z</dcterms:modified>
</cp:coreProperties>
</file>