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66" d="100"/>
          <a:sy n="66" d="100"/>
        </p:scale>
        <p:origin x="-1146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78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3344483"/>
            <a:ext cx="484183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Mocniny s přirozeným mocnitelem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procvičování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7684" y="836712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III-2-02-03_Mocniny_a_odmocniny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340" y="5373216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ál 34"/>
          <p:cNvSpPr/>
          <p:nvPr/>
        </p:nvSpPr>
        <p:spPr>
          <a:xfrm>
            <a:off x="5496194" y="4947443"/>
            <a:ext cx="616470" cy="5257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6969446" y="4947443"/>
            <a:ext cx="725160" cy="5340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1907704" y="4953780"/>
            <a:ext cx="616470" cy="5257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4039835" y="4947443"/>
            <a:ext cx="652769" cy="49084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970522" y="4947443"/>
            <a:ext cx="605582" cy="5340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516142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využitím znalostí pravidel  pro počítání s mocninami, vypočítejte následující úlohy: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9171" y="2305390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7504" y="2613167"/>
                <a:ext cx="8712968" cy="7750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4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4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613167"/>
                <a:ext cx="8712968" cy="7750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ál 5"/>
          <p:cNvSpPr/>
          <p:nvPr/>
        </p:nvSpPr>
        <p:spPr>
          <a:xfrm>
            <a:off x="3959932" y="3028147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3561406" y="2640637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4332564" y="3041128"/>
            <a:ext cx="36004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3164368" y="2668107"/>
            <a:ext cx="36004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3349209" y="3041128"/>
            <a:ext cx="360040" cy="36004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379619" y="2681088"/>
            <a:ext cx="360040" cy="36004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164368" y="2623745"/>
            <a:ext cx="5305575" cy="7920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79171" y="3579292"/>
                <a:ext cx="7487884" cy="778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7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∙5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6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4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5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∙3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6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: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∙4∙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71" y="3579292"/>
                <a:ext cx="7487884" cy="77809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ál 14"/>
          <p:cNvSpPr/>
          <p:nvPr/>
        </p:nvSpPr>
        <p:spPr>
          <a:xfrm>
            <a:off x="5264369" y="3608301"/>
            <a:ext cx="36004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ál 15"/>
          <p:cNvSpPr/>
          <p:nvPr/>
        </p:nvSpPr>
        <p:spPr>
          <a:xfrm>
            <a:off x="5624409" y="3968341"/>
            <a:ext cx="36004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264369" y="4027425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ál 17"/>
          <p:cNvSpPr/>
          <p:nvPr/>
        </p:nvSpPr>
        <p:spPr>
          <a:xfrm>
            <a:off x="6001996" y="3608301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887947" y="4027425"/>
            <a:ext cx="360040" cy="36004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ál 19"/>
          <p:cNvSpPr/>
          <p:nvPr/>
        </p:nvSpPr>
        <p:spPr>
          <a:xfrm>
            <a:off x="5624409" y="3608301"/>
            <a:ext cx="360040" cy="36004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64368" y="3607320"/>
            <a:ext cx="5305575" cy="7920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79171" y="4684494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94518" y="4663130"/>
            <a:ext cx="3845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Která z čísel se sobě rovnají: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999122" y="5013661"/>
                <a:ext cx="6724084" cy="4658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10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28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28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9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            4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14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;             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16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122" y="5013661"/>
                <a:ext cx="6724084" cy="46583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Šipka dolů 24"/>
          <p:cNvSpPr/>
          <p:nvPr/>
        </p:nvSpPr>
        <p:spPr>
          <a:xfrm>
            <a:off x="4044104" y="5445273"/>
            <a:ext cx="328308" cy="25424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709249" y="5847230"/>
                <a:ext cx="1406667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9249" y="5847230"/>
                <a:ext cx="1406667" cy="37241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Šipka dolů 26"/>
          <p:cNvSpPr/>
          <p:nvPr/>
        </p:nvSpPr>
        <p:spPr>
          <a:xfrm>
            <a:off x="5588057" y="5445586"/>
            <a:ext cx="328308" cy="25424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245892" y="5847230"/>
                <a:ext cx="15044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5892" y="5847230"/>
                <a:ext cx="150445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Šipka dolů 28"/>
          <p:cNvSpPr/>
          <p:nvPr/>
        </p:nvSpPr>
        <p:spPr>
          <a:xfrm>
            <a:off x="7008942" y="5449554"/>
            <a:ext cx="328308" cy="25424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6766841" y="5840241"/>
                <a:ext cx="14116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6841" y="5840241"/>
                <a:ext cx="141160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1" grpId="0" animBg="1"/>
      <p:bldP spid="32" grpId="0" animBg="1"/>
      <p:bldP spid="33" grpId="0" animBg="1"/>
      <p:bldP spid="3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4" grpId="0" animBg="1"/>
      <p:bldP spid="21" grpId="0" animBg="1"/>
      <p:bldP spid="23" grpId="0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570705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1570705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Vypočítejte: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58705" y="2204864"/>
                <a:ext cx="15030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) 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705" y="2204864"/>
                <a:ext cx="1503039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58705" y="2776815"/>
                <a:ext cx="1899944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705" y="2776815"/>
                <a:ext cx="1899944" cy="372410"/>
              </a:xfrm>
              <a:prstGeom prst="rect">
                <a:avLst/>
              </a:prstGeom>
              <a:blipFill rotWithShape="1">
                <a:blip r:embed="rId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88103" y="3330246"/>
                <a:ext cx="14870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03" y="3330246"/>
                <a:ext cx="148707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23194" y="3933056"/>
                <a:ext cx="2091406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194" y="3933056"/>
                <a:ext cx="2091406" cy="372410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061744" y="2204864"/>
                <a:ext cx="35242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1+5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=6∙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744" y="2204864"/>
                <a:ext cx="3524298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267744" y="2776248"/>
                <a:ext cx="49572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∙16+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=17∙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2776248"/>
                <a:ext cx="495725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974476" y="3330246"/>
                <a:ext cx="369883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476" y="3330246"/>
                <a:ext cx="3698833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555776" y="3933056"/>
                <a:ext cx="3657283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3+5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∙8=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3933056"/>
                <a:ext cx="3657283" cy="37241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07688" y="4483608"/>
                <a:ext cx="36695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3∙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+4∙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−6∙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688" y="4483608"/>
                <a:ext cx="3669594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139952" y="4483608"/>
                <a:ext cx="42393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3+4+5−6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∙6=16∙6=96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4483608"/>
                <a:ext cx="4239366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88103" y="5055705"/>
                <a:ext cx="4689232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−5∙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−4∙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−3∙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03" y="5055705"/>
                <a:ext cx="4689232" cy="372410"/>
              </a:xfrm>
              <a:prstGeom prst="rect">
                <a:avLst/>
              </a:prstGeom>
              <a:blipFill rotWithShape="1">
                <a:blip r:embed="rId1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148064" y="5047215"/>
                <a:ext cx="38328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+8∙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−12∙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+16∙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5047215"/>
                <a:ext cx="3832844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876322" y="5548590"/>
                <a:ext cx="4112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−5+8−12+16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=4∙7=28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322" y="5548590"/>
                <a:ext cx="4112793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3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5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570705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539927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2132856"/>
                <a:ext cx="2362122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+48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132856"/>
                <a:ext cx="2362122" cy="64812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699792" y="2162608"/>
                <a:ext cx="4025461" cy="6183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8−35+48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∙8−81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24−81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−57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162608"/>
                <a:ext cx="4025461" cy="61837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57966" y="3068960"/>
                <a:ext cx="1959319" cy="647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23−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966" y="3068960"/>
                <a:ext cx="1959319" cy="6471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326383" y="3068960"/>
                <a:ext cx="3441968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23−9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49−7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23−72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49−56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−49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6383" y="3068960"/>
                <a:ext cx="3441968" cy="61279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67544" y="4005064"/>
                <a:ext cx="3404715" cy="6527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+11∙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005064"/>
                <a:ext cx="3404715" cy="65274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707904" y="4032414"/>
                <a:ext cx="4448654" cy="6344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∙25−49+11∙9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50−49+99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4032414"/>
                <a:ext cx="4448654" cy="63446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59016" y="4869160"/>
                <a:ext cx="2379177" cy="894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016" y="4869160"/>
                <a:ext cx="2379177" cy="89434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703173" y="4869160"/>
                <a:ext cx="4191404" cy="8830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−8</m:t>
                              </m:r>
                            </m:e>
                          </m:d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9−1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−20+8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173" y="4869160"/>
                <a:ext cx="4191404" cy="88306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54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81765" y="1724593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1693815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Zjednodušte: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782040" y="2307771"/>
                <a:ext cx="1430905" cy="6502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040" y="2307771"/>
                <a:ext cx="1430905" cy="65024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051720" y="2336799"/>
                <a:ext cx="90755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2336799"/>
                <a:ext cx="907556" cy="646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782040" y="3140968"/>
                <a:ext cx="2355901" cy="6873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5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040" y="3140968"/>
                <a:ext cx="2355901" cy="68736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44176" y="3140968"/>
                <a:ext cx="3339119" cy="6481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4176" y="3140968"/>
                <a:ext cx="3339119" cy="64819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88554" y="4077072"/>
                <a:ext cx="2170722" cy="6912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4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554" y="4077072"/>
                <a:ext cx="2170722" cy="6912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814396" y="4055709"/>
                <a:ext cx="3598677" cy="6521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4396" y="4055709"/>
                <a:ext cx="3598677" cy="65210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770375" y="5013176"/>
                <a:ext cx="2562689" cy="6873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7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1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−7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75" y="5013176"/>
                <a:ext cx="2562689" cy="68736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137941" y="5052418"/>
                <a:ext cx="3515514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∙27=189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7941" y="5052418"/>
                <a:ext cx="3515514" cy="64812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697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418" y="191075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75498" y="187997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Zjednodušte a vypočítejte bez použití kalkulátoru: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59592" y="2455134"/>
                <a:ext cx="2621102" cy="704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81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16∙25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54∙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592" y="2455134"/>
                <a:ext cx="2621102" cy="7042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687666" y="2432908"/>
                <a:ext cx="5998822" cy="6873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4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∙6∙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∙2∙3∙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7666" y="2432908"/>
                <a:ext cx="5998822" cy="68736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47107" y="3300965"/>
                <a:ext cx="2536207" cy="645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=81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∙2=162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107" y="3300965"/>
                <a:ext cx="2536207" cy="6451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76789" y="4057083"/>
                <a:ext cx="2803524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27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9∙4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89" y="4057083"/>
                <a:ext cx="2803524" cy="76937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930639" y="4057083"/>
                <a:ext cx="5720027" cy="7750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5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639" y="4057083"/>
                <a:ext cx="5720027" cy="7750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747826" y="5014090"/>
                <a:ext cx="1003736" cy="645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826" y="5014090"/>
                <a:ext cx="1003736" cy="6451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58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4" y="1959941"/>
                <a:ext cx="3348096" cy="6912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∙27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−4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959941"/>
                <a:ext cx="3348096" cy="69127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473043" y="3975985"/>
                <a:ext cx="3030638" cy="6520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15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18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∙9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20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28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63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36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27</m:t>
                              </m:r>
                            </m:e>
                            <m:sup>
                              <m:r>
                                <a:rPr lang="cs-CZ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43" y="3975985"/>
                <a:ext cx="3030638" cy="65203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707904" y="1954534"/>
                <a:ext cx="4160241" cy="6873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14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14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14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954534"/>
                <a:ext cx="4160241" cy="68736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755576" y="2851195"/>
                <a:ext cx="22797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=8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</m:t>
                      </m:r>
                      <m:r>
                        <a:rPr lang="cs-CZ" b="0" i="0" smtClean="0">
                          <a:latin typeface="Cambria Math"/>
                          <a:ea typeface="Cambria Math"/>
                        </a:rPr>
                        <m:t>=24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2851195"/>
                <a:ext cx="2279727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347864" y="3975985"/>
                <a:ext cx="4648580" cy="6912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7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7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  <m:t>∙</m:t>
                                      </m:r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3975985"/>
                <a:ext cx="4648580" cy="69127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770654" y="4941168"/>
                <a:ext cx="6392070" cy="6726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18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654" y="4941168"/>
                <a:ext cx="6392070" cy="67268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169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přirozeným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45546" y="1787645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77752" y="1726090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Doplňte tabulku: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ulka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0497647"/>
                  </p:ext>
                </p:extLst>
              </p:nvPr>
            </p:nvGraphicFramePr>
            <p:xfrm>
              <a:off x="1403648" y="2276872"/>
              <a:ext cx="6288360" cy="35362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96120"/>
                    <a:gridCol w="2096120"/>
                    <a:gridCol w="2096120"/>
                  </a:tblGrid>
                  <a:tr h="72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činitel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činitel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součin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93610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4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7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8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9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</a:tr>
                  <a:tr h="94004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6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15</m:t>
                                    </m:r>
                                  </m:den>
                                </m:f>
                                <m:r>
                                  <a:rPr lang="cs-CZ" sz="2400" b="0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𝑐</m:t>
                                </m:r>
                              </m:oMath>
                            </m:oMathPara>
                          </a14:m>
                          <a:endParaRPr lang="cs-CZ" sz="2400" dirty="0">
                            <a:solidFill>
                              <a:srgbClr val="C00000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9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</a:tr>
                  <a:tr h="94004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𝑑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solidFill>
                                          <a:srgbClr val="C00000"/>
                                        </a:solidFill>
                                        <a:latin typeface="Cambria Math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5</m:t>
                                    </m:r>
                                  </m:den>
                                </m:f>
                                <m:sSup>
                                  <m:sSupPr>
                                    <m:ctrlPr>
                                      <a:rPr lang="cs-CZ" sz="240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𝑑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240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𝑑</m:t>
                                    </m:r>
                                  </m:e>
                                  <m:sup>
                                    <m:r>
                                      <a:rPr lang="cs-CZ" sz="2400" b="0" i="1" smtClean="0">
                                        <a:latin typeface="Cambria Math"/>
                                      </a:rPr>
                                      <m:t>7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sz="2400" dirty="0"/>
                        </a:p>
                      </a:txBody>
                      <a:tcP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ulka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0497647"/>
                  </p:ext>
                </p:extLst>
              </p:nvPr>
            </p:nvGraphicFramePr>
            <p:xfrm>
              <a:off x="1403648" y="2276872"/>
              <a:ext cx="6288360" cy="35362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96120"/>
                    <a:gridCol w="2096120"/>
                    <a:gridCol w="2096120"/>
                  </a:tblGrid>
                  <a:tr h="7200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činitel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činitel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chemeClr val="tx1"/>
                              </a:solidFill>
                            </a:rPr>
                            <a:t>součin</a:t>
                          </a:r>
                          <a:endParaRPr lang="cs-CZ" sz="2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noFill/>
                      </a:tcPr>
                    </a:tc>
                  </a:tr>
                  <a:tr h="936104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t="-81818" r="-2000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00000" t="-81818" r="-1000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200000" t="-81818" b="-200000"/>
                          </a:stretch>
                        </a:blipFill>
                      </a:tcPr>
                    </a:tc>
                  </a:tr>
                  <a:tr h="94004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t="-181818" r="-20000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00000" t="-181818" r="-100000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200000" t="-181818" b="-100000"/>
                          </a:stretch>
                        </a:blipFill>
                      </a:tcPr>
                    </a:tc>
                  </a:tr>
                  <a:tr h="940048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t="-281818" r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100000" t="-281818" r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3"/>
                          <a:stretch>
                            <a:fillRect l="-200000" t="-28181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6" name="Obdélník 15"/>
          <p:cNvSpPr/>
          <p:nvPr/>
        </p:nvSpPr>
        <p:spPr>
          <a:xfrm>
            <a:off x="5591809" y="3026726"/>
            <a:ext cx="2088232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503577" y="3975766"/>
            <a:ext cx="2088232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475656" y="4869160"/>
            <a:ext cx="2088232" cy="86409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26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procvičení a upevnění dovednosti výpočtu mocnin s přirozeným mocnitelem s využitím pravidel pro počítání s mocninami.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Peter Krupka, Ph.D.: Matematika pro střední školy – 1. díl, 1. vydání 2012, DIDAKTIS,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978-80-7358-197-8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Mgr. Milan Žůrek: Sbírka příkladů z matematiky 2, 1. vydání1994, FIN,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ISBN 80-85572-69-9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3831</TotalTime>
  <Words>2127</Words>
  <Application>Microsoft Office PowerPoint</Application>
  <PresentationFormat>Předvádění na obrazovce (4:3)</PresentationFormat>
  <Paragraphs>110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296</cp:revision>
  <dcterms:created xsi:type="dcterms:W3CDTF">2013-01-11T17:11:37Z</dcterms:created>
  <dcterms:modified xsi:type="dcterms:W3CDTF">2014-09-24T10:47:23Z</dcterms:modified>
</cp:coreProperties>
</file>