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1"/>
  </p:notesMasterIdLst>
  <p:sldIdLst>
    <p:sldId id="256" r:id="rId2"/>
    <p:sldId id="257" r:id="rId3"/>
    <p:sldId id="308" r:id="rId4"/>
    <p:sldId id="310" r:id="rId5"/>
    <p:sldId id="311" r:id="rId6"/>
    <p:sldId id="312" r:id="rId7"/>
    <p:sldId id="313" r:id="rId8"/>
    <p:sldId id="314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0" autoAdjust="0"/>
    <p:restoredTop sz="94671" autoAdjust="0"/>
  </p:normalViewPr>
  <p:slideViewPr>
    <p:cSldViewPr>
      <p:cViewPr>
        <p:scale>
          <a:sx n="73" d="100"/>
          <a:sy n="73" d="100"/>
        </p:scale>
        <p:origin x="-960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3344483"/>
            <a:ext cx="484183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Mocniny s přirozeným mocnitelem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procvičování 2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7684" y="980728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III-2-02-04_Mocniny_a_odmocniny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245" y="5301208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67250" y="1730732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071476" y="169995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Vypočtěte: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611560" y="2276872"/>
                <a:ext cx="25995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4−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=4−9=−5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276872"/>
                <a:ext cx="2599558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611560" y="2791941"/>
                <a:ext cx="25033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4−3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791941"/>
                <a:ext cx="2503314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611560" y="3304757"/>
                <a:ext cx="28986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4+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=4+9=13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304757"/>
                <a:ext cx="2898614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068311" y="2237700"/>
                <a:ext cx="26950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4∙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=4∙9=36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311" y="2237700"/>
                <a:ext cx="269503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4068311" y="2740478"/>
                <a:ext cx="35961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−125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=−250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311" y="2740478"/>
                <a:ext cx="3596113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4068311" y="3308889"/>
                <a:ext cx="47583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) 2−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=2−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−125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=2+125=127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311" y="3308889"/>
                <a:ext cx="4758354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bdélník 42"/>
          <p:cNvSpPr/>
          <p:nvPr/>
        </p:nvSpPr>
        <p:spPr>
          <a:xfrm>
            <a:off x="1968833" y="2286164"/>
            <a:ext cx="1490275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131951" y="2791255"/>
            <a:ext cx="1490275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2284350" y="3303695"/>
            <a:ext cx="1490275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5771078" y="3261615"/>
            <a:ext cx="2977386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598283" y="2740478"/>
            <a:ext cx="1998053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5629773" y="2246992"/>
            <a:ext cx="1490275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88097" y="4158952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180995" y="4077072"/>
                <a:ext cx="7495025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Dané údaje vyjádřete v jednotkách uvedených v závorkách a zapište je ve tvaru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a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ea typeface="Cambria Math"/>
                          </a:rPr>
                          <m:t>n</m:t>
                        </m:r>
                      </m:sup>
                    </m:sSup>
                    <m:r>
                      <a:rPr lang="cs-CZ" b="0" i="0" smtClean="0">
                        <a:latin typeface="Cambria Math"/>
                        <a:ea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kde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1≤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a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&lt;10,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nϵN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0995" y="4077072"/>
                <a:ext cx="7495025" cy="669992"/>
              </a:xfrm>
              <a:prstGeom prst="rect">
                <a:avLst/>
              </a:prstGeom>
              <a:blipFill rotWithShape="1">
                <a:blip r:embed="rId8"/>
                <a:stretch>
                  <a:fillRect l="-732" t="-4545" r="-814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H="1">
            <a:off x="1180994" y="4747064"/>
            <a:ext cx="74234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998654" y="4869160"/>
                <a:ext cx="16466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5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𝑐𝑚</m:t>
                          </m:r>
                        </m:e>
                      </m:d>
                    </m:oMath>
                  </m:oMathPara>
                </a14:m>
                <a:endParaRPr lang="cs-CZ" b="0" dirty="0" smtClean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654" y="4869160"/>
                <a:ext cx="1646605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989792" y="5265821"/>
                <a:ext cx="185922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10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𝑚𝑚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792" y="5265821"/>
                <a:ext cx="1859227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52935" y="5664561"/>
                <a:ext cx="19168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370</m:t>
                      </m:r>
                      <m:r>
                        <a:rPr lang="cs-CZ" b="0" i="1" smtClean="0">
                          <a:latin typeface="Cambria Math"/>
                        </a:rPr>
                        <m:t>𝑘𝑚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935" y="5664561"/>
                <a:ext cx="1916807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985489" y="6043537"/>
                <a:ext cx="19959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23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𝑐𝑚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489" y="6043537"/>
                <a:ext cx="1995995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245220" y="4869160"/>
                <a:ext cx="8947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5220" y="4869160"/>
                <a:ext cx="894732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218422" y="5238492"/>
                <a:ext cx="6061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8422" y="5238492"/>
                <a:ext cx="606192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245220" y="5604310"/>
                <a:ext cx="10710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3,7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5220" y="5604310"/>
                <a:ext cx="1071062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218422" y="6004040"/>
                <a:ext cx="1071062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2,3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8422" y="6004040"/>
                <a:ext cx="1071062" cy="3724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39665" y="4832090"/>
                <a:ext cx="17999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56 </m:t>
                      </m:r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𝑐𝑚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9665" y="4832090"/>
                <a:ext cx="1799980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939665" y="5255918"/>
                <a:ext cx="196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) 250 </m:t>
                      </m:r>
                      <m:r>
                        <a:rPr lang="cs-CZ" b="0" i="1" smtClean="0">
                          <a:latin typeface="Cambria Math"/>
                        </a:rPr>
                        <m:t>h𝑙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9665" y="5255918"/>
                <a:ext cx="1965153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7036786" y="4832090"/>
                <a:ext cx="10710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5,6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6786" y="4832090"/>
                <a:ext cx="1071062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063273" y="5204811"/>
                <a:ext cx="10661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2,5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3273" y="5204811"/>
                <a:ext cx="1066126" cy="369332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bdélník 18"/>
          <p:cNvSpPr/>
          <p:nvPr/>
        </p:nvSpPr>
        <p:spPr>
          <a:xfrm>
            <a:off x="3140004" y="4828976"/>
            <a:ext cx="1105164" cy="154370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7063273" y="4818053"/>
            <a:ext cx="1105164" cy="7560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19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7244" y="177281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59632" y="1711261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 tvaru mocniny se základem 0,1 zapište: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1403648" y="2080593"/>
            <a:ext cx="38884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83568" y="2276872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dirty="0" smtClean="0"/>
              <a:t>jednu setinu</a:t>
            </a:r>
          </a:p>
          <a:p>
            <a:pPr marL="342900" indent="-342900">
              <a:buAutoNum type="alphaLcParenR"/>
            </a:pPr>
            <a:r>
              <a:rPr lang="cs-CZ" dirty="0" smtClean="0"/>
              <a:t>jednu miliontinu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27984" y="2276871"/>
            <a:ext cx="3348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 jednu </a:t>
            </a:r>
            <a:r>
              <a:rPr lang="cs-CZ" dirty="0" err="1" smtClean="0"/>
              <a:t>desetitisícinu</a:t>
            </a:r>
            <a:endParaRPr lang="cs-CZ" dirty="0" smtClean="0"/>
          </a:p>
          <a:p>
            <a:r>
              <a:rPr lang="cs-CZ" dirty="0" smtClean="0"/>
              <a:t>d) jednu </a:t>
            </a:r>
            <a:r>
              <a:rPr lang="cs-CZ" dirty="0" err="1" smtClean="0"/>
              <a:t>desetimilióntinu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131840" y="2281988"/>
                <a:ext cx="6542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0,1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2281988"/>
                <a:ext cx="654282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131840" y="2600036"/>
                <a:ext cx="6542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0,1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2600036"/>
                <a:ext cx="65428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7302094" y="2230704"/>
                <a:ext cx="6542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0,1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2094" y="2230704"/>
                <a:ext cx="65428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7285472" y="2600036"/>
                <a:ext cx="6542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0,1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5472" y="2600036"/>
                <a:ext cx="65428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473289" y="357301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259632" y="354223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712720" y="4124431"/>
                <a:ext cx="2029209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∙1,5−2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20" y="4124431"/>
                <a:ext cx="2029209" cy="76937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712720" y="5261313"/>
                <a:ext cx="22406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∙6−3∙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47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20" y="5261313"/>
                <a:ext cx="2240613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899331" y="4109409"/>
                <a:ext cx="3417346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=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9331" y="4109409"/>
                <a:ext cx="3417346" cy="76937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953333" y="5257277"/>
                <a:ext cx="39532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 6−3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∙8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24−24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3333" y="5257277"/>
                <a:ext cx="3953262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546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 animBg="1"/>
      <p:bldP spid="24" grpId="0"/>
      <p:bldP spid="25" grpId="0"/>
      <p:bldP spid="26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7244" y="177281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1752989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Zapište jednodušeji ve tvaru mocniny: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Přímá spojnice 14"/>
          <p:cNvCxnSpPr>
            <a:endCxn id="12" idx="2"/>
          </p:cNvCxnSpPr>
          <p:nvPr/>
        </p:nvCxnSpPr>
        <p:spPr>
          <a:xfrm>
            <a:off x="1331640" y="2122321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831990" y="2348880"/>
                <a:ext cx="18633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3∙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𝑏𝑐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∙81∙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𝑐𝑏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990" y="2348880"/>
                <a:ext cx="1863395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831990" y="3144109"/>
                <a:ext cx="29683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4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∙32∙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∙225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𝑎𝑏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990" y="3144109"/>
                <a:ext cx="2968313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831990" y="3955247"/>
                <a:ext cx="292560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0,01</m:t>
                      </m:r>
                      <m:r>
                        <a:rPr lang="cs-CZ" b="0" i="1" smtClean="0">
                          <a:latin typeface="Cambria Math"/>
                        </a:rPr>
                        <m:t>𝑘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∙0,001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𝑘𝑙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∙0,0001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990" y="3955247"/>
                <a:ext cx="2925608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831990" y="4811435"/>
                <a:ext cx="2151358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𝑥𝑦𝑧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990" y="4811435"/>
                <a:ext cx="2151358" cy="6127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876473" y="2323892"/>
                <a:ext cx="1252266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𝑏𝑐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6473" y="2323892"/>
                <a:ext cx="1252266" cy="37241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800303" y="3144109"/>
                <a:ext cx="15599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0303" y="3144109"/>
                <a:ext cx="155991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757598" y="3954961"/>
                <a:ext cx="13186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0,1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𝑘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𝑙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598" y="3954961"/>
                <a:ext cx="1318694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039043" y="4811435"/>
                <a:ext cx="1361719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9043" y="4811435"/>
                <a:ext cx="1361719" cy="61093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697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7244" y="177281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174203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97244" y="2420888"/>
                <a:ext cx="2743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244" y="2420888"/>
                <a:ext cx="2743700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97244" y="2959443"/>
                <a:ext cx="39565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−3∙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−3∙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244" y="2959443"/>
                <a:ext cx="3956532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18636" y="3501008"/>
                <a:ext cx="19679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36" y="3501008"/>
                <a:ext cx="1967975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97244" y="4005064"/>
                <a:ext cx="2238113" cy="6631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−10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244" y="4005064"/>
                <a:ext cx="2238113" cy="66319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92343" y="4856003"/>
                <a:ext cx="2454646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43" y="4856003"/>
                <a:ext cx="2454646" cy="372410"/>
              </a:xfrm>
              <a:prstGeom prst="rect">
                <a:avLst/>
              </a:prstGeom>
              <a:blipFill rotWithShape="1">
                <a:blip r:embed="rId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97244" y="5445224"/>
                <a:ext cx="2319225" cy="7750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244" y="5445224"/>
                <a:ext cx="2319225" cy="7750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240943" y="2391360"/>
                <a:ext cx="39187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1+3−2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=20 000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0943" y="2391360"/>
                <a:ext cx="391876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319204" y="2947431"/>
                <a:ext cx="43940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−1∙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=200−1000=−800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9204" y="2947431"/>
                <a:ext cx="4394023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339752" y="3487218"/>
                <a:ext cx="3227037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=10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=1 000 000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487218"/>
                <a:ext cx="3227037" cy="37241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735357" y="4005064"/>
                <a:ext cx="1401281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5357" y="4005064"/>
                <a:ext cx="1401281" cy="64812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816469" y="4856003"/>
                <a:ext cx="2912913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6 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6469" y="4856003"/>
                <a:ext cx="2912913" cy="37241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663788" y="5509248"/>
                <a:ext cx="2233175" cy="6469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1 600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788" y="5509248"/>
                <a:ext cx="2233175" cy="64697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584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7244" y="177281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99592" y="2276872"/>
                <a:ext cx="3517630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2276872"/>
                <a:ext cx="3517630" cy="372410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1115621" y="1742038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Porovnejte čísla a seřaďte je vzestupně: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899592" y="3365855"/>
                <a:ext cx="413606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 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1,2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−1,3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1,4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−1,5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365855"/>
                <a:ext cx="413606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899592" y="4370696"/>
                <a:ext cx="3618426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;−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7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370696"/>
                <a:ext cx="3618426" cy="76937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2111070" y="2780928"/>
                <a:ext cx="3890296" cy="3724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7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14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25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1,1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1070" y="2780928"/>
                <a:ext cx="3890296" cy="37241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2111070" y="3840270"/>
                <a:ext cx="434580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−1,3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1,2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 smtClean="0">
                        <a:latin typeface="Cambria Math"/>
                        <a:ea typeface="Cambria Math"/>
                      </a:rPr>
                      <m:t>&lt;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1,1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i="1" smtClean="0">
                        <a:latin typeface="Cambria Math"/>
                        <a:ea typeface="Cambria Math"/>
                      </a:rPr>
                      <m:t>&lt;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1,4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&lt;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−1,5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1070" y="3840270"/>
                <a:ext cx="434580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2111070" y="5229200"/>
                <a:ext cx="3851567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</a:rPr>
                                    <m:t>7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1070" y="5229200"/>
                <a:ext cx="3851567" cy="76937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169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7244" y="177281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1742038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Zapište jako mocniny a 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971600" y="2276872"/>
                <a:ext cx="4925264" cy="2301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276872"/>
                <a:ext cx="4925264" cy="230197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919463" y="2959443"/>
                <a:ext cx="1955279" cy="1443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463" y="2959443"/>
                <a:ext cx="1955279" cy="144379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893784" y="3861048"/>
                <a:ext cx="5483937" cy="17543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−0,1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−0,1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−0,1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−0,1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−0,1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−0,1</m:t>
                          </m:r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784" y="3861048"/>
                <a:ext cx="5483937" cy="175432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66359" y="4738211"/>
                <a:ext cx="3861442" cy="15456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9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359" y="4738211"/>
                <a:ext cx="3861442" cy="154568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799063" y="2276872"/>
                <a:ext cx="16826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9063" y="2276872"/>
                <a:ext cx="168264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797080" y="2884603"/>
                <a:ext cx="2089290" cy="7682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625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7080" y="2884603"/>
                <a:ext cx="2089290" cy="76822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230014" y="3842639"/>
                <a:ext cx="250337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−0,1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=0,000001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0014" y="3842639"/>
                <a:ext cx="2503378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558851" y="4709136"/>
                <a:ext cx="2480423" cy="7682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9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6 561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851" y="4709136"/>
                <a:ext cx="2480423" cy="768224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526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procvičení a upevnění dovednosti výpočtu mocnin s přirozeným mocnitelem a využití pravidel pro počítání s mocninami.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Peter Krupka, Ph.D.: Matematika pro střední školy – 1. díl, 1. vydání 2012, DIDAKTIS,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978-80-7358-197-8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Mgr. Milan Žůrek: Sbírka příkladů z matematiky 2, 1. vydání1994, FIN,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ISBN 80-85572-69-9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Prometheus, ISBN 80-7196-253-8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4055</TotalTime>
  <Words>1201</Words>
  <Application>Microsoft Office PowerPoint</Application>
  <PresentationFormat>Předvádění na obrazovce (4:3)</PresentationFormat>
  <Paragraphs>126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317</cp:revision>
  <dcterms:created xsi:type="dcterms:W3CDTF">2013-01-11T17:11:37Z</dcterms:created>
  <dcterms:modified xsi:type="dcterms:W3CDTF">2014-09-24T10:50:42Z</dcterms:modified>
</cp:coreProperties>
</file>