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56" r:id="rId2"/>
    <p:sldId id="257" r:id="rId3"/>
    <p:sldId id="308" r:id="rId4"/>
    <p:sldId id="309" r:id="rId5"/>
    <p:sldId id="310" r:id="rId6"/>
    <p:sldId id="311" r:id="rId7"/>
    <p:sldId id="312" r:id="rId8"/>
    <p:sldId id="313" r:id="rId9"/>
    <p:sldId id="314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6" d="100"/>
          <a:sy n="76" d="100"/>
        </p:scale>
        <p:origin x="-846" y="18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67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676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3676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24.9.2014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38481" y="3356992"/>
            <a:ext cx="439043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24802" y="98072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III-2-02-05_Mocniny_a_odmocniny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10.2013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51744" y="5229200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lačítko akce: Nápověda 4">
            <a:hlinkClick r:id="" action="ppaction://noaction" highlightClick="1"/>
          </p:cNvPr>
          <p:cNvSpPr/>
          <p:nvPr/>
        </p:nvSpPr>
        <p:spPr>
          <a:xfrm>
            <a:off x="611560" y="1556792"/>
            <a:ext cx="360040" cy="360040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38844" y="1578960"/>
                <a:ext cx="376397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Co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znamenaj</m:t>
                      </m:r>
                      <m:r>
                        <a:rPr lang="cs-CZ" b="0" i="0" smtClean="0">
                          <a:latin typeface="Cambria Math"/>
                        </a:rPr>
                        <m:t>í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z</m:t>
                      </m:r>
                      <m:r>
                        <a:rPr lang="cs-CZ" b="0" i="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pisy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a</m:t>
                          </m:r>
                        </m:e>
                        <m:sup>
                          <m:r>
                            <a:rPr lang="cs-CZ" b="0" i="0" smtClean="0">
                              <a:latin typeface="Cambria Math"/>
                            </a:rPr>
                            <m:t>0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a</m:t>
                          </m:r>
                        </m:e>
                        <m:sup>
                          <m:r>
                            <a:rPr lang="cs-CZ" b="0" i="0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; </m:t>
                      </m:r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</a:rPr>
                            <m:t>a</m:t>
                          </m:r>
                        </m:e>
                        <m:sup>
                          <m:r>
                            <a:rPr lang="cs-CZ" b="0" i="0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0" smtClean="0">
                          <a:latin typeface="Cambria Math"/>
                        </a:rPr>
                        <m:t>;…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844" y="1578960"/>
                <a:ext cx="3763979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47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802823" y="1552450"/>
            <a:ext cx="43729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(exponent je nula nebo záporné celé číslo)?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22048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Řešení:</a:t>
            </a:r>
            <a:endParaRPr lang="cs-CZ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11560" y="2574196"/>
                <a:ext cx="310508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Víme, že platí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: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574196"/>
                <a:ext cx="3105081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1569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1560" y="2943528"/>
                <a:ext cx="65527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Budeme předpokládat, že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potom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i="1" smtClean="0">
                        <a:latin typeface="Cambria Math"/>
                      </a:rPr>
                      <m:t>: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p>
                    </m:sSup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 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  <m:r>
                          <a:rPr lang="cs-CZ" b="0" i="1" dirty="0" smtClean="0">
                            <a:latin typeface="Cambria Math"/>
                          </a:rPr>
                          <m:t>−</m:t>
                        </m:r>
                        <m:r>
                          <a:rPr lang="cs-CZ" b="0" i="1" dirty="0" smtClean="0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943528"/>
                <a:ext cx="6552728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74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643708" y="3325572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Zároveň platí: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2254176" y="3312400"/>
                <a:ext cx="13333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4176" y="3312400"/>
                <a:ext cx="1333314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Šipka doprava 17"/>
          <p:cNvSpPr/>
          <p:nvPr/>
        </p:nvSpPr>
        <p:spPr>
          <a:xfrm>
            <a:off x="6804248" y="3128194"/>
            <a:ext cx="360040" cy="36887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7308304" y="3035401"/>
                <a:ext cx="1181093" cy="4700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𝟎</m:t>
                          </m:r>
                        </m:sup>
                      </m:sSup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2400" b="1" dirty="0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3035401"/>
                <a:ext cx="1181093" cy="4700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1187624" y="1916832"/>
            <a:ext cx="74888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Pravá složená závorka 36"/>
          <p:cNvSpPr/>
          <p:nvPr/>
        </p:nvSpPr>
        <p:spPr>
          <a:xfrm>
            <a:off x="6408204" y="3037540"/>
            <a:ext cx="216024" cy="57606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1687824" y="4117722"/>
                <a:ext cx="5296444" cy="369332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Pro každé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dirty="0" smtClean="0"/>
                  <a:t> je a na nultou rovno jedné: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0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=1.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7824" y="4117722"/>
                <a:ext cx="5296444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918" t="-6349" b="-22222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611559" y="4797152"/>
                <a:ext cx="303743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Víme, že platí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</m:sup>
                    </m:sSup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∙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𝑛</m:t>
                        </m:r>
                        <m:r>
                          <a:rPr lang="cs-CZ" b="0" i="1" smtClean="0">
                            <a:latin typeface="Cambria Math"/>
                          </a:rPr>
                          <m:t>+</m:t>
                        </m:r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4797152"/>
                <a:ext cx="3037435" cy="369332"/>
              </a:xfrm>
              <a:prstGeom prst="rect">
                <a:avLst/>
              </a:prstGeom>
              <a:blipFill rotWithShape="1">
                <a:blip r:embed="rId8"/>
                <a:stretch>
                  <a:fillRect l="-160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611560" y="5301208"/>
                <a:ext cx="655272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Budeme předpokládat, že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𝑚</m:t>
                    </m:r>
                    <m:r>
                      <a:rPr lang="cs-CZ" b="0" i="1" smtClean="0">
                        <a:latin typeface="Cambria Math"/>
                      </a:rPr>
                      <m:t>=−</m:t>
                    </m:r>
                    <m:r>
                      <a:rPr lang="cs-CZ" b="0" i="1" smtClean="0">
                        <a:latin typeface="Cambria Math"/>
                      </a:rPr>
                      <m:t>𝑛</m:t>
                    </m:r>
                    <m:r>
                      <a:rPr lang="cs-CZ" b="0" i="1" smtClean="0">
                        <a:latin typeface="Cambria Math"/>
                      </a:rPr>
                      <m:t>, 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potom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0</m:t>
                        </m:r>
                      </m:sup>
                    </m:sSup>
                  </m:oMath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5301208"/>
                <a:ext cx="6552728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744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43708" y="5805264"/>
                <a:ext cx="241612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Tedy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  </m:t>
                        </m:r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i="1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𝑛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=1</m:t>
                    </m:r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708" y="5805264"/>
                <a:ext cx="2416124" cy="369332"/>
              </a:xfrm>
              <a:prstGeom prst="rect">
                <a:avLst/>
              </a:prstGeom>
              <a:blipFill rotWithShape="1">
                <a:blip r:embed="rId10"/>
                <a:stretch>
                  <a:fillRect l="-2273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Šipka doprava 43"/>
          <p:cNvSpPr/>
          <p:nvPr/>
        </p:nvSpPr>
        <p:spPr>
          <a:xfrm>
            <a:off x="2793104" y="5805724"/>
            <a:ext cx="360040" cy="368872"/>
          </a:xfrm>
          <a:prstGeom prst="rightArrow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3364591" y="5670540"/>
                <a:ext cx="1219821" cy="629596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𝒏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num>
                        <m:den>
                          <m:sSup>
                            <m:sSupPr>
                              <m:ctrlP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</a:rPr>
                                <m:t>𝒏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64591" y="5670540"/>
                <a:ext cx="1219821" cy="62959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9" grpId="0"/>
      <p:bldP spid="10" grpId="0"/>
      <p:bldP spid="11" grpId="0"/>
      <p:bldP spid="12" grpId="0"/>
      <p:bldP spid="13" grpId="0"/>
      <p:bldP spid="14" grpId="0"/>
      <p:bldP spid="18" grpId="0" animBg="1"/>
      <p:bldP spid="19" grpId="0" animBg="1"/>
      <p:bldP spid="37" grpId="0" animBg="1"/>
      <p:bldP spid="38" grpId="0" animBg="1"/>
      <p:bldP spid="40" grpId="0"/>
      <p:bldP spid="42" grpId="0"/>
      <p:bldP spid="41" grpId="0"/>
      <p:bldP spid="44" grpId="0" animBg="1"/>
      <p:bldP spid="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83568" y="1489761"/>
                <a:ext cx="7560840" cy="1178849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Pro každé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</m:t>
                    </m:r>
                    <m:r>
                      <a:rPr lang="cs-CZ" b="0" i="0" smtClean="0"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r>
                  <a:rPr lang="cs-CZ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 je mocnina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a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−</m:t>
                        </m:r>
                        <m:r>
                          <m:rPr>
                            <m:sty m:val="p"/>
                          </m:rPr>
                          <a:rPr lang="cs-CZ" b="0" i="0" smtClean="0">
                            <a:latin typeface="Cambria Math"/>
                          </a:rPr>
                          <m:t>n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,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kde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n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je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p</m:t>
                    </m:r>
                    <m:r>
                      <a:rPr lang="cs-CZ" b="0" i="0" smtClean="0">
                        <a:latin typeface="Cambria Math"/>
                      </a:rPr>
                      <m:t>ř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irozen</m:t>
                    </m:r>
                    <m:r>
                      <a:rPr lang="cs-CZ" b="0" i="0" smtClean="0">
                        <a:latin typeface="Cambria Math"/>
                      </a:rPr>
                      <m:t>é čí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slo</m:t>
                    </m:r>
                    <m:r>
                      <a:rPr lang="cs-CZ" b="0" i="0" smtClean="0">
                        <a:latin typeface="Cambria Math"/>
                      </a:rPr>
                      <m:t>, 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rovna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zlomku</m:t>
                    </m:r>
                    <m:r>
                      <a:rPr lang="cs-CZ" b="0" i="0" smtClean="0">
                        <a:latin typeface="Cambria Math"/>
                      </a:rPr>
                      <m:t> 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a</m:t>
                            </m:r>
                          </m:e>
                          <m:sup>
                            <m:r>
                              <m:rPr>
                                <m:sty m:val="p"/>
                              </m:rPr>
                              <a:rPr lang="cs-CZ" b="0" i="0" smtClean="0">
                                <a:latin typeface="Cambria Math"/>
                              </a:rPr>
                              <m:t>n</m:t>
                            </m:r>
                          </m:sup>
                        </m:sSup>
                      </m:den>
                    </m:f>
                    <m:r>
                      <a:rPr lang="cs-CZ" b="0" i="0" smtClean="0">
                        <a:latin typeface="Cambria Math"/>
                      </a:rPr>
                      <m:t>:</m:t>
                    </m:r>
                  </m:oMath>
                </a14:m>
                <a:endParaRPr lang="cs-CZ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cs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cs typeface="Times New Roman" panose="02020603050405020304" pitchFamily="18" charset="0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cs typeface="Times New Roman" panose="02020603050405020304" pitchFamily="18" charset="0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  <a:cs typeface="Times New Roman" panose="02020603050405020304" pitchFamily="18" charset="0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cs typeface="Times New Roman" panose="02020603050405020304" pitchFamily="18" charset="0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  <a:cs typeface="Times New Roman" panose="02020603050405020304" pitchFamily="18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  <a:cs typeface="Times New Roman" panose="02020603050405020304" pitchFamily="18" charset="0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1489761"/>
                <a:ext cx="7560840" cy="1178849"/>
              </a:xfrm>
              <a:prstGeom prst="rect">
                <a:avLst/>
              </a:prstGeom>
              <a:blipFill rotWithShape="1">
                <a:blip r:embed="rId2"/>
                <a:stretch>
                  <a:fillRect l="-56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59891" y="3064064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600663" y="3025126"/>
                <a:ext cx="156632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0663" y="3025126"/>
                <a:ext cx="1566326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039277" y="3042655"/>
                <a:ext cx="2813463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=0,01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9277" y="3042655"/>
                <a:ext cx="2813463" cy="6127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570270" y="3866025"/>
                <a:ext cx="3193438" cy="67582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−8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0270" y="3866025"/>
                <a:ext cx="3193438" cy="67582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5081527" y="3889878"/>
                <a:ext cx="2725361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−1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6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</m:t>
                      </m:r>
                    </m:oMath>
                  </m:oMathPara>
                </a14:m>
                <a:endParaRPr lang="cs-CZ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1527" y="3889878"/>
                <a:ext cx="2725361" cy="65197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683568" y="4802129"/>
            <a:ext cx="7416824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 mocniny s celým záporným nebo nulovým mocnitelem, které mají základ různý od nuly, platí stejná pravidla, jako pro mocniny s přirozeným mocnitelem.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5882249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Která pravidla to jsou?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0353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2" grpId="0"/>
      <p:bldP spid="15" grpId="0"/>
      <p:bldP spid="16" grpId="0"/>
      <p:bldP spid="17" grpId="0"/>
      <p:bldP spid="18" grpId="0" animBg="1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64704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322266" y="1844823"/>
                <a:ext cx="2339936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</m:sup>
                      </m:sSup>
                      <m:r>
                        <a:rPr lang="cs-CZ" sz="240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22266" y="1844823"/>
                <a:ext cx="2339936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4716016" y="2636912"/>
                <a:ext cx="3250442" cy="80342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: </m:t>
                      </m:r>
                      <m:sSup>
                        <m:sSupPr>
                          <m:ctrlPr>
                            <a:rPr lang="cs-CZ" sz="240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   </m:t>
                          </m:r>
                          <m:f>
                            <m:fPr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𝑚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  <a:ea typeface="Cambria Math"/>
                                    </a:rPr>
                                    <m:t>𝑛</m:t>
                                  </m:r>
                                </m:sup>
                              </m:sSup>
                            </m:den>
                          </m:f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2636912"/>
                <a:ext cx="3250442" cy="8034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899592" y="1844824"/>
                <a:ext cx="2096792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sSup>
                                <m:sSup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𝑚</m:t>
                                  </m:r>
                                </m:sup>
                              </m:sSup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𝑚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844824"/>
                <a:ext cx="2096792" cy="46166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6156176" y="1833996"/>
                <a:ext cx="2536977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∙</m:t>
                              </m:r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400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1833996"/>
                <a:ext cx="2536977" cy="46166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173113" y="2636976"/>
                <a:ext cx="1646541" cy="80336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𝑏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4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b="0" i="1" smtClean="0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3113" y="2636976"/>
                <a:ext cx="1646541" cy="8033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755576" y="3857631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následujících úlohách si procvičte počítání s  mocninami s celým mocnitelem: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4437112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8689" y="4406334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zpaměti: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53039" y="5006859"/>
                <a:ext cx="2334998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    =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3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3039" y="5006859"/>
                <a:ext cx="2334998" cy="6127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05991" y="5130568"/>
                <a:ext cx="3450175" cy="5135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b="0" i="1" dirty="0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b="0" i="1" dirty="0" smtClean="0">
                                <a:latin typeface="Cambria Math"/>
                              </a:rPr>
                              <m:t>−5</m:t>
                            </m:r>
                          </m:e>
                        </m:d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−3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sSup>
                          <m:sSup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b="0" i="1" smtClean="0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b="0" i="1" smtClean="0">
                                    <a:latin typeface="Cambria Math"/>
                                  </a:rPr>
                                  <m:t>−5</m:t>
                                </m:r>
                              </m:e>
                            </m:d>
                          </m:e>
                          <m:sup>
                            <m:r>
                              <a:rPr lang="cs-CZ" b="0" i="1" smtClean="0">
                                <a:latin typeface="Cambria Math"/>
                              </a:rPr>
                              <m:t>3</m:t>
                            </m:r>
                          </m:sup>
                        </m:sSup>
                      </m:den>
                    </m:f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−125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=−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125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91" y="5130568"/>
                <a:ext cx="3450175" cy="513539"/>
              </a:xfrm>
              <a:prstGeom prst="rect">
                <a:avLst/>
              </a:prstGeom>
              <a:blipFill rotWithShape="1">
                <a:blip r:embed="rId8"/>
                <a:stretch>
                  <a:fillRect l="-1413" b="-23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75911" y="5730197"/>
                <a:ext cx="3623556" cy="9819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4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16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=16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911" y="5730197"/>
                <a:ext cx="3623556" cy="98193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2051720" y="5006859"/>
            <a:ext cx="2440514" cy="1705273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662202" y="5060989"/>
            <a:ext cx="2440514" cy="639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5466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 animBg="1"/>
      <p:bldP spid="4" grpId="0"/>
      <p:bldP spid="5" grpId="0"/>
      <p:bldP spid="6" grpId="0"/>
      <p:bldP spid="7" grpId="0"/>
      <p:bldP spid="10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162880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Výpočty s mocninami zlomků usnadňuje vztah, který si můžeme snadno odvodit: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69170" y="2420888"/>
                <a:ext cx="5949962" cy="99238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00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𝑎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𝑏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𝑛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000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2000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000" b="0" i="1" smtClean="0">
                                          <a:latin typeface="Cambria Math"/>
                                        </a:rPr>
                                        <m:t>𝑎</m:t>
                                      </m:r>
                                    </m:num>
                                    <m:den>
                                      <m:r>
                                        <a:rPr lang="cs-CZ" sz="2000" b="0" i="1" smtClean="0">
                                          <a:latin typeface="Cambria Math"/>
                                        </a:rPr>
                                        <m:t>𝑏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20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p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𝑛</m:t>
                                  </m:r>
                                </m:sup>
                              </m:sSup>
                            </m:num>
                            <m:den>
                              <m:sSup>
                                <m:sSupPr>
                                  <m:ctrlPr>
                                    <a:rPr lang="cs-CZ" sz="2000" b="0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𝑛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=1 : 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=1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  <a:ea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num>
                                <m:den>
                                  <m:r>
                                    <a:rPr lang="cs-CZ" sz="2000" b="0" i="1" smtClean="0">
                                      <a:latin typeface="Cambria Math"/>
                                      <a:ea typeface="Cambria Math"/>
                                    </a:rPr>
                                    <m:t>𝑎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69170" y="2420888"/>
                <a:ext cx="5949962" cy="99238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827584" y="374839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Zapamatujte si: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58599" y="4126999"/>
                <a:ext cx="6696744" cy="1127425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Pro</m:t>
                      </m:r>
                      <m:r>
                        <a:rPr lang="cs-CZ" sz="20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v</m:t>
                      </m:r>
                      <m:r>
                        <a:rPr lang="cs-CZ" sz="2000" b="0" i="0" smtClean="0">
                          <a:latin typeface="Cambria Math"/>
                        </a:rPr>
                        <m:t>š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echna</m:t>
                      </m:r>
                      <m:r>
                        <a:rPr lang="cs-CZ" sz="20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nenulov</m:t>
                      </m:r>
                      <m:r>
                        <a:rPr lang="cs-CZ" sz="2000" b="0" i="0" smtClean="0">
                          <a:latin typeface="Cambria Math"/>
                        </a:rPr>
                        <m:t>á čí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sla</m:t>
                      </m:r>
                      <m:r>
                        <a:rPr lang="cs-CZ" sz="20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a</m:t>
                      </m:r>
                      <m:r>
                        <a:rPr lang="cs-CZ" sz="2000" b="0" i="0" smtClean="0">
                          <a:latin typeface="Cambria Math"/>
                        </a:rPr>
                        <m:t>,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b</m:t>
                      </m:r>
                      <m:r>
                        <a:rPr lang="cs-CZ" sz="20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a</m:t>
                      </m:r>
                      <m:r>
                        <a:rPr lang="cs-CZ" sz="20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cel</m:t>
                      </m:r>
                      <m:r>
                        <a:rPr lang="cs-CZ" sz="2000" b="0" i="0" smtClean="0">
                          <a:latin typeface="Cambria Math"/>
                        </a:rPr>
                        <m:t>é čí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slo</m:t>
                      </m:r>
                      <m:r>
                        <a:rPr lang="cs-CZ" sz="2000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n</m:t>
                      </m:r>
                      <m:r>
                        <a:rPr lang="cs-CZ" sz="2000" b="0" i="0" smtClean="0">
                          <a:latin typeface="Cambria Math"/>
                        </a:rPr>
                        <m:t>  </m:t>
                      </m:r>
                      <m:r>
                        <m:rPr>
                          <m:sty m:val="p"/>
                        </m:rPr>
                        <a:rPr lang="cs-CZ" sz="2000" b="0" i="0" smtClean="0">
                          <a:latin typeface="Cambria Math"/>
                        </a:rPr>
                        <m:t>plat</m:t>
                      </m:r>
                      <m:r>
                        <a:rPr lang="cs-CZ" sz="2000" b="0" i="0" smtClean="0"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000" b="0" dirty="0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000" b="1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𝒂</m:t>
                                  </m:r>
                                </m:num>
                                <m:den>
                                  <m:r>
                                    <a:rPr lang="cs-CZ" sz="2000" b="1" i="1">
                                      <a:latin typeface="Cambria Math"/>
                                    </a:rPr>
                                    <m:t>𝒃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1" i="1">
                              <a:latin typeface="Cambria Math"/>
                            </a:rPr>
                            <m:t>−</m:t>
                          </m:r>
                          <m:r>
                            <a:rPr lang="cs-CZ" sz="2000" b="1" i="1">
                              <a:latin typeface="Cambria Math"/>
                            </a:rPr>
                            <m:t>𝒏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 </m:t>
                      </m:r>
                      <m:sSup>
                        <m:sSupPr>
                          <m:ctrlPr>
                            <a:rPr lang="cs-CZ" sz="2000" b="1" i="1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000" b="1" i="1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000" b="1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000" b="1" i="1">
                                      <a:latin typeface="Cambria Math"/>
                                      <a:ea typeface="Cambria Math"/>
                                    </a:rPr>
                                    <m:t>𝒃</m:t>
                                  </m:r>
                                </m:num>
                                <m:den>
                                  <m:r>
                                    <a:rPr lang="cs-CZ" sz="2000" b="1" i="1">
                                      <a:latin typeface="Cambria Math"/>
                                      <a:ea typeface="Cambria Math"/>
                                    </a:rPr>
                                    <m:t>𝒂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000" b="1" i="1">
                              <a:latin typeface="Cambria Math"/>
                              <a:ea typeface="Cambria Math"/>
                            </a:rPr>
                            <m:t>𝒏</m:t>
                          </m:r>
                        </m:sup>
                      </m:sSup>
                    </m:oMath>
                  </m:oMathPara>
                </a14:m>
                <a:endParaRPr lang="cs-CZ" sz="2000" b="1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8599" y="4126999"/>
                <a:ext cx="6696744" cy="112742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96544" y="558924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Např.: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331640" y="5589240"/>
                <a:ext cx="2224199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5589240"/>
                <a:ext cx="2224199" cy="76937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851920" y="5573883"/>
                <a:ext cx="2224199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8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=64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51920" y="5573883"/>
                <a:ext cx="2224199" cy="7693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6368986" y="5607843"/>
                <a:ext cx="2054345" cy="76880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68986" y="5607843"/>
                <a:ext cx="2054345" cy="76880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96973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11560" y="2132856"/>
                <a:ext cx="4909036" cy="98193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0,9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         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9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b="0" i="1" smtClean="0">
                                          <a:latin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9</m:t>
                                      </m:r>
                                    </m:num>
                                    <m:den>
                                      <m:r>
                                        <a:rPr lang="cs-CZ" b="0" i="1" smtClean="0">
                                          <a:latin typeface="Cambria Math"/>
                                        </a:rPr>
                                        <m:t>10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81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100</m:t>
                              </m:r>
                            </m:den>
                          </m:f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132856"/>
                <a:ext cx="4909036" cy="98193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539552" y="1581127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23628" y="1581127"/>
            <a:ext cx="2124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Vypočítejte zpaměti: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611560" y="3112514"/>
                <a:ext cx="4263923" cy="76822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0,1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     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=10 000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112514"/>
                <a:ext cx="4263923" cy="76822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584026" y="4101788"/>
                <a:ext cx="217713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  </m:t>
                      </m:r>
                      <m:r>
                        <a:rPr lang="cs-CZ" b="0" i="0" smtClean="0">
                          <a:latin typeface="Cambria Math"/>
                        </a:rPr>
                        <m:t>−1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026" y="4101788"/>
                <a:ext cx="217713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84026" y="4776588"/>
                <a:ext cx="2572306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             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026" y="4776588"/>
                <a:ext cx="2572306" cy="61093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532460" y="5466745"/>
                <a:ext cx="3183051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     </m:t>
                          </m:r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2460" y="5466745"/>
                <a:ext cx="3183051" cy="7693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2233337" y="2132856"/>
            <a:ext cx="3274733" cy="4092580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90000"/>
                  <a:shade val="30000"/>
                  <a:satMod val="115000"/>
                </a:schemeClr>
              </a:gs>
              <a:gs pos="50000">
                <a:schemeClr val="bg2">
                  <a:lumMod val="90000"/>
                  <a:shade val="67500"/>
                  <a:satMod val="115000"/>
                </a:schemeClr>
              </a:gs>
              <a:gs pos="100000">
                <a:schemeClr val="bg2">
                  <a:lumMod val="90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46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1735015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Rozhodněte, zda je pravda: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0663" y="2420888"/>
            <a:ext cx="57606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Libovolné záporné číslo umocněné na nulu je rovno 1.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Nenulový zlomek umocněný na -1 je roven převrácené hodnotě původního zlomku.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Je-li exponent mocniny zlomku  záporný, je tato mocnina vždy větší než 1.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Číslo, které je umocněné záporným exponentem, je záporné 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67978" y="392578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430217" y="392578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855296" y="3938206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8194" y="393820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556020" y="392701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244761" y="464071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407000" y="4640711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32079" y="4653136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6314" y="461935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532803" y="464194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8417667" y="323096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55431" y="3219799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3409" y="3211176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558568" y="322948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842747" y="3230969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438336" y="252356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7276100" y="2512392"/>
            <a:ext cx="316957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" name="Picture 2" descr="C:\Users\NB2\Desktop\WindowsLiveWriter-Vytvenvlastnchkomponent_118A1-ok_0854a919-1925-4984-b180-6b685ea3a220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956" y="2523562"/>
            <a:ext cx="381000" cy="381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ovéPole 24"/>
          <p:cNvSpPr txBox="1"/>
          <p:nvPr/>
        </p:nvSpPr>
        <p:spPr>
          <a:xfrm>
            <a:off x="6579237" y="2522081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863416" y="2523562"/>
            <a:ext cx="7333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ea typeface="Cambria Math"/>
                <a:cs typeface="Times New Roman" pitchFamily="18" charset="0"/>
              </a:rPr>
              <a:t>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694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736322"/>
            <a:ext cx="475252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anose="02020603050405020304" pitchFamily="18" charset="0"/>
                <a:cs typeface="Times New Roman" pitchFamily="18" charset="0"/>
              </a:rPr>
              <a:t>Mocniny s celým mocnitelem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735015"/>
            <a:ext cx="583379" cy="307777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>
                <a:latin typeface="Times New Roman" panose="02020603050405020304" pitchFamily="18" charset="0"/>
                <a:cs typeface="Times New Roman" pitchFamily="18" charset="0"/>
              </a:rPr>
              <a:t>Př.: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1735015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Uveďte příklad: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564904"/>
            <a:ext cx="77768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č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ísla, které je po umocnění na záporný exponent záporné:	_________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č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ísla, která má po umocnění na libovolný exponent stejnou hodnotu:  ______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ocniny složeného čísla se záporným exponentem:		_________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lphaLcParenR"/>
            </a:pP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ocniny větší než 1 se základem menším než 1:		_________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6618941" y="2258538"/>
                <a:ext cx="1605696" cy="6127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−2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8941" y="2258538"/>
                <a:ext cx="1605696" cy="6127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7421789" y="3178397"/>
                <a:ext cx="3706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21789" y="3178397"/>
                <a:ext cx="37061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774689" y="4509120"/>
                <a:ext cx="1294200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74689" y="4509120"/>
                <a:ext cx="1294200" cy="76937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6906135" y="3739742"/>
                <a:ext cx="91961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10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06135" y="3739742"/>
                <a:ext cx="91961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526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70C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vysvětlení pojmu mocnina s celým mocnitelem a procvičení a upevnění dovednosti určovat hodnoty těchto mocnin.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3885</TotalTime>
  <Words>1032</Words>
  <Application>Microsoft Office PowerPoint</Application>
  <PresentationFormat>Předvádění na obrazovce (4:3)</PresentationFormat>
  <Paragraphs>115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274</cp:revision>
  <dcterms:created xsi:type="dcterms:W3CDTF">2013-01-11T17:11:37Z</dcterms:created>
  <dcterms:modified xsi:type="dcterms:W3CDTF">2014-09-24T10:51:16Z</dcterms:modified>
</cp:coreProperties>
</file>