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9" r:id="rId3"/>
    <p:sldId id="260" r:id="rId4"/>
    <p:sldId id="261" r:id="rId5"/>
    <p:sldId id="270" r:id="rId6"/>
    <p:sldId id="269" r:id="rId7"/>
    <p:sldId id="263" r:id="rId8"/>
    <p:sldId id="264" r:id="rId9"/>
    <p:sldId id="271" r:id="rId10"/>
    <p:sldId id="272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974F20-A34D-4213-AD8A-B69282A81DB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8404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974F20-A34D-4213-AD8A-B69282A81DB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8404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974F20-A34D-4213-AD8A-B69282A81DB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8404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1412" y="3458013"/>
            <a:ext cx="51845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ELEKTROTECHNICKÉ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MATERIÁLY 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III/2-15-03_VODIVÉ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MATERIÁLY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Janyška Lubomír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Tématický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Elektrotechnologie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1.12.2013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620688"/>
            <a:ext cx="8064896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ROZDĚLENÍ VODIVÝCH MATERIÁLŮ PRO ELELTROTECHNIKU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1560" y="1583900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Podle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skupenství se vodivé materiály dělí na:</a:t>
            </a:r>
          </a:p>
        </p:txBody>
      </p:sp>
      <p:sp>
        <p:nvSpPr>
          <p:cNvPr id="2" name="Obdélník 1"/>
          <p:cNvSpPr/>
          <p:nvPr/>
        </p:nvSpPr>
        <p:spPr>
          <a:xfrm>
            <a:off x="1647545" y="2276872"/>
            <a:ext cx="70567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Pevné - kovy (Cu, Al</a:t>
            </a:r>
            <a:r>
              <a:rPr lang="cs-CZ" sz="2400">
                <a:latin typeface="Times New Roman"/>
                <a:ea typeface="Times New Roman"/>
              </a:rPr>
              <a:t>) a nekovy (grafit</a:t>
            </a:r>
            <a:r>
              <a:rPr lang="cs-CZ" sz="2400" smtClean="0">
                <a:latin typeface="Times New Roman"/>
                <a:ea typeface="Times New Roman"/>
              </a:rPr>
              <a:t>, tj.šesterečný </a:t>
            </a:r>
            <a:r>
              <a:rPr lang="cs-CZ" sz="2400">
                <a:latin typeface="Times New Roman"/>
                <a:ea typeface="Times New Roman"/>
              </a:rPr>
              <a:t>uhlík).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611560" y="3299792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47544" y="3212976"/>
            <a:ext cx="702891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Kapalné - eletrolyty, kovy </a:t>
            </a:r>
            <a:r>
              <a:rPr lang="cs-CZ" sz="2400">
                <a:latin typeface="Times New Roman"/>
                <a:ea typeface="Times New Roman"/>
              </a:rPr>
              <a:t>v kapalném </a:t>
            </a:r>
            <a:r>
              <a:rPr lang="cs-CZ" sz="2400" smtClean="0">
                <a:latin typeface="Times New Roman"/>
                <a:ea typeface="Times New Roman"/>
              </a:rPr>
              <a:t>skupenství (</a:t>
            </a:r>
            <a:r>
              <a:rPr lang="cs-CZ" sz="2400">
                <a:latin typeface="Times New Roman"/>
                <a:ea typeface="Times New Roman"/>
              </a:rPr>
              <a:t>Hg).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611560" y="409188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647544" y="4005064"/>
            <a:ext cx="702891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Plynné - </a:t>
            </a:r>
            <a:r>
              <a:rPr lang="cs-CZ" sz="2400">
                <a:latin typeface="Times New Roman"/>
                <a:ea typeface="Times New Roman"/>
              </a:rPr>
              <a:t>ionizované plyny. Základní podmínkou, aby plyn vedl elektrický proud, je rozštěpení elektricky neutrálních molekul na kladné a záporné ionty. </a:t>
            </a:r>
          </a:p>
        </p:txBody>
      </p:sp>
      <p:sp>
        <p:nvSpPr>
          <p:cNvPr id="12" name="Šipka doprava 11"/>
          <p:cNvSpPr/>
          <p:nvPr/>
        </p:nvSpPr>
        <p:spPr>
          <a:xfrm>
            <a:off x="638386" y="254835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065034" y="1484783"/>
            <a:ext cx="661142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Materiály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 velkou konduktivitou </a:t>
            </a:r>
            <a:r>
              <a:rPr lang="cs-CZ" sz="2400">
                <a:latin typeface="Times New Roman"/>
                <a:ea typeface="Times New Roman"/>
              </a:rPr>
              <a:t>(elektrovodné materiály), např</a:t>
            </a:r>
            <a:r>
              <a:rPr lang="cs-CZ" sz="2400" smtClean="0">
                <a:latin typeface="Times New Roman"/>
                <a:ea typeface="Times New Roman"/>
              </a:rPr>
              <a:t>. měd, hliník </a:t>
            </a:r>
            <a:r>
              <a:rPr lang="cs-CZ" sz="2400">
                <a:latin typeface="Times New Roman"/>
                <a:ea typeface="Times New Roman"/>
              </a:rPr>
              <a:t>a jejich slitiny s jinými </a:t>
            </a:r>
            <a:r>
              <a:rPr lang="cs-CZ" sz="2400" smtClean="0">
                <a:latin typeface="Times New Roman"/>
                <a:ea typeface="Times New Roman"/>
              </a:rPr>
              <a:t>kovy.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84785" y="3747558"/>
            <a:ext cx="661142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Materiály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 malou konduktivitou</a:t>
            </a:r>
            <a:r>
              <a:rPr lang="cs-CZ" sz="2400">
                <a:latin typeface="Times New Roman"/>
                <a:ea typeface="Times New Roman"/>
              </a:rPr>
              <a:t> (odporové materiály</a:t>
            </a:r>
            <a:r>
              <a:rPr lang="cs-CZ" sz="2400" smtClean="0">
                <a:latin typeface="Times New Roman"/>
                <a:ea typeface="Times New Roman"/>
              </a:rPr>
              <a:t>).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46784" y="4595935"/>
            <a:ext cx="663879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2400">
                <a:latin typeface="Times New Roman"/>
                <a:ea typeface="Times New Roman"/>
              </a:rPr>
              <a:t>Jsou to různé slitiny kovů např</a:t>
            </a:r>
            <a:r>
              <a:rPr lang="cs-CZ" sz="2400" smtClean="0">
                <a:latin typeface="Times New Roman"/>
                <a:ea typeface="Times New Roman"/>
              </a:rPr>
              <a:t>. Cu</a:t>
            </a:r>
            <a:r>
              <a:rPr lang="cs-CZ" sz="2400">
                <a:latin typeface="Times New Roman"/>
                <a:ea typeface="Times New Roman"/>
              </a:rPr>
              <a:t>, Ni, Cr, </a:t>
            </a:r>
            <a:r>
              <a:rPr lang="cs-CZ" sz="2400" smtClean="0">
                <a:latin typeface="Times New Roman"/>
                <a:ea typeface="Times New Roman"/>
              </a:rPr>
              <a:t>Mn, </a:t>
            </a:r>
            <a:r>
              <a:rPr lang="cs-CZ" sz="2400">
                <a:latin typeface="Times New Roman"/>
                <a:ea typeface="Times New Roman"/>
              </a:rPr>
              <a:t>(Jako odporové materiály se </a:t>
            </a:r>
            <a:r>
              <a:rPr lang="cs-CZ" sz="2400" smtClean="0">
                <a:latin typeface="Times New Roman"/>
                <a:ea typeface="Times New Roman"/>
              </a:rPr>
              <a:t>využívají </a:t>
            </a:r>
            <a:r>
              <a:rPr lang="cs-CZ" sz="2400">
                <a:latin typeface="Times New Roman"/>
                <a:ea typeface="Times New Roman"/>
              </a:rPr>
              <a:t>i </a:t>
            </a:r>
            <a:r>
              <a:rPr lang="cs-CZ" sz="2400" smtClean="0">
                <a:latin typeface="Times New Roman"/>
                <a:ea typeface="Times New Roman"/>
              </a:rPr>
              <a:t>nekovy).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642329" y="1940931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63130" y="3030116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63130" y="4019872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93310" y="548680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Podle schopnosti vést el. proud se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vodivé materiály dělí na: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046784" y="2758634"/>
            <a:ext cx="661142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Používají </a:t>
            </a:r>
            <a:r>
              <a:rPr lang="cs-CZ" sz="2400">
                <a:latin typeface="Times New Roman"/>
                <a:ea typeface="Times New Roman"/>
              </a:rPr>
              <a:t>se k výrobě vodičů na vedení kabelů</a:t>
            </a:r>
            <a:r>
              <a:rPr lang="cs-CZ" sz="2400" smtClean="0">
                <a:latin typeface="Times New Roman"/>
                <a:ea typeface="Times New Roman"/>
              </a:rPr>
              <a:t>, vinutí </a:t>
            </a:r>
            <a:r>
              <a:rPr lang="cs-CZ" sz="2400">
                <a:latin typeface="Times New Roman"/>
                <a:ea typeface="Times New Roman"/>
              </a:rPr>
              <a:t>cívek </a:t>
            </a:r>
            <a:r>
              <a:rPr lang="cs-CZ" sz="2400" smtClean="0">
                <a:latin typeface="Times New Roman"/>
                <a:ea typeface="Times New Roman"/>
              </a:rPr>
              <a:t>apod.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7" name="Šipka doprava 16"/>
          <p:cNvSpPr/>
          <p:nvPr/>
        </p:nvSpPr>
        <p:spPr>
          <a:xfrm>
            <a:off x="642329" y="4867418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8" grpId="0"/>
      <p:bldP spid="4" grpId="0"/>
      <p:bldP spid="6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065033" y="1253950"/>
            <a:ext cx="661142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Vodiče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první  třídy – kovy: </a:t>
            </a:r>
            <a:r>
              <a:rPr lang="cs-CZ" sz="2400">
                <a:latin typeface="Times New Roman"/>
                <a:ea typeface="Times New Roman"/>
              </a:rPr>
              <a:t>nosiče elektrického náboje (a tedy proudu) jsou </a:t>
            </a:r>
            <a:r>
              <a:rPr lang="cs-CZ" sz="2400" smtClean="0">
                <a:latin typeface="Times New Roman"/>
                <a:ea typeface="Times New Roman"/>
              </a:rPr>
              <a:t>elektrony</a:t>
            </a:r>
            <a:r>
              <a:rPr lang="cs-CZ" sz="2400">
                <a:latin typeface="Times New Roman"/>
                <a:ea typeface="Times New Roman"/>
              </a:rPr>
              <a:t>: </a:t>
            </a:r>
          </a:p>
        </p:txBody>
      </p:sp>
      <p:sp>
        <p:nvSpPr>
          <p:cNvPr id="4" name="Obdélník 3"/>
          <p:cNvSpPr/>
          <p:nvPr/>
        </p:nvSpPr>
        <p:spPr>
          <a:xfrm>
            <a:off x="2046784" y="3030116"/>
            <a:ext cx="662967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Vodiče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druhé třídy – elektrolyty, ionizované plyny: </a:t>
            </a:r>
            <a:r>
              <a:rPr lang="cs-CZ" sz="2400">
                <a:latin typeface="Times New Roman"/>
                <a:ea typeface="Times New Roman"/>
              </a:rPr>
              <a:t>Proud vzniká pohybem iontů (částice hmoty s kladným nebo záporným elektrickým nábojem) směrem k elektrodě s opačnou </a:t>
            </a:r>
            <a:r>
              <a:rPr lang="cs-CZ" sz="2400" smtClean="0">
                <a:latin typeface="Times New Roman"/>
                <a:ea typeface="Times New Roman"/>
              </a:rPr>
              <a:t>polaritou.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65035" y="4765316"/>
            <a:ext cx="661142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smtClean="0">
                <a:latin typeface="Times New Roman"/>
                <a:ea typeface="Times New Roman"/>
              </a:rPr>
              <a:t>Průchodem </a:t>
            </a:r>
            <a:r>
              <a:rPr lang="cs-CZ" sz="2400">
                <a:latin typeface="Times New Roman"/>
                <a:ea typeface="Times New Roman"/>
              </a:rPr>
              <a:t>proudu dochází  k chemickým </a:t>
            </a:r>
            <a:r>
              <a:rPr lang="cs-CZ" sz="2400" smtClean="0">
                <a:latin typeface="Times New Roman"/>
                <a:ea typeface="Times New Roman"/>
              </a:rPr>
              <a:t>změnám (elektrolýza)</a:t>
            </a:r>
            <a:r>
              <a:rPr lang="cs-CZ" sz="2400"/>
              <a:t>.</a:t>
            </a:r>
          </a:p>
        </p:txBody>
      </p:sp>
      <p:sp>
        <p:nvSpPr>
          <p:cNvPr id="9" name="Šipka doprava 8"/>
          <p:cNvSpPr/>
          <p:nvPr/>
        </p:nvSpPr>
        <p:spPr>
          <a:xfrm>
            <a:off x="667468" y="1525432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75354" y="2470601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593310" y="3670930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93309" y="548680"/>
            <a:ext cx="808314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Podle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nosičů náboje při průchodu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el.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proudu rozeznáváme: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023173" y="2199119"/>
            <a:ext cx="665328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2400" smtClean="0">
                <a:latin typeface="Times New Roman"/>
                <a:ea typeface="Times New Roman"/>
              </a:rPr>
              <a:t>Průchod  </a:t>
            </a:r>
            <a:r>
              <a:rPr lang="cs-CZ" sz="2400">
                <a:latin typeface="Times New Roman"/>
                <a:ea typeface="Times New Roman"/>
              </a:rPr>
              <a:t>proudu nezpůsobuje změny chemického složení vodiče.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626267" y="5036798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1917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8" grpId="0"/>
      <p:bldP spid="4" grpId="0"/>
      <p:bldP spid="6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702" y="476672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Vlastnosti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mědi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1196752"/>
            <a:ext cx="813690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2400">
                <a:latin typeface="Times New Roman"/>
                <a:ea typeface="Times New Roman"/>
              </a:rPr>
              <a:t>Čistá </a:t>
            </a:r>
            <a:r>
              <a:rPr lang="cs-CZ" sz="2400" smtClean="0">
                <a:latin typeface="Times New Roman"/>
                <a:ea typeface="Times New Roman"/>
              </a:rPr>
              <a:t>měď </a:t>
            </a:r>
            <a:r>
              <a:rPr lang="cs-CZ" sz="2400">
                <a:latin typeface="Times New Roman"/>
                <a:ea typeface="Times New Roman"/>
              </a:rPr>
              <a:t>je kov červené barvy. Krystalizuje v krychlové plošné středěné soustavě. </a:t>
            </a:r>
          </a:p>
        </p:txBody>
      </p:sp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355976" y="2027749"/>
            <a:ext cx="432048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2400" smtClean="0">
                <a:latin typeface="Times New Roman"/>
                <a:ea typeface="Times New Roman"/>
              </a:rPr>
              <a:t>Příměsmi </a:t>
            </a:r>
            <a:r>
              <a:rPr lang="cs-CZ" sz="2400">
                <a:latin typeface="Times New Roman"/>
                <a:ea typeface="Times New Roman"/>
              </a:rPr>
              <a:t>se barva mědi mění do žluta až do běla. Měď je dobře tvárná, a to za studena i za tepla. Lze jí snadno táhnout, protlačovat, kovat  a válcovat.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440238" y="1123010"/>
            <a:ext cx="1943047" cy="3744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39552" y="4149080"/>
            <a:ext cx="813690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Při tváření však dochází k deformací krystalové mřížky, a tím stoupá tvrdost  a pevnost, zvětšuje se rezistivita, klesá tažnost.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9554" y="5157192"/>
            <a:ext cx="813690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Měď lze svařovat neutrálním plamenem nebo </a:t>
            </a:r>
            <a:r>
              <a:rPr lang="cs-CZ" sz="2400" smtClean="0">
                <a:latin typeface="Times New Roman"/>
                <a:ea typeface="Times New Roman"/>
              </a:rPr>
              <a:t>elektricky (</a:t>
            </a:r>
            <a:r>
              <a:rPr lang="cs-CZ" sz="2400">
                <a:latin typeface="Times New Roman"/>
                <a:ea typeface="Times New Roman"/>
              </a:rPr>
              <a:t>odporové svařování natupo). </a:t>
            </a:r>
          </a:p>
        </p:txBody>
      </p:sp>
    </p:spTree>
    <p:extLst>
      <p:ext uri="{BB962C8B-B14F-4D97-AF65-F5344CB8AC3E}">
        <p14:creationId xmlns:p14="http://schemas.microsoft.com/office/powerpoint/2010/main" val="711464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6078" y="548680"/>
            <a:ext cx="812037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 algn="ctr"/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VELKOU VÝHODOU JE TO, ŽE MĚĎ LZE VELMI DOBŘE PÁJET BĚŽNÝMI MĚKKÝMI I TVRDÝMI PÁJKAMI.</a:t>
            </a:r>
            <a:endParaRPr lang="cs-CZ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45953" y="1772816"/>
            <a:ext cx="81406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Podle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prostředí, ve kterém se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měděný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výrobek nachází, pokrývá se jeho povrch vrstvou oxidů, uhličitanů nebo sulfidů, a dostává tak nahnědlou  až nazelenalou barvu.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545953" y="3105835"/>
            <a:ext cx="813050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Měď je chemicky odolná proti působení vody a alkalií</a:t>
            </a:r>
          </a:p>
        </p:txBody>
      </p:sp>
      <p:sp>
        <p:nvSpPr>
          <p:cNvPr id="9" name="Obdélník 8"/>
          <p:cNvSpPr/>
          <p:nvPr/>
        </p:nvSpPr>
        <p:spPr>
          <a:xfrm>
            <a:off x="545952" y="3791462"/>
            <a:ext cx="813050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Škodlivě na ní působí kyselina dusičná, sírová a chlorovodíková, dále síra a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rtuť. 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6077" y="4622459"/>
            <a:ext cx="813050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Proti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oxidaci (korozi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) se povrch mědi chrání pocínováním, poniklováním,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postříbřením. 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312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66701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Elektrovodná </a:t>
            </a:r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měď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obsahuje 99,92 až 99,95% Cu, a její rezistivita je 0,01786 Ω.mm</a:t>
            </a:r>
            <a:r>
              <a:rPr lang="cs-CZ" sz="2400" baseline="30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.Tyto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hodnoty platí pro teplotu 20˚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C.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1560" y="1867030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Vodivost </a:t>
            </a: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mědi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závisí na  její čistotě a tepelném zpracování. Čím je měď čistější, tím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vodivost větší.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1560" y="3105835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/>
              <a:t> 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SLITINY MĚDI</a:t>
            </a:r>
            <a:endParaRPr lang="cs-CZ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3789040"/>
            <a:ext cx="807352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Měď vytváří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s mnoha kovy slitiny, které lze dobře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použít v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 technické praxi. </a:t>
            </a:r>
          </a:p>
        </p:txBody>
      </p:sp>
      <p:sp>
        <p:nvSpPr>
          <p:cNvPr id="8" name="Obdélník 7"/>
          <p:cNvSpPr/>
          <p:nvPr/>
        </p:nvSpPr>
        <p:spPr>
          <a:xfrm>
            <a:off x="611560" y="4725144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Nejznámější slitiny mědi jsou </a:t>
            </a:r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BRONZ A MOSAZ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724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1052736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Bronzy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jsou slitiny mědí s cínem (původně), ale i s hliníkem, niklem,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křemíkem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552" y="404664"/>
            <a:ext cx="813690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BRONZY</a:t>
            </a:r>
            <a:endParaRPr lang="cs-CZ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1883733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Složení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bronzů podstatně ovlivňuje jejich elektrické, mechanické a technologické vlastnosti.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99692" y="2735385"/>
            <a:ext cx="68767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Cínové bronzy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obsahují až 20% cínu. Jsou určeny jednak k tváření, jednak na odlitky. 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611560" y="3212976"/>
            <a:ext cx="432048" cy="27148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625264" y="5416478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93699" y="3566382"/>
            <a:ext cx="68767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Hliníkové </a:t>
            </a: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bronzy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obsahují (kromě mědi) až 10% hliníku(Al). Používají se na výrobu souřástek odolných proti korozi při vyšších teplotách.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793699" y="4775664"/>
            <a:ext cx="68767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Beryliové </a:t>
            </a: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bronzy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obsahují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až 2,5% beryllia a další přísady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 Svou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pružností se téměř vyrovnají oceli a jsou přitom lépe elektricky vodivé, mají velkou odolnost proti korozi a proti opotřebení. </a:t>
            </a:r>
          </a:p>
        </p:txBody>
      </p:sp>
      <p:sp>
        <p:nvSpPr>
          <p:cNvPr id="12" name="Šipka doprava 11"/>
          <p:cNvSpPr/>
          <p:nvPr/>
        </p:nvSpPr>
        <p:spPr>
          <a:xfrm>
            <a:off x="611560" y="4022530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032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/>
      <p:bldP spid="4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24569" y="980728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Mosazi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 jsou slitiny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mědi (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od 55% výše) se zinkem popř. ještě s dalšími kovy.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552" y="404664"/>
            <a:ext cx="813690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MOSAZI</a:t>
            </a:r>
            <a:endParaRPr lang="cs-CZ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1883733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Podle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složení a způsobu zpracování rozlišujeme mosazi tvárné a slévárenské.</a:t>
            </a:r>
          </a:p>
        </p:txBody>
      </p:sp>
      <p:sp>
        <p:nvSpPr>
          <p:cNvPr id="8" name="Obdélník 7"/>
          <p:cNvSpPr/>
          <p:nvPr/>
        </p:nvSpPr>
        <p:spPr>
          <a:xfrm>
            <a:off x="1331640" y="2735385"/>
            <a:ext cx="734481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Tvárné </a:t>
            </a: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mosazi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obsahují 58 až 96% Cu, zbytek je Zn. Mosazi s obsahem 80% Cu a více se jsou dobře tvárné za studena.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Používají se pro výrobu objímek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žárovek, části vypínačů, instalační materiál).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611560" y="3212976"/>
            <a:ext cx="432048" cy="27148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625264" y="4672297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31640" y="4216149"/>
            <a:ext cx="732983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Automatová mosaz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určena 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 obrábění na automatických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soustruzích, obsahuje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přísadu olova (asi 2%). </a:t>
            </a:r>
          </a:p>
        </p:txBody>
      </p:sp>
      <p:sp>
        <p:nvSpPr>
          <p:cNvPr id="2" name="Obdélník 1"/>
          <p:cNvSpPr/>
          <p:nvPr/>
        </p:nvSpPr>
        <p:spPr>
          <a:xfrm>
            <a:off x="1324148" y="5047146"/>
            <a:ext cx="73448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Slévárenské mosazi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mají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obsah mědi 58 až 63%. Jsou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určeny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k odlévaní armatur a různých součástí (ložiska, části čerpadel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apod.)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662767" y="5613340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879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elektrických materiálů.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součástek a komponent pro elektrotechniku.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   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IŽO, TEKELY Elektrotechnické materiály pro SOU SNTL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724</TotalTime>
  <Words>626</Words>
  <Application>Microsoft Office PowerPoint</Application>
  <PresentationFormat>Předvádění na obrazovce (4:3)</PresentationFormat>
  <Paragraphs>61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76</cp:revision>
  <dcterms:created xsi:type="dcterms:W3CDTF">2013-03-27T08:46:28Z</dcterms:created>
  <dcterms:modified xsi:type="dcterms:W3CDTF">2014-03-17T08:59:49Z</dcterms:modified>
</cp:coreProperties>
</file>