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0"/>
  </p:notesMasterIdLst>
  <p:sldIdLst>
    <p:sldId id="257" r:id="rId2"/>
    <p:sldId id="259" r:id="rId3"/>
    <p:sldId id="260" r:id="rId4"/>
    <p:sldId id="273" r:id="rId5"/>
    <p:sldId id="274" r:id="rId6"/>
    <p:sldId id="275" r:id="rId7"/>
    <p:sldId id="276" r:id="rId8"/>
    <p:sldId id="268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50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AC20A2A-5F6B-43A1-84CB-C91742C7ACB9}" type="datetimeFigureOut">
              <a:rPr lang="cs-CZ" smtClean="0"/>
              <a:t>17.3.2014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8974F20-A34D-4213-AD8A-B69282A81DB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041436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17.3.2014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17.3.2014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17.3.2014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17.3.2014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17.3.2014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17.3.2014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17.3.2014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17.3.2014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17.3.2014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17.3.2014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17.3.2014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9021A2A9-993B-4557-A8EA-C1D96C161EAB}" type="datetimeFigureOut">
              <a:rPr lang="cs-CZ" smtClean="0"/>
              <a:t>17.3.2014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" Target="slide5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" Target="slide6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" Target="slide7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" Target="slide8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7zs.wz.cz/opvk%20velke%20log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0000" y="836712"/>
            <a:ext cx="5867400" cy="14573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2141412" y="3458013"/>
            <a:ext cx="518457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ELEKTROTECHNICKÉ </a:t>
            </a:r>
            <a:r>
              <a:rPr lang="cs-CZ" sz="3200" b="1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MATERIÁLY </a:t>
            </a:r>
          </a:p>
        </p:txBody>
      </p:sp>
    </p:spTree>
    <p:extLst>
      <p:ext uri="{BB962C8B-B14F-4D97-AF65-F5344CB8AC3E}">
        <p14:creationId xmlns:p14="http://schemas.microsoft.com/office/powerpoint/2010/main" val="3929495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7zs.wz.cz/opvk%20velke%20log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5068" y="5213540"/>
            <a:ext cx="5867400" cy="14573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Obdélník 7"/>
          <p:cNvSpPr/>
          <p:nvPr/>
        </p:nvSpPr>
        <p:spPr>
          <a:xfrm>
            <a:off x="262817" y="260648"/>
            <a:ext cx="8640960" cy="468052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TextovéPole 8"/>
          <p:cNvSpPr txBox="1"/>
          <p:nvPr/>
        </p:nvSpPr>
        <p:spPr>
          <a:xfrm>
            <a:off x="412304" y="548094"/>
            <a:ext cx="8352928" cy="35317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Název projektu:  Nové ICT rozvíjí matematické a odborné kompetence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Číslo projektu:  CZ.1.07/1.5.00/34.0228</a:t>
            </a:r>
          </a:p>
          <a:p>
            <a:pPr>
              <a:lnSpc>
                <a:spcPct val="150000"/>
              </a:lnSpc>
            </a:pPr>
            <a:endParaRPr lang="cs-CZ" sz="5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Název školy:  Střední odborná škola Litovel, Komenského 677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Číslo materiálu</a:t>
            </a:r>
            <a:r>
              <a:rPr lang="cs-CZ" smtClean="0">
                <a:latin typeface="Times New Roman" pitchFamily="18" charset="0"/>
                <a:cs typeface="Times New Roman" pitchFamily="18" charset="0"/>
              </a:rPr>
              <a:t>:  III/2-15-04_VODIVÉ MATERIÁLY</a:t>
            </a:r>
          </a:p>
          <a:p>
            <a:pPr>
              <a:lnSpc>
                <a:spcPct val="150000"/>
              </a:lnSpc>
            </a:pPr>
            <a:r>
              <a:rPr lang="cs-CZ" smtClean="0">
                <a:latin typeface="Times New Roman" pitchFamily="18" charset="0"/>
                <a:cs typeface="Times New Roman" pitchFamily="18" charset="0"/>
              </a:rPr>
              <a:t>Autor:  Ing. Janyška Lubomír</a:t>
            </a:r>
          </a:p>
          <a:p>
            <a:pPr>
              <a:lnSpc>
                <a:spcPct val="150000"/>
              </a:lnSpc>
            </a:pPr>
            <a:r>
              <a:rPr lang="cs-CZ" smtClean="0">
                <a:latin typeface="Times New Roman" pitchFamily="18" charset="0"/>
                <a:cs typeface="Times New Roman" pitchFamily="18" charset="0"/>
              </a:rPr>
              <a:t>Tématický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okruh</a:t>
            </a:r>
            <a:r>
              <a:rPr lang="cs-CZ" smtClean="0">
                <a:latin typeface="Times New Roman" pitchFamily="18" charset="0"/>
                <a:cs typeface="Times New Roman" pitchFamily="18" charset="0"/>
              </a:rPr>
              <a:t>: Elektrotechnologie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Ročník</a:t>
            </a:r>
            <a:r>
              <a:rPr lang="cs-CZ" smtClean="0">
                <a:latin typeface="Times New Roman" pitchFamily="18" charset="0"/>
                <a:cs typeface="Times New Roman" pitchFamily="18" charset="0"/>
              </a:rPr>
              <a:t>:  I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Datum tvorby</a:t>
            </a:r>
            <a:r>
              <a:rPr lang="cs-CZ" smtClean="0">
                <a:latin typeface="Times New Roman" pitchFamily="18" charset="0"/>
                <a:cs typeface="Times New Roman" pitchFamily="18" charset="0"/>
              </a:rPr>
              <a:t>:  1.12.2013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412303" y="4149080"/>
            <a:ext cx="83529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>
                <a:latin typeface="Times New Roman" pitchFamily="18" charset="0"/>
                <a:cs typeface="Times New Roman" pitchFamily="18" charset="0"/>
              </a:rPr>
              <a:t>Autorem materiálu a všech jeho částí, není-li uvedeno jinak, je</a:t>
            </a:r>
          </a:p>
          <a:p>
            <a:r>
              <a:rPr lang="cs-CZ">
                <a:latin typeface="Times New Roman" pitchFamily="18" charset="0"/>
                <a:cs typeface="Times New Roman" pitchFamily="18" charset="0"/>
              </a:rPr>
              <a:t>						       Ing. </a:t>
            </a:r>
            <a:r>
              <a:rPr lang="cs-CZ" err="1">
                <a:latin typeface="Times New Roman" pitchFamily="18" charset="0"/>
                <a:cs typeface="Times New Roman" pitchFamily="18" charset="0"/>
              </a:rPr>
              <a:t>Janyška</a:t>
            </a:r>
            <a:r>
              <a:rPr lang="cs-CZ">
                <a:latin typeface="Times New Roman" pitchFamily="18" charset="0"/>
                <a:cs typeface="Times New Roman" pitchFamily="18" charset="0"/>
              </a:rPr>
              <a:t> Lubomír</a:t>
            </a:r>
          </a:p>
        </p:txBody>
      </p:sp>
      <p:pic>
        <p:nvPicPr>
          <p:cNvPr id="12" name="Picture 2" descr="G:\DUMY\LOGO SOS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7817" y="260648"/>
            <a:ext cx="1731665" cy="14554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Šipka doprava 6">
            <a:hlinkClick r:id="rId4" action="ppaction://hlinksldjump"/>
          </p:cNvPr>
          <p:cNvSpPr/>
          <p:nvPr/>
        </p:nvSpPr>
        <p:spPr>
          <a:xfrm>
            <a:off x="8100392" y="6165304"/>
            <a:ext cx="576064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84780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611560" y="620688"/>
            <a:ext cx="8064896" cy="461665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>
              <a:contourClr>
                <a:srgbClr val="FF0000"/>
              </a:contourClr>
            </a:sp3d>
          </a:bodyPr>
          <a:lstStyle/>
          <a:p>
            <a:pPr algn="ctr"/>
            <a:r>
              <a:rPr lang="cs-CZ" sz="2400" smtClean="0">
                <a:solidFill>
                  <a:schemeClr val="bg1"/>
                </a:solidFill>
                <a:latin typeface="Times New Roman"/>
                <a:ea typeface="Times New Roman"/>
              </a:rPr>
              <a:t>PŘEHLED DALŠÍCH VLASTNOSTÍ KOVŮ A SLITIN</a:t>
            </a:r>
            <a:endParaRPr lang="cs-CZ" sz="2400">
              <a:solidFill>
                <a:schemeClr val="bg1"/>
              </a:solidFill>
              <a:latin typeface="Times New Roman"/>
              <a:ea typeface="Times New Roman"/>
            </a:endParaRPr>
          </a:p>
        </p:txBody>
      </p:sp>
      <p:sp>
        <p:nvSpPr>
          <p:cNvPr id="8" name="Šipka doprava 7">
            <a:hlinkClick r:id="rId2" action="ppaction://hlinksldjump"/>
          </p:cNvPr>
          <p:cNvSpPr/>
          <p:nvPr/>
        </p:nvSpPr>
        <p:spPr>
          <a:xfrm>
            <a:off x="8100392" y="6165304"/>
            <a:ext cx="576064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606355" y="1268760"/>
            <a:ext cx="806489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smtClean="0">
                <a:solidFill>
                  <a:srgbClr val="FF0000"/>
                </a:solidFill>
                <a:latin typeface="Times New Roman"/>
                <a:ea typeface="Times New Roman"/>
              </a:rPr>
              <a:t>Tepelné </a:t>
            </a:r>
            <a:r>
              <a:rPr lang="cs-CZ" sz="2400">
                <a:solidFill>
                  <a:srgbClr val="FF0000"/>
                </a:solidFill>
                <a:latin typeface="Times New Roman"/>
                <a:ea typeface="Times New Roman"/>
              </a:rPr>
              <a:t>vlastnosti a tepelné </a:t>
            </a:r>
            <a:r>
              <a:rPr lang="cs-CZ" sz="2400" smtClean="0">
                <a:solidFill>
                  <a:srgbClr val="FF0000"/>
                </a:solidFill>
                <a:latin typeface="Times New Roman"/>
                <a:ea typeface="Times New Roman"/>
              </a:rPr>
              <a:t>veličiny.</a:t>
            </a:r>
            <a:endParaRPr lang="cs-CZ" sz="2400">
              <a:solidFill>
                <a:srgbClr val="FF0000"/>
              </a:solidFill>
              <a:latin typeface="Times New Roman"/>
              <a:ea typeface="Times New Roman"/>
            </a:endParaRPr>
          </a:p>
        </p:txBody>
      </p:sp>
      <p:sp>
        <p:nvSpPr>
          <p:cNvPr id="2" name="Obdélník 1"/>
          <p:cNvSpPr/>
          <p:nvPr/>
        </p:nvSpPr>
        <p:spPr>
          <a:xfrm>
            <a:off x="1647545" y="1916832"/>
            <a:ext cx="705678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 smtClean="0">
                <a:solidFill>
                  <a:srgbClr val="FF0000"/>
                </a:solidFill>
                <a:latin typeface="Times New Roman"/>
                <a:ea typeface="Times New Roman"/>
              </a:rPr>
              <a:t>Bod </a:t>
            </a:r>
            <a:r>
              <a:rPr lang="cs-CZ" sz="2400">
                <a:solidFill>
                  <a:srgbClr val="FF0000"/>
                </a:solidFill>
                <a:latin typeface="Times New Roman"/>
                <a:ea typeface="Times New Roman"/>
              </a:rPr>
              <a:t>tání </a:t>
            </a:r>
            <a:r>
              <a:rPr lang="cs-CZ" sz="2400">
                <a:latin typeface="Times New Roman"/>
                <a:ea typeface="Times New Roman"/>
              </a:rPr>
              <a:t>je teplota charakteristická pro každou krystalickou látku, při níž dochází ke změně skupenství látky z pevného na </a:t>
            </a:r>
            <a:r>
              <a:rPr lang="cs-CZ" sz="2400" smtClean="0">
                <a:latin typeface="Times New Roman"/>
                <a:ea typeface="Times New Roman"/>
              </a:rPr>
              <a:t>kapalné.</a:t>
            </a:r>
            <a:r>
              <a:rPr lang="cs-CZ" sz="2400"/>
              <a:t> </a:t>
            </a:r>
            <a:r>
              <a:rPr lang="cs-CZ" sz="2400">
                <a:solidFill>
                  <a:srgbClr val="FF0000"/>
                </a:solidFill>
                <a:latin typeface="Times New Roman"/>
                <a:ea typeface="Times New Roman"/>
              </a:rPr>
              <a:t>38,9 (rtuť</a:t>
            </a:r>
            <a:r>
              <a:rPr lang="cs-CZ" sz="2400" smtClean="0">
                <a:solidFill>
                  <a:srgbClr val="FF0000"/>
                </a:solidFill>
                <a:latin typeface="Times New Roman"/>
                <a:ea typeface="Times New Roman"/>
              </a:rPr>
              <a:t>) - 3400 </a:t>
            </a:r>
            <a:r>
              <a:rPr lang="cs-CZ" sz="2400">
                <a:solidFill>
                  <a:srgbClr val="FF0000"/>
                </a:solidFill>
                <a:latin typeface="Times New Roman"/>
                <a:ea typeface="Times New Roman"/>
              </a:rPr>
              <a:t>°C (wolfram).  </a:t>
            </a:r>
          </a:p>
        </p:txBody>
      </p:sp>
      <p:sp>
        <p:nvSpPr>
          <p:cNvPr id="6" name="Šipka doprava 5"/>
          <p:cNvSpPr/>
          <p:nvPr/>
        </p:nvSpPr>
        <p:spPr>
          <a:xfrm>
            <a:off x="570903" y="3926473"/>
            <a:ext cx="504056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1614305" y="3486492"/>
            <a:ext cx="702891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>
                <a:solidFill>
                  <a:srgbClr val="FF0000"/>
                </a:solidFill>
                <a:latin typeface="Times New Roman"/>
                <a:ea typeface="Times New Roman"/>
              </a:rPr>
              <a:t>Měrná tepelná </a:t>
            </a:r>
            <a:r>
              <a:rPr lang="cs-CZ" sz="2400" smtClean="0">
                <a:solidFill>
                  <a:srgbClr val="FF0000"/>
                </a:solidFill>
                <a:latin typeface="Times New Roman"/>
                <a:ea typeface="Times New Roman"/>
              </a:rPr>
              <a:t>kapacita </a:t>
            </a:r>
            <a:r>
              <a:rPr lang="cs-CZ" sz="2400" smtClean="0">
                <a:latin typeface="Times New Roman"/>
                <a:ea typeface="Times New Roman"/>
              </a:rPr>
              <a:t>- látka </a:t>
            </a:r>
            <a:r>
              <a:rPr lang="cs-CZ" sz="2400">
                <a:latin typeface="Times New Roman"/>
                <a:ea typeface="Times New Roman"/>
              </a:rPr>
              <a:t>s větší měrnou tepelnou kapacitou se ohřívá pomaleji než látka s menší měrnou tepelnou kapacitou.</a:t>
            </a:r>
          </a:p>
        </p:txBody>
      </p:sp>
      <p:sp>
        <p:nvSpPr>
          <p:cNvPr id="10" name="Šipka doprava 9"/>
          <p:cNvSpPr/>
          <p:nvPr/>
        </p:nvSpPr>
        <p:spPr>
          <a:xfrm>
            <a:off x="606355" y="5157192"/>
            <a:ext cx="504056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1614305" y="4797152"/>
            <a:ext cx="702891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>
                <a:solidFill>
                  <a:srgbClr val="FF0000"/>
                </a:solidFill>
                <a:latin typeface="Times New Roman"/>
                <a:ea typeface="Times New Roman"/>
              </a:rPr>
              <a:t>Součinitel tepelné vodivosti </a:t>
            </a:r>
            <a:r>
              <a:rPr lang="cs-CZ" sz="2400" smtClean="0">
                <a:latin typeface="Times New Roman"/>
                <a:ea typeface="Times New Roman"/>
              </a:rPr>
              <a:t>- nějvětší </a:t>
            </a:r>
            <a:r>
              <a:rPr lang="cs-CZ" sz="2400">
                <a:latin typeface="Times New Roman"/>
                <a:ea typeface="Times New Roman"/>
              </a:rPr>
              <a:t>součinitel tepelné vodivosti mají čisté kovy, které se vyznačují i velkou elektricku konduktivitou.</a:t>
            </a:r>
          </a:p>
        </p:txBody>
      </p:sp>
      <p:sp>
        <p:nvSpPr>
          <p:cNvPr id="12" name="Šipka doprava 11"/>
          <p:cNvSpPr/>
          <p:nvPr/>
        </p:nvSpPr>
        <p:spPr>
          <a:xfrm>
            <a:off x="570903" y="2557646"/>
            <a:ext cx="504056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24913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611560" y="620688"/>
            <a:ext cx="8064896" cy="461665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>
              <a:contourClr>
                <a:srgbClr val="FF0000"/>
              </a:contourClr>
            </a:sp3d>
          </a:bodyPr>
          <a:lstStyle/>
          <a:p>
            <a:pPr algn="ctr"/>
            <a:r>
              <a:rPr lang="cs-CZ" sz="2400" smtClean="0">
                <a:solidFill>
                  <a:schemeClr val="bg1"/>
                </a:solidFill>
                <a:latin typeface="Times New Roman"/>
                <a:ea typeface="Times New Roman"/>
              </a:rPr>
              <a:t>PŘEHLED DALŠÍCH VLASTNOSTÍ KOVŮ A SLITIN</a:t>
            </a:r>
            <a:endParaRPr lang="cs-CZ" sz="2400">
              <a:solidFill>
                <a:schemeClr val="bg1"/>
              </a:solidFill>
              <a:latin typeface="Times New Roman"/>
              <a:ea typeface="Times New Roman"/>
            </a:endParaRPr>
          </a:p>
        </p:txBody>
      </p:sp>
      <p:sp>
        <p:nvSpPr>
          <p:cNvPr id="8" name="Šipka doprava 7">
            <a:hlinkClick r:id="rId2" action="ppaction://hlinksldjump"/>
          </p:cNvPr>
          <p:cNvSpPr/>
          <p:nvPr/>
        </p:nvSpPr>
        <p:spPr>
          <a:xfrm>
            <a:off x="8100392" y="6165304"/>
            <a:ext cx="576064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606355" y="1268760"/>
            <a:ext cx="806489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>
                <a:solidFill>
                  <a:srgbClr val="FF0000"/>
                </a:solidFill>
                <a:latin typeface="Times New Roman"/>
                <a:ea typeface="Times New Roman"/>
              </a:rPr>
              <a:t>Termoelektrické </a:t>
            </a:r>
            <a:r>
              <a:rPr lang="cs-CZ" sz="2400" smtClean="0">
                <a:solidFill>
                  <a:srgbClr val="FF0000"/>
                </a:solidFill>
                <a:latin typeface="Times New Roman"/>
                <a:ea typeface="Times New Roman"/>
              </a:rPr>
              <a:t>vlastnosti.</a:t>
            </a:r>
            <a:endParaRPr lang="cs-CZ" sz="2400">
              <a:solidFill>
                <a:srgbClr val="FF0000"/>
              </a:solidFill>
              <a:latin typeface="Times New Roman"/>
              <a:ea typeface="Times New Roman"/>
            </a:endParaRPr>
          </a:p>
        </p:txBody>
      </p:sp>
      <p:sp>
        <p:nvSpPr>
          <p:cNvPr id="2" name="Obdélník 1"/>
          <p:cNvSpPr/>
          <p:nvPr/>
        </p:nvSpPr>
        <p:spPr>
          <a:xfrm>
            <a:off x="1602769" y="1916832"/>
            <a:ext cx="710156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 smtClean="0">
                <a:latin typeface="Times New Roman"/>
                <a:ea typeface="Times New Roman"/>
              </a:rPr>
              <a:t>Spojením dvou </a:t>
            </a:r>
            <a:r>
              <a:rPr lang="cs-CZ" sz="2400" smtClean="0">
                <a:latin typeface="Times New Roman"/>
                <a:ea typeface="Times New Roman"/>
              </a:rPr>
              <a:t>různých </a:t>
            </a:r>
            <a:r>
              <a:rPr lang="cs-CZ" sz="2400" smtClean="0">
                <a:latin typeface="Times New Roman"/>
                <a:ea typeface="Times New Roman"/>
              </a:rPr>
              <a:t>kovů </a:t>
            </a:r>
            <a:r>
              <a:rPr lang="cs-CZ" sz="2400">
                <a:latin typeface="Times New Roman"/>
                <a:ea typeface="Times New Roman"/>
              </a:rPr>
              <a:t>vznikne mezi nimi rozdíl potenciálů - </a:t>
            </a:r>
            <a:r>
              <a:rPr lang="cs-CZ" sz="2400">
                <a:solidFill>
                  <a:srgbClr val="FF0000"/>
                </a:solidFill>
                <a:latin typeface="Times New Roman"/>
                <a:ea typeface="Times New Roman"/>
              </a:rPr>
              <a:t>kontaktní potenciál</a:t>
            </a:r>
            <a:r>
              <a:rPr lang="cs-CZ" sz="2400">
                <a:latin typeface="Times New Roman"/>
                <a:ea typeface="Times New Roman"/>
              </a:rPr>
              <a:t>. </a:t>
            </a:r>
          </a:p>
        </p:txBody>
      </p:sp>
      <p:sp>
        <p:nvSpPr>
          <p:cNvPr id="6" name="Šipka doprava 5"/>
          <p:cNvSpPr/>
          <p:nvPr/>
        </p:nvSpPr>
        <p:spPr>
          <a:xfrm>
            <a:off x="591577" y="3381092"/>
            <a:ext cx="504056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1614304" y="2924944"/>
            <a:ext cx="702891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 smtClean="0">
                <a:latin typeface="Times New Roman"/>
                <a:ea typeface="Times New Roman"/>
              </a:rPr>
              <a:t>Kontaktní </a:t>
            </a:r>
            <a:r>
              <a:rPr lang="cs-CZ" sz="2400">
                <a:latin typeface="Times New Roman"/>
                <a:ea typeface="Times New Roman"/>
              </a:rPr>
              <a:t>potenciál má pro různé dvojice kovů různou velikost a zvětšuje se s teplotou. Tento jev </a:t>
            </a:r>
            <a:r>
              <a:rPr lang="cs-CZ" sz="2400" smtClean="0">
                <a:latin typeface="Times New Roman"/>
                <a:ea typeface="Times New Roman"/>
              </a:rPr>
              <a:t>se využívá </a:t>
            </a:r>
            <a:r>
              <a:rPr lang="cs-CZ" sz="2400">
                <a:latin typeface="Times New Roman"/>
                <a:ea typeface="Times New Roman"/>
              </a:rPr>
              <a:t>v </a:t>
            </a:r>
            <a:r>
              <a:rPr lang="cs-CZ" sz="2400">
                <a:solidFill>
                  <a:srgbClr val="FF0000"/>
                </a:solidFill>
                <a:latin typeface="Times New Roman"/>
                <a:ea typeface="Times New Roman"/>
              </a:rPr>
              <a:t>termoelektrických článcích</a:t>
            </a:r>
            <a:r>
              <a:rPr lang="cs-CZ" sz="2400">
                <a:latin typeface="Times New Roman"/>
                <a:ea typeface="Times New Roman"/>
              </a:rPr>
              <a:t>.</a:t>
            </a:r>
          </a:p>
        </p:txBody>
      </p:sp>
      <p:sp>
        <p:nvSpPr>
          <p:cNvPr id="10" name="Šipka doprava 9"/>
          <p:cNvSpPr/>
          <p:nvPr/>
        </p:nvSpPr>
        <p:spPr>
          <a:xfrm>
            <a:off x="591577" y="4828510"/>
            <a:ext cx="504056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1614304" y="4187696"/>
            <a:ext cx="701737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 smtClean="0">
                <a:latin typeface="Times New Roman"/>
                <a:ea typeface="Times New Roman"/>
              </a:rPr>
              <a:t>Termoelektrický </a:t>
            </a:r>
            <a:r>
              <a:rPr lang="cs-CZ" sz="2400">
                <a:latin typeface="Times New Roman"/>
                <a:ea typeface="Times New Roman"/>
              </a:rPr>
              <a:t>článek má dva konce - měřící a porovnávací. Při rozdílných teplotách obou konců </a:t>
            </a:r>
            <a:r>
              <a:rPr lang="cs-CZ" sz="2400" smtClean="0">
                <a:latin typeface="Times New Roman"/>
                <a:ea typeface="Times New Roman"/>
              </a:rPr>
              <a:t>se naměří na </a:t>
            </a:r>
            <a:r>
              <a:rPr lang="cs-CZ" sz="2400">
                <a:latin typeface="Times New Roman"/>
                <a:ea typeface="Times New Roman"/>
              </a:rPr>
              <a:t>článku </a:t>
            </a:r>
            <a:r>
              <a:rPr lang="cs-CZ" sz="2400">
                <a:solidFill>
                  <a:srgbClr val="FF0000"/>
                </a:solidFill>
                <a:latin typeface="Times New Roman"/>
                <a:ea typeface="Times New Roman"/>
              </a:rPr>
              <a:t>termoelektrické napětí</a:t>
            </a:r>
            <a:r>
              <a:rPr lang="cs-CZ" sz="2400">
                <a:latin typeface="Times New Roman"/>
                <a:ea typeface="Times New Roman"/>
              </a:rPr>
              <a:t>, které je </a:t>
            </a:r>
            <a:r>
              <a:rPr lang="cs-CZ" sz="2400" smtClean="0">
                <a:latin typeface="Times New Roman"/>
                <a:ea typeface="Times New Roman"/>
              </a:rPr>
              <a:t>dáno </a:t>
            </a:r>
            <a:r>
              <a:rPr lang="cs-CZ" sz="2400">
                <a:latin typeface="Times New Roman"/>
                <a:ea typeface="Times New Roman"/>
              </a:rPr>
              <a:t>rozdílem kontaktních </a:t>
            </a:r>
            <a:r>
              <a:rPr lang="cs-CZ" sz="2400" smtClean="0">
                <a:latin typeface="Times New Roman"/>
                <a:ea typeface="Times New Roman"/>
              </a:rPr>
              <a:t>potenciálů. </a:t>
            </a:r>
            <a:endParaRPr lang="cs-CZ" sz="2400">
              <a:latin typeface="Times New Roman"/>
              <a:ea typeface="Times New Roman"/>
            </a:endParaRPr>
          </a:p>
        </p:txBody>
      </p:sp>
      <p:sp>
        <p:nvSpPr>
          <p:cNvPr id="12" name="Šipka doprava 11"/>
          <p:cNvSpPr/>
          <p:nvPr/>
        </p:nvSpPr>
        <p:spPr>
          <a:xfrm>
            <a:off x="611560" y="2188314"/>
            <a:ext cx="504056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28032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611560" y="620688"/>
            <a:ext cx="8064896" cy="461665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>
              <a:contourClr>
                <a:srgbClr val="FF0000"/>
              </a:contourClr>
            </a:sp3d>
          </a:bodyPr>
          <a:lstStyle/>
          <a:p>
            <a:pPr algn="ctr"/>
            <a:r>
              <a:rPr lang="cs-CZ" sz="2400" smtClean="0">
                <a:solidFill>
                  <a:schemeClr val="bg1"/>
                </a:solidFill>
                <a:latin typeface="Times New Roman"/>
                <a:ea typeface="Times New Roman"/>
              </a:rPr>
              <a:t>PŘEHLED DALŠÍCH VLASTNOSTÍ KOVŮ A SLITIN</a:t>
            </a:r>
            <a:endParaRPr lang="cs-CZ" sz="2400">
              <a:solidFill>
                <a:schemeClr val="bg1"/>
              </a:solidFill>
              <a:latin typeface="Times New Roman"/>
              <a:ea typeface="Times New Roman"/>
            </a:endParaRPr>
          </a:p>
        </p:txBody>
      </p:sp>
      <p:sp>
        <p:nvSpPr>
          <p:cNvPr id="8" name="Šipka doprava 7">
            <a:hlinkClick r:id="rId2" action="ppaction://hlinksldjump"/>
          </p:cNvPr>
          <p:cNvSpPr/>
          <p:nvPr/>
        </p:nvSpPr>
        <p:spPr>
          <a:xfrm>
            <a:off x="8100392" y="6165304"/>
            <a:ext cx="576064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606355" y="1268760"/>
            <a:ext cx="806489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>
                <a:solidFill>
                  <a:srgbClr val="FF0000"/>
                </a:solidFill>
                <a:latin typeface="Times New Roman"/>
                <a:ea typeface="Times New Roman"/>
              </a:rPr>
              <a:t>Magnetické vlastnosti</a:t>
            </a:r>
            <a:r>
              <a:rPr lang="cs-CZ" sz="2400" smtClean="0">
                <a:solidFill>
                  <a:srgbClr val="FF0000"/>
                </a:solidFill>
                <a:latin typeface="Times New Roman"/>
                <a:ea typeface="Times New Roman"/>
              </a:rPr>
              <a:t>.</a:t>
            </a:r>
            <a:endParaRPr lang="cs-CZ" sz="2400">
              <a:solidFill>
                <a:srgbClr val="FF0000"/>
              </a:solidFill>
              <a:latin typeface="Times New Roman"/>
              <a:ea typeface="Times New Roman"/>
            </a:endParaRPr>
          </a:p>
        </p:txBody>
      </p:sp>
      <p:sp>
        <p:nvSpPr>
          <p:cNvPr id="2" name="Obdélník 1"/>
          <p:cNvSpPr/>
          <p:nvPr/>
        </p:nvSpPr>
        <p:spPr>
          <a:xfrm>
            <a:off x="1569691" y="2646957"/>
            <a:ext cx="221022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 smtClean="0">
                <a:latin typeface="Times New Roman"/>
                <a:ea typeface="Times New Roman"/>
              </a:rPr>
              <a:t>diamagnetické</a:t>
            </a:r>
            <a:endParaRPr lang="cs-CZ" sz="2400">
              <a:latin typeface="Times New Roman"/>
              <a:ea typeface="Times New Roman"/>
            </a:endParaRPr>
          </a:p>
        </p:txBody>
      </p:sp>
      <p:sp>
        <p:nvSpPr>
          <p:cNvPr id="6" name="Šipka doprava 5"/>
          <p:cNvSpPr/>
          <p:nvPr/>
        </p:nvSpPr>
        <p:spPr>
          <a:xfrm>
            <a:off x="591577" y="3381092"/>
            <a:ext cx="504056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1569692" y="3294275"/>
            <a:ext cx="221022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 smtClean="0">
                <a:latin typeface="Times New Roman"/>
                <a:ea typeface="Times New Roman"/>
              </a:rPr>
              <a:t>paramagnetické </a:t>
            </a:r>
            <a:endParaRPr lang="cs-CZ" sz="2400">
              <a:latin typeface="Times New Roman"/>
              <a:ea typeface="Times New Roman"/>
            </a:endParaRPr>
          </a:p>
        </p:txBody>
      </p:sp>
      <p:sp>
        <p:nvSpPr>
          <p:cNvPr id="10" name="Šipka doprava 9"/>
          <p:cNvSpPr/>
          <p:nvPr/>
        </p:nvSpPr>
        <p:spPr>
          <a:xfrm>
            <a:off x="606355" y="3969372"/>
            <a:ext cx="504056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1569691" y="3882556"/>
            <a:ext cx="221022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 smtClean="0">
                <a:latin typeface="Times New Roman"/>
                <a:ea typeface="Times New Roman"/>
              </a:rPr>
              <a:t>feromagnetické</a:t>
            </a:r>
            <a:endParaRPr lang="cs-CZ" sz="2400">
              <a:latin typeface="Times New Roman"/>
              <a:ea typeface="Times New Roman"/>
            </a:endParaRPr>
          </a:p>
        </p:txBody>
      </p:sp>
      <p:sp>
        <p:nvSpPr>
          <p:cNvPr id="12" name="Šipka doprava 11"/>
          <p:cNvSpPr/>
          <p:nvPr/>
        </p:nvSpPr>
        <p:spPr>
          <a:xfrm>
            <a:off x="591577" y="2733774"/>
            <a:ext cx="504056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550991" y="1730425"/>
            <a:ext cx="809222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>
                <a:latin typeface="Times New Roman"/>
                <a:ea typeface="Times New Roman"/>
              </a:rPr>
              <a:t>Podle chování v magnetickém poli dělíme </a:t>
            </a:r>
            <a:r>
              <a:rPr lang="cs-CZ" sz="2400" smtClean="0">
                <a:latin typeface="Times New Roman"/>
                <a:ea typeface="Times New Roman"/>
              </a:rPr>
              <a:t>látky na: </a:t>
            </a:r>
            <a:endParaRPr lang="cs-CZ" sz="2400">
              <a:latin typeface="Times New Roman"/>
              <a:ea typeface="Times New Roman"/>
            </a:endParaRPr>
          </a:p>
        </p:txBody>
      </p:sp>
      <p:sp>
        <p:nvSpPr>
          <p:cNvPr id="13" name="Šipka doprava 12"/>
          <p:cNvSpPr/>
          <p:nvPr/>
        </p:nvSpPr>
        <p:spPr>
          <a:xfrm>
            <a:off x="596715" y="4581127"/>
            <a:ext cx="504056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1569692" y="4494311"/>
            <a:ext cx="221022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smtClean="0">
                <a:latin typeface="Times New Roman"/>
                <a:ea typeface="Times New Roman"/>
              </a:rPr>
              <a:t>ferimagnetické</a:t>
            </a:r>
            <a:endParaRPr lang="cs-CZ" sz="2400">
              <a:latin typeface="Times New Roman"/>
              <a:ea typeface="Times New Roman"/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3986556" y="2971110"/>
            <a:ext cx="468052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>
                <a:latin typeface="Times New Roman"/>
                <a:ea typeface="Times New Roman"/>
              </a:rPr>
              <a:t>Magnetické vlastnosti materiálů se posuzují podle velikosti magnetických veličin a ze závislosti těchto veličin na různých činitelích. </a:t>
            </a:r>
          </a:p>
        </p:txBody>
      </p:sp>
      <p:sp>
        <p:nvSpPr>
          <p:cNvPr id="15" name="Obdélník 14"/>
          <p:cNvSpPr/>
          <p:nvPr/>
        </p:nvSpPr>
        <p:spPr>
          <a:xfrm>
            <a:off x="550990" y="5157192"/>
            <a:ext cx="812546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>
                <a:latin typeface="Times New Roman"/>
                <a:ea typeface="Times New Roman"/>
              </a:rPr>
              <a:t>Feromagnetické kovové materiály, zejména železo, </a:t>
            </a:r>
            <a:r>
              <a:rPr lang="cs-CZ" sz="2400" smtClean="0">
                <a:latin typeface="Times New Roman"/>
                <a:ea typeface="Times New Roman"/>
              </a:rPr>
              <a:t>se využívají </a:t>
            </a:r>
            <a:r>
              <a:rPr lang="cs-CZ" sz="2400">
                <a:latin typeface="Times New Roman"/>
                <a:ea typeface="Times New Roman"/>
              </a:rPr>
              <a:t>ve </a:t>
            </a:r>
            <a:r>
              <a:rPr lang="cs-CZ" sz="2400" smtClean="0">
                <a:latin typeface="Times New Roman"/>
                <a:ea typeface="Times New Roman"/>
              </a:rPr>
              <a:t>především v </a:t>
            </a:r>
            <a:r>
              <a:rPr lang="cs-CZ" sz="2400">
                <a:latin typeface="Times New Roman"/>
                <a:ea typeface="Times New Roman"/>
              </a:rPr>
              <a:t>magnetických obvodech strojů a přístrojů. </a:t>
            </a:r>
          </a:p>
        </p:txBody>
      </p:sp>
    </p:spTree>
    <p:extLst>
      <p:ext uri="{BB962C8B-B14F-4D97-AF65-F5344CB8AC3E}">
        <p14:creationId xmlns:p14="http://schemas.microsoft.com/office/powerpoint/2010/main" val="2696408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11" grpId="0"/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611560" y="620688"/>
            <a:ext cx="8064896" cy="461665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>
              <a:contourClr>
                <a:srgbClr val="FF0000"/>
              </a:contourClr>
            </a:sp3d>
          </a:bodyPr>
          <a:lstStyle/>
          <a:p>
            <a:pPr algn="ctr"/>
            <a:r>
              <a:rPr lang="cs-CZ" sz="2400" smtClean="0">
                <a:solidFill>
                  <a:schemeClr val="bg1"/>
                </a:solidFill>
                <a:latin typeface="Times New Roman"/>
                <a:ea typeface="Times New Roman"/>
              </a:rPr>
              <a:t>PŘEHLED DALŠÍCH VLASTNOSTÍ KOVŮ A SLITIN</a:t>
            </a:r>
            <a:endParaRPr lang="cs-CZ" sz="2400">
              <a:solidFill>
                <a:schemeClr val="bg1"/>
              </a:solidFill>
              <a:latin typeface="Times New Roman"/>
              <a:ea typeface="Times New Roman"/>
            </a:endParaRPr>
          </a:p>
        </p:txBody>
      </p:sp>
      <p:sp>
        <p:nvSpPr>
          <p:cNvPr id="8" name="Šipka doprava 7">
            <a:hlinkClick r:id="rId2" action="ppaction://hlinksldjump"/>
          </p:cNvPr>
          <p:cNvSpPr/>
          <p:nvPr/>
        </p:nvSpPr>
        <p:spPr>
          <a:xfrm>
            <a:off x="8100392" y="6165304"/>
            <a:ext cx="576064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606355" y="1268760"/>
            <a:ext cx="806489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>
                <a:solidFill>
                  <a:srgbClr val="FF0000"/>
                </a:solidFill>
                <a:latin typeface="Times New Roman"/>
                <a:ea typeface="Times New Roman"/>
              </a:rPr>
              <a:t>Chemické v</a:t>
            </a:r>
            <a:r>
              <a:rPr lang="cs-CZ" sz="2400" smtClean="0">
                <a:solidFill>
                  <a:srgbClr val="FF0000"/>
                </a:solidFill>
                <a:latin typeface="Times New Roman"/>
                <a:ea typeface="Times New Roman"/>
              </a:rPr>
              <a:t>lastnosti.</a:t>
            </a:r>
            <a:endParaRPr lang="cs-CZ" sz="2400">
              <a:solidFill>
                <a:srgbClr val="FF0000"/>
              </a:solidFill>
              <a:latin typeface="Times New Roman"/>
              <a:ea typeface="Times New Roman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606356" y="1730425"/>
            <a:ext cx="803685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 smtClean="0">
                <a:latin typeface="Times New Roman"/>
                <a:ea typeface="Times New Roman"/>
              </a:rPr>
              <a:t>Chemická </a:t>
            </a:r>
            <a:r>
              <a:rPr lang="cs-CZ" sz="2400">
                <a:latin typeface="Times New Roman"/>
                <a:ea typeface="Times New Roman"/>
              </a:rPr>
              <a:t>afinita je schopnost látky přecházet do roztoku, jestliže </a:t>
            </a:r>
            <a:r>
              <a:rPr lang="cs-CZ" sz="2400" smtClean="0">
                <a:latin typeface="Times New Roman"/>
                <a:ea typeface="Times New Roman"/>
              </a:rPr>
              <a:t>se na </a:t>
            </a:r>
            <a:r>
              <a:rPr lang="cs-CZ" sz="2400">
                <a:latin typeface="Times New Roman"/>
                <a:ea typeface="Times New Roman"/>
              </a:rPr>
              <a:t>ni </a:t>
            </a:r>
            <a:r>
              <a:rPr lang="cs-CZ" sz="2400" smtClean="0">
                <a:latin typeface="Times New Roman"/>
                <a:ea typeface="Times New Roman"/>
              </a:rPr>
              <a:t>působí rozpouštědly</a:t>
            </a:r>
            <a:r>
              <a:rPr lang="cs-CZ" sz="2400">
                <a:latin typeface="Times New Roman"/>
                <a:ea typeface="Times New Roman"/>
              </a:rPr>
              <a:t>. </a:t>
            </a:r>
          </a:p>
        </p:txBody>
      </p:sp>
      <p:sp>
        <p:nvSpPr>
          <p:cNvPr id="14" name="Obdélník 13"/>
          <p:cNvSpPr/>
          <p:nvPr/>
        </p:nvSpPr>
        <p:spPr>
          <a:xfrm>
            <a:off x="611560" y="2971110"/>
            <a:ext cx="803165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>
                <a:latin typeface="Times New Roman"/>
                <a:ea typeface="Times New Roman"/>
              </a:rPr>
              <a:t>Rozpustnost se využívá v technologii, např. k čištění povrchu, odstraňování narušených povrchových vrstev</a:t>
            </a:r>
            <a:r>
              <a:rPr lang="cs-CZ" sz="2400" smtClean="0">
                <a:latin typeface="Times New Roman"/>
                <a:ea typeface="Times New Roman"/>
              </a:rPr>
              <a:t>. </a:t>
            </a:r>
            <a:endParaRPr lang="cs-CZ" sz="2400">
              <a:latin typeface="Times New Roman"/>
              <a:ea typeface="Times New Roman"/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606355" y="3933056"/>
            <a:ext cx="803685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>
                <a:latin typeface="Times New Roman"/>
                <a:ea typeface="Times New Roman"/>
              </a:rPr>
              <a:t>Chemická stálost je </a:t>
            </a:r>
            <a:r>
              <a:rPr lang="cs-CZ" sz="2400" smtClean="0">
                <a:latin typeface="Times New Roman"/>
                <a:ea typeface="Times New Roman"/>
              </a:rPr>
              <a:t>naopak schopnost </a:t>
            </a:r>
            <a:r>
              <a:rPr lang="cs-CZ" sz="2400">
                <a:latin typeface="Times New Roman"/>
                <a:ea typeface="Times New Roman"/>
              </a:rPr>
              <a:t>materiálů odolávat působení chemicky aktivních prostředí (kapalných nebo plynných).</a:t>
            </a:r>
          </a:p>
        </p:txBody>
      </p:sp>
    </p:spTree>
    <p:extLst>
      <p:ext uri="{BB962C8B-B14F-4D97-AF65-F5344CB8AC3E}">
        <p14:creationId xmlns:p14="http://schemas.microsoft.com/office/powerpoint/2010/main" val="3041597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611560" y="620688"/>
            <a:ext cx="8064896" cy="461665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>
              <a:contourClr>
                <a:srgbClr val="FF0000"/>
              </a:contourClr>
            </a:sp3d>
          </a:bodyPr>
          <a:lstStyle/>
          <a:p>
            <a:pPr algn="ctr"/>
            <a:r>
              <a:rPr lang="cs-CZ" sz="2400" smtClean="0">
                <a:solidFill>
                  <a:schemeClr val="bg1"/>
                </a:solidFill>
                <a:latin typeface="Times New Roman"/>
                <a:ea typeface="Times New Roman"/>
              </a:rPr>
              <a:t>PŘEHLED DALŠÍCH VLASTNOSTÍ KOVŮ A SLITIN</a:t>
            </a:r>
            <a:endParaRPr lang="cs-CZ" sz="2400">
              <a:solidFill>
                <a:schemeClr val="bg1"/>
              </a:solidFill>
              <a:latin typeface="Times New Roman"/>
              <a:ea typeface="Times New Roman"/>
            </a:endParaRPr>
          </a:p>
        </p:txBody>
      </p:sp>
      <p:sp>
        <p:nvSpPr>
          <p:cNvPr id="8" name="Šipka doprava 7">
            <a:hlinkClick r:id="rId2" action="ppaction://hlinksldjump"/>
          </p:cNvPr>
          <p:cNvSpPr/>
          <p:nvPr/>
        </p:nvSpPr>
        <p:spPr>
          <a:xfrm>
            <a:off x="8100392" y="6165304"/>
            <a:ext cx="576064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606355" y="1268760"/>
            <a:ext cx="806489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smtClean="0">
                <a:solidFill>
                  <a:srgbClr val="FF0000"/>
                </a:solidFill>
                <a:latin typeface="Times New Roman"/>
                <a:ea typeface="Times New Roman"/>
              </a:rPr>
              <a:t>Vlastnosti</a:t>
            </a:r>
            <a:r>
              <a:rPr lang="cs-CZ" sz="2400">
                <a:solidFill>
                  <a:srgbClr val="FF0000"/>
                </a:solidFill>
                <a:latin typeface="Times New Roman"/>
                <a:ea typeface="Times New Roman"/>
              </a:rPr>
              <a:t>, které </a:t>
            </a:r>
            <a:r>
              <a:rPr lang="cs-CZ" sz="2400" smtClean="0">
                <a:solidFill>
                  <a:srgbClr val="FF0000"/>
                </a:solidFill>
                <a:latin typeface="Times New Roman"/>
                <a:ea typeface="Times New Roman"/>
              </a:rPr>
              <a:t>dále charakterizují </a:t>
            </a:r>
            <a:r>
              <a:rPr lang="cs-CZ" sz="2400">
                <a:solidFill>
                  <a:srgbClr val="FF0000"/>
                </a:solidFill>
                <a:latin typeface="Times New Roman"/>
                <a:ea typeface="Times New Roman"/>
              </a:rPr>
              <a:t>kovové vodivé materiály. Jsou </a:t>
            </a:r>
            <a:r>
              <a:rPr lang="cs-CZ" sz="2400" smtClean="0">
                <a:solidFill>
                  <a:srgbClr val="FF0000"/>
                </a:solidFill>
                <a:latin typeface="Times New Roman"/>
                <a:ea typeface="Times New Roman"/>
              </a:rPr>
              <a:t>to:</a:t>
            </a:r>
            <a:endParaRPr lang="cs-CZ" sz="2400">
              <a:solidFill>
                <a:srgbClr val="FF0000"/>
              </a:solidFill>
              <a:latin typeface="Times New Roman"/>
              <a:ea typeface="Times New Roman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2195736" y="2182991"/>
            <a:ext cx="640401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 smtClean="0">
                <a:latin typeface="Times New Roman"/>
                <a:ea typeface="Times New Roman"/>
              </a:rPr>
              <a:t>Elektrická </a:t>
            </a:r>
            <a:r>
              <a:rPr lang="cs-CZ" sz="2400">
                <a:latin typeface="Times New Roman"/>
                <a:ea typeface="Times New Roman"/>
              </a:rPr>
              <a:t>konduktivita, způsobená volnými elektrony v krystalové </a:t>
            </a:r>
            <a:r>
              <a:rPr lang="cs-CZ" sz="2400" smtClean="0">
                <a:latin typeface="Times New Roman"/>
                <a:ea typeface="Times New Roman"/>
              </a:rPr>
              <a:t>mřížce.</a:t>
            </a:r>
            <a:endParaRPr lang="cs-CZ" sz="2400">
              <a:latin typeface="Times New Roman"/>
              <a:ea typeface="Times New Roman"/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2194677" y="4393730"/>
            <a:ext cx="453756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smtClean="0">
                <a:latin typeface="Times New Roman"/>
                <a:ea typeface="Times New Roman"/>
              </a:rPr>
              <a:t>Kladný </a:t>
            </a:r>
            <a:r>
              <a:rPr lang="cs-CZ" sz="2400">
                <a:latin typeface="Times New Roman"/>
                <a:ea typeface="Times New Roman"/>
              </a:rPr>
              <a:t>teplotní součinitel </a:t>
            </a:r>
            <a:r>
              <a:rPr lang="cs-CZ" sz="2400" smtClean="0">
                <a:latin typeface="Times New Roman"/>
                <a:ea typeface="Times New Roman"/>
              </a:rPr>
              <a:t>odporu.</a:t>
            </a:r>
            <a:endParaRPr lang="cs-CZ" sz="2400">
              <a:latin typeface="Times New Roman"/>
              <a:ea typeface="Times New Roman"/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2195736" y="5057564"/>
            <a:ext cx="560214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 smtClean="0">
                <a:latin typeface="Times New Roman"/>
                <a:ea typeface="Times New Roman"/>
              </a:rPr>
              <a:t>Supravodivost </a:t>
            </a:r>
            <a:r>
              <a:rPr lang="cs-CZ" sz="2400">
                <a:latin typeface="Times New Roman"/>
                <a:ea typeface="Times New Roman"/>
              </a:rPr>
              <a:t>některých </a:t>
            </a:r>
            <a:r>
              <a:rPr lang="cs-CZ" sz="2400" smtClean="0">
                <a:latin typeface="Times New Roman"/>
                <a:ea typeface="Times New Roman"/>
              </a:rPr>
              <a:t>kovů.</a:t>
            </a:r>
            <a:endParaRPr lang="cs-CZ" sz="2400">
              <a:latin typeface="Times New Roman"/>
              <a:ea typeface="Times New Roman"/>
            </a:endParaRPr>
          </a:p>
        </p:txBody>
      </p:sp>
      <p:sp>
        <p:nvSpPr>
          <p:cNvPr id="2" name="Šipka doprava 1"/>
          <p:cNvSpPr/>
          <p:nvPr/>
        </p:nvSpPr>
        <p:spPr>
          <a:xfrm>
            <a:off x="606349" y="2454473"/>
            <a:ext cx="437253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Šipka doprava 8"/>
          <p:cNvSpPr/>
          <p:nvPr/>
        </p:nvSpPr>
        <p:spPr>
          <a:xfrm>
            <a:off x="606350" y="3593340"/>
            <a:ext cx="437253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Šipka doprava 9"/>
          <p:cNvSpPr/>
          <p:nvPr/>
        </p:nvSpPr>
        <p:spPr>
          <a:xfrm>
            <a:off x="606351" y="4480546"/>
            <a:ext cx="437253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Šipka doprava 10"/>
          <p:cNvSpPr/>
          <p:nvPr/>
        </p:nvSpPr>
        <p:spPr>
          <a:xfrm>
            <a:off x="634278" y="5144381"/>
            <a:ext cx="437253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2195736" y="3321858"/>
            <a:ext cx="638525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 smtClean="0">
                <a:latin typeface="Times New Roman"/>
                <a:ea typeface="Times New Roman"/>
              </a:rPr>
              <a:t>Zvětšování </a:t>
            </a:r>
            <a:r>
              <a:rPr lang="cs-CZ" sz="2400">
                <a:latin typeface="Times New Roman"/>
                <a:ea typeface="Times New Roman"/>
              </a:rPr>
              <a:t>rezistivity s růstem obsahu nečistot a s deformací krystalové mřížky.</a:t>
            </a:r>
          </a:p>
        </p:txBody>
      </p:sp>
    </p:spTree>
    <p:extLst>
      <p:ext uri="{BB962C8B-B14F-4D97-AF65-F5344CB8AC3E}">
        <p14:creationId xmlns:p14="http://schemas.microsoft.com/office/powerpoint/2010/main" val="480481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5" grpId="0"/>
      <p:bldP spid="14" grpId="0"/>
      <p:bldP spid="15" grpId="0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276434" y="332656"/>
            <a:ext cx="8640960" cy="597492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371097" y="404664"/>
            <a:ext cx="835292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u="sng" smtClean="0">
                <a:latin typeface="Times New Roman" pitchFamily="18" charset="0"/>
                <a:cs typeface="Times New Roman" pitchFamily="18" charset="0"/>
              </a:rPr>
              <a:t>Anotace:</a:t>
            </a:r>
          </a:p>
          <a:p>
            <a:pPr algn="just"/>
            <a:r>
              <a:rPr lang="cs-CZ" sz="2400">
                <a:latin typeface="Times New Roman" pitchFamily="18" charset="0"/>
                <a:cs typeface="Times New Roman" pitchFamily="18" charset="0"/>
              </a:rPr>
              <a:t>Tato prezentace slouží k výkladu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vlastností elektrických materiálů. </a:t>
            </a:r>
            <a:r>
              <a:rPr lang="cs-CZ" sz="2400">
                <a:latin typeface="Times New Roman" pitchFamily="18" charset="0"/>
                <a:cs typeface="Times New Roman" pitchFamily="18" charset="0"/>
              </a:rPr>
              <a:t>Žáci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na základě studia stanoví vlastnosti a funkce součástek a komponent pro elektrotechniku.</a:t>
            </a:r>
            <a:endParaRPr lang="cs-CZ" sz="240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cs-CZ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>
                <a:latin typeface="Times New Roman" pitchFamily="18" charset="0"/>
                <a:cs typeface="Times New Roman" pitchFamily="18" charset="0"/>
              </a:rPr>
            </a:br>
            <a:r>
              <a:rPr lang="cs-CZ" b="1" u="sng" smtClean="0">
                <a:latin typeface="Times New Roman" pitchFamily="18" charset="0"/>
                <a:cs typeface="Times New Roman" pitchFamily="18" charset="0"/>
              </a:rPr>
              <a:t>Použité </a:t>
            </a:r>
            <a:r>
              <a:rPr lang="cs-CZ" b="1" u="sng">
                <a:latin typeface="Times New Roman" pitchFamily="18" charset="0"/>
                <a:cs typeface="Times New Roman" pitchFamily="18" charset="0"/>
              </a:rPr>
              <a:t>zdroje</a:t>
            </a:r>
            <a:r>
              <a:rPr lang="cs-CZ" b="1" u="sng" smtClean="0">
                <a:latin typeface="Times New Roman" pitchFamily="18" charset="0"/>
                <a:cs typeface="Times New Roman" pitchFamily="18" charset="0"/>
              </a:rPr>
              <a:t>:     	</a:t>
            </a:r>
            <a:r>
              <a:rPr lang="cs-CZ" smtClean="0">
                <a:latin typeface="Times New Roman" pitchFamily="18" charset="0"/>
                <a:cs typeface="Times New Roman" pitchFamily="18" charset="0"/>
              </a:rPr>
              <a:t>IŽO, TEKELY Elektrotechnické materiály pro SOU SNTL</a:t>
            </a:r>
            <a:endParaRPr lang="cs-CZ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76434" y="4995359"/>
            <a:ext cx="83529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400">
                <a:latin typeface="Times New Roman" pitchFamily="18" charset="0"/>
                <a:cs typeface="Times New Roman" pitchFamily="18" charset="0"/>
              </a:rPr>
              <a:t>Autorem materiálu a všech jeho částí, není-li uvedeno jinak,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je Ing. Janyška Lubomír</a:t>
            </a:r>
            <a:endParaRPr lang="cs-CZ" sz="240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816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760</TotalTime>
  <Words>428</Words>
  <Application>Microsoft Office PowerPoint</Application>
  <PresentationFormat>Předvádění na obrazovce (4:3)</PresentationFormat>
  <Paragraphs>46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Aerodynamika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Janes</dc:creator>
  <cp:lastModifiedBy>Janes</cp:lastModifiedBy>
  <cp:revision>82</cp:revision>
  <dcterms:created xsi:type="dcterms:W3CDTF">2013-03-27T08:46:28Z</dcterms:created>
  <dcterms:modified xsi:type="dcterms:W3CDTF">2014-03-17T09:14:20Z</dcterms:modified>
</cp:coreProperties>
</file>