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73" r:id="rId5"/>
    <p:sldId id="274" r:id="rId6"/>
    <p:sldId id="277" r:id="rId7"/>
    <p:sldId id="278" r:id="rId8"/>
    <p:sldId id="279" r:id="rId9"/>
    <p:sldId id="28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III/2-15-05_UŠLECHTILÉ KOVY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7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UŠLECHTILÉ KOVY 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Do skupiny ušlechtilých kovů patří: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stříbro Ag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zlato Au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platinové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kovy (platina Pt, iridium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Ir,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osmium Os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, palladium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Pd, rhodium Rh, ruthenium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Ru).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47663" y="4077072"/>
            <a:ext cx="70903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Každý z nich má svoje specifikace vlastnosti, které se využívají  v elektrotechnických součástkách.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47663" y="5013176"/>
            <a:ext cx="712879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 rozvojem průmyslové </a:t>
            </a:r>
            <a:r>
              <a:rPr lang="cs-CZ" sz="2400" smtClean="0">
                <a:latin typeface="Times New Roman"/>
                <a:ea typeface="Times New Roman"/>
              </a:rPr>
              <a:t>výroby se </a:t>
            </a:r>
            <a:r>
              <a:rPr lang="cs-CZ" sz="2400">
                <a:latin typeface="Times New Roman"/>
                <a:ea typeface="Times New Roman"/>
              </a:rPr>
              <a:t>v současné době </a:t>
            </a:r>
            <a:r>
              <a:rPr lang="cs-CZ" sz="2400" smtClean="0">
                <a:latin typeface="Times New Roman"/>
                <a:ea typeface="Times New Roman"/>
              </a:rPr>
              <a:t>používá </a:t>
            </a:r>
            <a:r>
              <a:rPr lang="cs-CZ" sz="2400">
                <a:latin typeface="Times New Roman"/>
                <a:ea typeface="Times New Roman"/>
              </a:rPr>
              <a:t>95%  zlata k technickým  </a:t>
            </a:r>
            <a:r>
              <a:rPr lang="cs-CZ" sz="2400" smtClean="0">
                <a:latin typeface="Times New Roman"/>
                <a:ea typeface="Times New Roman"/>
              </a:rPr>
              <a:t>účelům.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47664" y="3207752"/>
            <a:ext cx="70955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Oproti jiným kovům  se vyznačují stálostí na vzduchu a odolností proti chemickým  </a:t>
            </a:r>
            <a:r>
              <a:rPr lang="cs-CZ" sz="2400" smtClean="0">
                <a:latin typeface="Times New Roman"/>
                <a:ea typeface="Times New Roman"/>
              </a:rPr>
              <a:t>vlivům.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83568" y="350100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83568" y="4348554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80019" y="528465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STŘÍBRO 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Stříbro je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bílý,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lesklý 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kov.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602769" y="1916832"/>
            <a:ext cx="71015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Ze všech kovů má nejmenší </a:t>
            </a:r>
            <a:r>
              <a:rPr lang="cs-CZ" sz="2400" smtClean="0">
                <a:latin typeface="Times New Roman"/>
                <a:ea typeface="Times New Roman"/>
              </a:rPr>
              <a:t>rezistivitu.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91577" y="29249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87785" y="2653461"/>
            <a:ext cx="702891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 dobře tvárné a  </a:t>
            </a:r>
            <a:r>
              <a:rPr lang="cs-CZ" sz="2400">
                <a:latin typeface="Times New Roman"/>
                <a:ea typeface="Times New Roman"/>
              </a:rPr>
              <a:t>lze je snadno zpracovat i na  velmi tenké dráty a folie . 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611560" y="468449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59080" y="3859014"/>
            <a:ext cx="70173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 elektrotechnice </a:t>
            </a:r>
            <a:r>
              <a:rPr lang="cs-CZ" sz="2400">
                <a:latin typeface="Times New Roman"/>
                <a:ea typeface="Times New Roman"/>
              </a:rPr>
              <a:t>se  stříbro používá na dráty  tavných  </a:t>
            </a:r>
            <a:r>
              <a:rPr lang="cs-CZ" sz="2400" smtClean="0">
                <a:latin typeface="Times New Roman"/>
                <a:ea typeface="Times New Roman"/>
              </a:rPr>
              <a:t>pojistek,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kontakty, </a:t>
            </a:r>
            <a:r>
              <a:rPr lang="cs-CZ" sz="2400">
                <a:latin typeface="Times New Roman"/>
                <a:ea typeface="Times New Roman"/>
              </a:rPr>
              <a:t>jako složka tvrdých  </a:t>
            </a:r>
            <a:r>
              <a:rPr lang="cs-CZ" sz="2400" smtClean="0">
                <a:latin typeface="Times New Roman"/>
                <a:ea typeface="Times New Roman"/>
              </a:rPr>
              <a:t>pájek, </a:t>
            </a:r>
            <a:r>
              <a:rPr lang="cs-CZ" sz="2400">
                <a:latin typeface="Times New Roman"/>
                <a:ea typeface="Times New Roman"/>
              </a:rPr>
              <a:t>k chemickému  nebo galvanickému  stříbření povrchu  </a:t>
            </a:r>
            <a:r>
              <a:rPr lang="cs-CZ" sz="2400" smtClean="0">
                <a:latin typeface="Times New Roman"/>
                <a:ea typeface="Times New Roman"/>
              </a:rPr>
              <a:t>různých vodičů  </a:t>
            </a:r>
            <a:r>
              <a:rPr lang="cs-CZ" sz="2400">
                <a:latin typeface="Times New Roman"/>
                <a:ea typeface="Times New Roman"/>
              </a:rPr>
              <a:t>(většinou  mědi</a:t>
            </a:r>
            <a:r>
              <a:rPr lang="cs-CZ" sz="2400" smtClean="0">
                <a:latin typeface="Times New Roman"/>
                <a:ea typeface="Times New Roman"/>
              </a:rPr>
              <a:t>), </a:t>
            </a:r>
            <a:r>
              <a:rPr lang="cs-CZ" sz="2400">
                <a:latin typeface="Times New Roman"/>
                <a:ea typeface="Times New Roman"/>
              </a:rPr>
              <a:t>jako </a:t>
            </a:r>
            <a:r>
              <a:rPr lang="cs-CZ" sz="2400" smtClean="0">
                <a:latin typeface="Times New Roman"/>
                <a:ea typeface="Times New Roman"/>
              </a:rPr>
              <a:t>elektrody </a:t>
            </a:r>
            <a:r>
              <a:rPr lang="cs-CZ" sz="2400">
                <a:latin typeface="Times New Roman"/>
                <a:ea typeface="Times New Roman"/>
              </a:rPr>
              <a:t>v elektrotechnických článcích  Ag-Cd atd. 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591577" y="20036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6065" y="530096"/>
            <a:ext cx="80922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Nanese-li  se stříbrný povlak </a:t>
            </a:r>
            <a:r>
              <a:rPr lang="cs-CZ" sz="2400">
                <a:latin typeface="Times New Roman"/>
                <a:ea typeface="Times New Roman"/>
              </a:rPr>
              <a:t>na keramiku  a </a:t>
            </a:r>
            <a:r>
              <a:rPr lang="cs-CZ" sz="2400" smtClean="0">
                <a:latin typeface="Times New Roman"/>
                <a:ea typeface="Times New Roman"/>
              </a:rPr>
              <a:t>poté  </a:t>
            </a:r>
            <a:r>
              <a:rPr lang="cs-CZ" sz="2400">
                <a:latin typeface="Times New Roman"/>
                <a:ea typeface="Times New Roman"/>
              </a:rPr>
              <a:t>s</a:t>
            </a:r>
            <a:r>
              <a:rPr lang="cs-CZ" sz="2400" smtClean="0">
                <a:latin typeface="Times New Roman"/>
                <a:ea typeface="Times New Roman"/>
              </a:rPr>
              <a:t>e </a:t>
            </a:r>
            <a:r>
              <a:rPr lang="cs-CZ" sz="2400">
                <a:latin typeface="Times New Roman"/>
                <a:ea typeface="Times New Roman"/>
              </a:rPr>
              <a:t>keramika  </a:t>
            </a:r>
            <a:r>
              <a:rPr lang="cs-CZ" sz="2400" smtClean="0">
                <a:latin typeface="Times New Roman"/>
                <a:ea typeface="Times New Roman"/>
              </a:rPr>
              <a:t>vypálí, vznikne  </a:t>
            </a:r>
            <a:r>
              <a:rPr lang="cs-CZ" sz="2400">
                <a:latin typeface="Times New Roman"/>
                <a:ea typeface="Times New Roman"/>
              </a:rPr>
              <a:t>tenká stříbrná  elektroda  keramického </a:t>
            </a:r>
            <a:r>
              <a:rPr lang="cs-CZ" sz="2400" smtClean="0">
                <a:latin typeface="Times New Roman"/>
                <a:ea typeface="Times New Roman"/>
              </a:rPr>
              <a:t>kondenzátoru.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8011" y="3868904"/>
            <a:ext cx="240780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Stříbro se velmi dobře nanáší na skleněné a jiné  </a:t>
            </a:r>
            <a:r>
              <a:rPr lang="cs-CZ" sz="2400" smtClean="0">
                <a:latin typeface="Times New Roman"/>
                <a:ea typeface="Times New Roman"/>
              </a:rPr>
              <a:t>materiály </a:t>
            </a:r>
            <a:r>
              <a:rPr lang="cs-CZ" sz="2400">
                <a:latin typeface="Times New Roman"/>
                <a:ea typeface="Times New Roman"/>
              </a:rPr>
              <a:t>napařováním  ve vakuu.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90" y="1726563"/>
            <a:ext cx="2711202" cy="1996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844" y="1730425"/>
            <a:ext cx="2901178" cy="2020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Šipka doprava 15"/>
          <p:cNvSpPr/>
          <p:nvPr/>
        </p:nvSpPr>
        <p:spPr>
          <a:xfrm rot="10800000">
            <a:off x="4316488" y="184482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4316488" y="30689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654691" y="487905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163665" y="3614594"/>
            <a:ext cx="2096019" cy="2816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640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ZLATO</a:t>
            </a:r>
            <a:r>
              <a:rPr lang="cs-CZ" sz="2400" smtClean="0">
                <a:solidFill>
                  <a:schemeClr val="bg1"/>
                </a:solidFill>
              </a:rPr>
              <a:t> 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Zlato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je lesklý kov  žluté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barvy.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602769" y="1916832"/>
            <a:ext cx="71015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Podle </a:t>
            </a:r>
            <a:r>
              <a:rPr lang="cs-CZ" sz="2400">
                <a:latin typeface="Times New Roman"/>
                <a:ea typeface="Times New Roman"/>
              </a:rPr>
              <a:t>vodivosti je třetí v pořadí mezi </a:t>
            </a:r>
            <a:r>
              <a:rPr lang="cs-CZ" sz="2400" smtClean="0">
                <a:latin typeface="Times New Roman"/>
                <a:ea typeface="Times New Roman"/>
              </a:rPr>
              <a:t>kovy.</a:t>
            </a:r>
            <a:endParaRPr lang="cs-CZ" sz="2400" b="1"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91577" y="29249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02769" y="2468795"/>
            <a:ext cx="70289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Zlato </a:t>
            </a:r>
            <a:r>
              <a:rPr lang="cs-CZ" sz="2400">
                <a:latin typeface="Times New Roman"/>
                <a:ea typeface="Times New Roman"/>
              </a:rPr>
              <a:t>je velmi  </a:t>
            </a:r>
            <a:r>
              <a:rPr lang="cs-CZ" sz="2400" smtClean="0">
                <a:latin typeface="Times New Roman"/>
                <a:ea typeface="Times New Roman"/>
              </a:rPr>
              <a:t>tvárné - </a:t>
            </a:r>
            <a:r>
              <a:rPr lang="cs-CZ" sz="2400">
                <a:latin typeface="Times New Roman"/>
                <a:ea typeface="Times New Roman"/>
              </a:rPr>
              <a:t>tepáním lze získat folie tlouštky  dokonce </a:t>
            </a:r>
            <a:r>
              <a:rPr lang="cs-CZ" sz="2400" smtClean="0">
                <a:latin typeface="Times New Roman"/>
                <a:ea typeface="Times New Roman"/>
              </a:rPr>
              <a:t>0,1</a:t>
            </a:r>
            <a:r>
              <a:rPr lang="el-GR" sz="2400" smtClean="0">
                <a:latin typeface="Times New Roman"/>
                <a:ea typeface="Times New Roman"/>
              </a:rPr>
              <a:t>μ</a:t>
            </a:r>
            <a:r>
              <a:rPr lang="cs-CZ" sz="2400" smtClean="0">
                <a:latin typeface="Times New Roman"/>
                <a:ea typeface="Times New Roman"/>
              </a:rPr>
              <a:t>m </a:t>
            </a:r>
            <a:r>
              <a:rPr lang="cs-CZ" sz="2400">
                <a:latin typeface="Times New Roman"/>
                <a:ea typeface="Times New Roman"/>
              </a:rPr>
              <a:t>a tažením  dráty  s průměrem např. </a:t>
            </a:r>
            <a:r>
              <a:rPr lang="cs-CZ" sz="2400" smtClean="0">
                <a:latin typeface="Times New Roman"/>
                <a:ea typeface="Times New Roman"/>
              </a:rPr>
              <a:t>5</a:t>
            </a:r>
            <a:r>
              <a:rPr lang="el-GR" sz="2400" smtClean="0">
                <a:latin typeface="Times New Roman"/>
                <a:ea typeface="Times New Roman"/>
              </a:rPr>
              <a:t>μ</a:t>
            </a:r>
            <a:r>
              <a:rPr lang="cs-CZ" sz="2400" smtClean="0">
                <a:latin typeface="Times New Roman"/>
                <a:ea typeface="Times New Roman"/>
              </a:rPr>
              <a:t>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611560" y="413049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587784" y="3859013"/>
            <a:ext cx="70886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 </a:t>
            </a:r>
            <a:r>
              <a:rPr lang="cs-CZ" sz="2400">
                <a:latin typeface="Times New Roman"/>
                <a:ea typeface="Times New Roman"/>
              </a:rPr>
              <a:t>platině je zlato  chemicky   nejodolnější </a:t>
            </a:r>
            <a:r>
              <a:rPr lang="cs-CZ" sz="2400" smtClean="0">
                <a:latin typeface="Times New Roman"/>
                <a:ea typeface="Times New Roman"/>
              </a:rPr>
              <a:t>kov. </a:t>
            </a:r>
            <a:r>
              <a:rPr lang="cs-CZ" sz="2400">
                <a:latin typeface="Times New Roman"/>
                <a:ea typeface="Times New Roman"/>
              </a:rPr>
              <a:t>Rozpuští se </a:t>
            </a:r>
            <a:r>
              <a:rPr lang="cs-CZ" sz="2400" smtClean="0">
                <a:latin typeface="Times New Roman"/>
                <a:ea typeface="Times New Roman"/>
              </a:rPr>
              <a:t>pouze v lučavce  královské.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591577" y="20036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87783" y="4941168"/>
            <a:ext cx="71165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Na vzduchu nevytváří oxidy (má stále lesklý </a:t>
            </a:r>
            <a:r>
              <a:rPr lang="cs-CZ" sz="2400" smtClean="0">
                <a:latin typeface="Times New Roman"/>
                <a:ea typeface="Times New Roman"/>
              </a:rPr>
              <a:t>povrch), </a:t>
            </a:r>
            <a:r>
              <a:rPr lang="cs-CZ" sz="2400">
                <a:latin typeface="Times New Roman"/>
                <a:ea typeface="Times New Roman"/>
              </a:rPr>
              <a:t>což je významné pro použití zlata na elektrické kontakty.</a:t>
            </a:r>
          </a:p>
        </p:txBody>
      </p:sp>
      <p:sp>
        <p:nvSpPr>
          <p:cNvPr id="13" name="Šipka doprava 12"/>
          <p:cNvSpPr/>
          <p:nvPr/>
        </p:nvSpPr>
        <p:spPr>
          <a:xfrm>
            <a:off x="612506" y="539731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63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1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ZLATO</a:t>
            </a:r>
            <a:r>
              <a:rPr lang="cs-CZ" sz="2400" smtClean="0">
                <a:solidFill>
                  <a:schemeClr val="bg1"/>
                </a:solidFill>
              </a:rPr>
              <a:t> 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63897" y="1202994"/>
            <a:ext cx="71165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Na vzduchu nevytváří oxidy (má stále lesklý </a:t>
            </a:r>
            <a:r>
              <a:rPr lang="cs-CZ" sz="2400" smtClean="0">
                <a:latin typeface="Times New Roman"/>
                <a:ea typeface="Times New Roman"/>
              </a:rPr>
              <a:t>povrch), </a:t>
            </a:r>
            <a:r>
              <a:rPr lang="cs-CZ" sz="2400">
                <a:latin typeface="Times New Roman"/>
                <a:ea typeface="Times New Roman"/>
              </a:rPr>
              <a:t>což je významné pro použití zlata na elektrické kontakty.</a:t>
            </a:r>
          </a:p>
        </p:txBody>
      </p:sp>
      <p:sp>
        <p:nvSpPr>
          <p:cNvPr id="13" name="Šipka doprava 12"/>
          <p:cNvSpPr/>
          <p:nvPr/>
        </p:nvSpPr>
        <p:spPr>
          <a:xfrm>
            <a:off x="591577" y="165914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76" y="2336675"/>
            <a:ext cx="3476368" cy="244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414" y="2336675"/>
            <a:ext cx="3504042" cy="244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 rot="10800000">
            <a:off x="4427984" y="2492896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4427984" y="335351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563897" y="5013175"/>
            <a:ext cx="71125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Ryzí </a:t>
            </a:r>
            <a:r>
              <a:rPr lang="cs-CZ" sz="2400">
                <a:latin typeface="Times New Roman"/>
                <a:ea typeface="Times New Roman"/>
              </a:rPr>
              <a:t>zlato (99,99% Au) je velmi </a:t>
            </a:r>
            <a:r>
              <a:rPr lang="cs-CZ" sz="2400" smtClean="0">
                <a:latin typeface="Times New Roman"/>
                <a:ea typeface="Times New Roman"/>
              </a:rPr>
              <a:t>měkké, </a:t>
            </a:r>
            <a:r>
              <a:rPr lang="cs-CZ" sz="2400">
                <a:latin typeface="Times New Roman"/>
                <a:ea typeface="Times New Roman"/>
              </a:rPr>
              <a:t>proto se nejčastěji  používá ve slitinách  s </a:t>
            </a:r>
            <a:r>
              <a:rPr lang="cs-CZ" sz="2400" smtClean="0">
                <a:latin typeface="Times New Roman"/>
                <a:ea typeface="Times New Roman"/>
              </a:rPr>
              <a:t> Ag</a:t>
            </a:r>
            <a:r>
              <a:rPr lang="cs-CZ" sz="2400" smtClean="0">
                <a:latin typeface="Times New Roman"/>
                <a:ea typeface="Times New Roman"/>
              </a:rPr>
              <a:t>, Cu</a:t>
            </a:r>
            <a:r>
              <a:rPr lang="cs-CZ" sz="2400" smtClean="0">
                <a:latin typeface="Times New Roman"/>
                <a:ea typeface="Times New Roman"/>
              </a:rPr>
              <a:t>, Ptd, Pt, Ni.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599385" y="528465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03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ZLATO</a:t>
            </a:r>
            <a:r>
              <a:rPr lang="cs-CZ" sz="2400" smtClean="0">
                <a:solidFill>
                  <a:schemeClr val="bg1"/>
                </a:solidFill>
              </a:rPr>
              <a:t> 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63897" y="1202994"/>
            <a:ext cx="71165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Používá  se v</a:t>
            </a:r>
            <a:r>
              <a:rPr lang="cs-CZ" sz="2400">
                <a:latin typeface="Times New Roman"/>
                <a:ea typeface="Times New Roman"/>
              </a:rPr>
              <a:t> mikroelektotechnice  jako vodič k propojení  polovodičových čipů s vnějšími  přívody integrovaných  </a:t>
            </a:r>
            <a:r>
              <a:rPr lang="cs-CZ" sz="2400" smtClean="0">
                <a:latin typeface="Times New Roman"/>
                <a:ea typeface="Times New Roman"/>
              </a:rPr>
              <a:t>obvodů.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591577" y="165914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0800000">
            <a:off x="3563888" y="2636913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3563888" y="3394076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563896" y="5157191"/>
            <a:ext cx="71125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Zlatí se </a:t>
            </a:r>
            <a:r>
              <a:rPr lang="cs-CZ" sz="2400">
                <a:latin typeface="Times New Roman"/>
                <a:ea typeface="Times New Roman"/>
              </a:rPr>
              <a:t>jím </a:t>
            </a:r>
            <a:r>
              <a:rPr lang="cs-CZ" sz="2400" smtClean="0">
                <a:latin typeface="Times New Roman"/>
                <a:ea typeface="Times New Roman"/>
              </a:rPr>
              <a:t>kontakty - pozlacené </a:t>
            </a:r>
            <a:r>
              <a:rPr lang="cs-CZ" sz="2400">
                <a:latin typeface="Times New Roman"/>
                <a:ea typeface="Times New Roman"/>
              </a:rPr>
              <a:t>vodivé plošky jsou odolné proti atmosférickým  vlivům a snadno se </a:t>
            </a:r>
            <a:r>
              <a:rPr lang="cs-CZ" sz="2400" smtClean="0">
                <a:latin typeface="Times New Roman"/>
                <a:ea typeface="Times New Roman"/>
              </a:rPr>
              <a:t>pájejí.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588974" y="5428673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76" y="2377875"/>
            <a:ext cx="2540263" cy="2683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301" y="2377875"/>
            <a:ext cx="3927153" cy="2683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94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PLATINA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561" y="1202994"/>
            <a:ext cx="80688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Platina je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šedobílá,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lesklá a ze všech kovů chemicky 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nejodolnější.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1" y="2132856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Proto je považována </a:t>
            </a:r>
            <a:r>
              <a:rPr lang="cs-CZ" sz="2400">
                <a:latin typeface="Times New Roman"/>
                <a:ea typeface="Times New Roman"/>
              </a:rPr>
              <a:t>za nejušlechtilejší, a tím i nejdražší </a:t>
            </a:r>
            <a:r>
              <a:rPr lang="cs-CZ" sz="2400" smtClean="0">
                <a:latin typeface="Times New Roman"/>
                <a:ea typeface="Times New Roman"/>
              </a:rPr>
              <a:t>kov.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91211" y="2594521"/>
            <a:ext cx="806489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Je dobře </a:t>
            </a:r>
            <a:r>
              <a:rPr lang="cs-CZ" sz="2400" smtClean="0">
                <a:latin typeface="Times New Roman"/>
                <a:ea typeface="Times New Roman"/>
              </a:rPr>
              <a:t>tvárná.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Lze z ní </a:t>
            </a:r>
            <a:r>
              <a:rPr lang="cs-CZ" sz="2400">
                <a:latin typeface="Times New Roman"/>
                <a:ea typeface="Times New Roman"/>
              </a:rPr>
              <a:t>zhotovit  i folie tlouštky  </a:t>
            </a:r>
            <a:r>
              <a:rPr lang="cs-CZ" sz="2400" smtClean="0">
                <a:latin typeface="Times New Roman"/>
                <a:ea typeface="Times New Roman"/>
              </a:rPr>
              <a:t>2,5</a:t>
            </a:r>
            <a:r>
              <a:rPr lang="el-GR" sz="2400" smtClean="0">
                <a:latin typeface="Times New Roman"/>
                <a:ea typeface="Times New Roman"/>
              </a:rPr>
              <a:t>μ</a:t>
            </a:r>
            <a:r>
              <a:rPr lang="cs-CZ" sz="2400" smtClean="0">
                <a:latin typeface="Times New Roman"/>
                <a:ea typeface="Times New Roman"/>
              </a:rPr>
              <a:t>m </a:t>
            </a:r>
            <a:r>
              <a:rPr lang="cs-CZ" sz="2400">
                <a:latin typeface="Times New Roman"/>
                <a:ea typeface="Times New Roman"/>
              </a:rPr>
              <a:t>a dráty průměru </a:t>
            </a:r>
            <a:r>
              <a:rPr lang="cs-CZ" sz="2400" smtClean="0">
                <a:latin typeface="Times New Roman"/>
                <a:ea typeface="Times New Roman"/>
              </a:rPr>
              <a:t>15</a:t>
            </a:r>
            <a:r>
              <a:rPr lang="el-GR" sz="2400" smtClean="0">
                <a:latin typeface="Times New Roman"/>
                <a:ea typeface="Times New Roman"/>
              </a:rPr>
              <a:t>μ</a:t>
            </a:r>
            <a:r>
              <a:rPr lang="cs-CZ" sz="2400" smtClean="0">
                <a:latin typeface="Times New Roman"/>
                <a:ea typeface="Times New Roman"/>
              </a:rPr>
              <a:t>m.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Má vysokou rezistivitu a patří mezi odporové materiály </a:t>
            </a:r>
            <a:r>
              <a:rPr lang="cs-CZ" sz="2400">
                <a:latin typeface="Times New Roman"/>
                <a:ea typeface="Times New Roman"/>
              </a:rPr>
              <a:t>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1211" y="4221088"/>
            <a:ext cx="806489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Z</a:t>
            </a:r>
            <a:r>
              <a:rPr lang="cs-CZ" sz="2400">
                <a:latin typeface="Times New Roman"/>
                <a:ea typeface="Times New Roman"/>
              </a:rPr>
              <a:t> platiny </a:t>
            </a:r>
            <a:r>
              <a:rPr lang="cs-CZ" sz="2400" smtClean="0">
                <a:latin typeface="Times New Roman"/>
                <a:ea typeface="Times New Roman"/>
              </a:rPr>
              <a:t>a </a:t>
            </a:r>
            <a:r>
              <a:rPr lang="cs-CZ" sz="2400">
                <a:latin typeface="Times New Roman"/>
                <a:ea typeface="Times New Roman"/>
              </a:rPr>
              <a:t>jejích </a:t>
            </a:r>
            <a:r>
              <a:rPr lang="cs-CZ" sz="2400" smtClean="0">
                <a:latin typeface="Times New Roman"/>
                <a:ea typeface="Times New Roman"/>
              </a:rPr>
              <a:t>slitin se </a:t>
            </a:r>
            <a:r>
              <a:rPr lang="cs-CZ" sz="2400">
                <a:latin typeface="Times New Roman"/>
                <a:ea typeface="Times New Roman"/>
              </a:rPr>
              <a:t>vyrábějí kontakty </a:t>
            </a:r>
            <a:r>
              <a:rPr lang="cs-CZ" sz="2400" smtClean="0">
                <a:latin typeface="Times New Roman"/>
                <a:ea typeface="Times New Roman"/>
              </a:rPr>
              <a:t>pro </a:t>
            </a:r>
            <a:r>
              <a:rPr lang="cs-CZ" sz="2400">
                <a:latin typeface="Times New Roman"/>
                <a:ea typeface="Times New Roman"/>
              </a:rPr>
              <a:t>velmi náročné </a:t>
            </a:r>
            <a:r>
              <a:rPr lang="cs-CZ" sz="2400" smtClean="0">
                <a:latin typeface="Times New Roman"/>
                <a:ea typeface="Times New Roman"/>
              </a:rPr>
              <a:t>přístroje.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1211" y="5157192"/>
            <a:ext cx="806888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Rovněž se </a:t>
            </a:r>
            <a:r>
              <a:rPr lang="cs-CZ" sz="2400">
                <a:latin typeface="Times New Roman"/>
                <a:ea typeface="Times New Roman"/>
              </a:rPr>
              <a:t>využívá jako  jeden  z vodičů  termoelektrických  </a:t>
            </a:r>
            <a:r>
              <a:rPr lang="cs-CZ" sz="2400" smtClean="0">
                <a:latin typeface="Times New Roman"/>
                <a:ea typeface="Times New Roman"/>
              </a:rPr>
              <a:t>článků.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70964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905</TotalTime>
  <Words>425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90</cp:revision>
  <dcterms:created xsi:type="dcterms:W3CDTF">2013-03-27T08:46:28Z</dcterms:created>
  <dcterms:modified xsi:type="dcterms:W3CDTF">2014-03-18T06:45:34Z</dcterms:modified>
</cp:coreProperties>
</file>