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5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80" d="100"/>
          <a:sy n="80" d="100"/>
        </p:scale>
        <p:origin x="-504" y="3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2001DF8-0B60-4E39-A93F-A576BD1736FE}" type="datetimeFigureOut">
              <a:rPr lang="cs-CZ" smtClean="0"/>
              <a:pPr/>
              <a:t>2.4.2012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C216D08-0AC0-47D1-931A-E5F5CE24B8B6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890094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Langerová </a:t>
                      </a:r>
                    </a:p>
                    <a:p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5.3.2012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VY_32_INOVACE_03_ČESKÝ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Podstatná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jména – Kategorie podstaných jmen  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4.-5.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3400" y="1988840"/>
            <a:ext cx="7851648" cy="1211560"/>
          </a:xfrm>
        </p:spPr>
        <p:txBody>
          <a:bodyPr>
            <a:normAutofit/>
          </a:bodyPr>
          <a:lstStyle/>
          <a:p>
            <a:pPr algn="ctr"/>
            <a:r>
              <a:rPr lang="cs-CZ" sz="4400" smtClean="0"/>
              <a:t>KATEGORIE PODSTATNÝCH JMEN</a:t>
            </a:r>
            <a:endParaRPr lang="cs-CZ" sz="4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438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smtClean="0"/>
              <a:t>  </a:t>
            </a:r>
            <a:r>
              <a:rPr lang="cs-CZ" sz="3600" b="1" smtClean="0"/>
              <a:t>u podstatných jmen určujeme</a:t>
            </a:r>
          </a:p>
          <a:p>
            <a:pPr>
              <a:buNone/>
            </a:pPr>
            <a:endParaRPr lang="cs-CZ" sz="3600" smtClean="0"/>
          </a:p>
          <a:p>
            <a:pPr>
              <a:buClr>
                <a:srgbClr val="FF0000"/>
              </a:buClr>
              <a:buNone/>
            </a:pPr>
            <a:r>
              <a:rPr lang="cs-CZ" sz="3600" smtClean="0"/>
              <a:t>            </a:t>
            </a:r>
            <a:r>
              <a:rPr lang="cs-CZ" sz="6000" b="1" smtClean="0">
                <a:solidFill>
                  <a:srgbClr val="FF0000"/>
                </a:solidFill>
              </a:rPr>
              <a:t>rod</a:t>
            </a:r>
          </a:p>
          <a:p>
            <a:pPr>
              <a:buClr>
                <a:srgbClr val="FF0000"/>
              </a:buClr>
              <a:buNone/>
            </a:pPr>
            <a:r>
              <a:rPr lang="cs-CZ" sz="4400" smtClean="0"/>
              <a:t>                     </a:t>
            </a:r>
            <a:r>
              <a:rPr lang="cs-CZ" sz="6000" b="1" smtClean="0">
                <a:solidFill>
                  <a:srgbClr val="FF0000"/>
                </a:solidFill>
              </a:rPr>
              <a:t>číslo</a:t>
            </a:r>
          </a:p>
          <a:p>
            <a:pPr>
              <a:buClr>
                <a:srgbClr val="FF0000"/>
              </a:buClr>
              <a:buNone/>
            </a:pPr>
            <a:r>
              <a:rPr lang="cs-CZ" sz="6000" smtClean="0"/>
              <a:t>                          </a:t>
            </a:r>
            <a:r>
              <a:rPr lang="cs-CZ" sz="6000" b="1" smtClean="0">
                <a:solidFill>
                  <a:srgbClr val="FF0000"/>
                </a:solidFill>
              </a:rPr>
              <a:t>pád      </a:t>
            </a:r>
          </a:p>
          <a:p>
            <a:pPr>
              <a:buClr>
                <a:srgbClr val="FF0000"/>
              </a:buClr>
              <a:buNone/>
            </a:pPr>
            <a:endParaRPr lang="cs-CZ" sz="4400" smtClean="0"/>
          </a:p>
          <a:p>
            <a:pPr>
              <a:buClr>
                <a:srgbClr val="FF0000"/>
              </a:buClr>
              <a:buNone/>
            </a:pPr>
            <a:endParaRPr lang="cs-CZ" sz="3600" smtClean="0"/>
          </a:p>
          <a:p>
            <a:pPr>
              <a:buNone/>
            </a:pPr>
            <a:endParaRPr lang="cs-CZ" sz="3600" smtClean="0"/>
          </a:p>
          <a:p>
            <a:pPr>
              <a:buNone/>
            </a:pPr>
            <a:endParaRPr lang="cs-CZ" sz="3600"/>
          </a:p>
        </p:txBody>
      </p:sp>
      <p:pic>
        <p:nvPicPr>
          <p:cNvPr id="2052" name="Picture 4" descr="C:\Users\Langerová\AppData\Local\Microsoft\Windows\Temporary Internet Files\Content.IE5\9LRUEDN1\MC90028125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64333" y="2038350"/>
            <a:ext cx="2060492" cy="18947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792088"/>
          </a:xfrm>
          <a:noFill/>
        </p:spPr>
        <p:txBody>
          <a:bodyPr>
            <a:noAutofit/>
          </a:bodyPr>
          <a:lstStyle/>
          <a:p>
            <a:pPr algn="ctr"/>
            <a:r>
              <a:rPr lang="cs-CZ" sz="6000" b="1" smtClean="0">
                <a:solidFill>
                  <a:srgbClr val="FF0000"/>
                </a:solidFill>
              </a:rPr>
              <a:t>ROD</a:t>
            </a:r>
            <a:endParaRPr lang="cs-CZ" sz="6000" b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55178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3600" b="1" smtClean="0"/>
              <a:t>           rozlišujeme</a:t>
            </a:r>
          </a:p>
          <a:p>
            <a:pPr>
              <a:buNone/>
            </a:pPr>
            <a:endParaRPr lang="cs-CZ" sz="3600" smtClean="0"/>
          </a:p>
          <a:p>
            <a:pPr>
              <a:buNone/>
            </a:pPr>
            <a:r>
              <a:rPr lang="cs-CZ" sz="4000" b="1" smtClean="0">
                <a:solidFill>
                  <a:srgbClr val="0070C0"/>
                </a:solidFill>
              </a:rPr>
              <a:t>   rod mužský  </a:t>
            </a:r>
            <a:r>
              <a:rPr lang="cs-CZ" sz="3600" smtClean="0"/>
              <a:t>-  </a:t>
            </a:r>
            <a:r>
              <a:rPr lang="cs-CZ" sz="3600" b="1" smtClean="0"/>
              <a:t>ten</a:t>
            </a:r>
            <a:r>
              <a:rPr lang="cs-CZ" sz="3600" smtClean="0"/>
              <a:t> deštník</a:t>
            </a:r>
          </a:p>
          <a:p>
            <a:pPr>
              <a:buNone/>
            </a:pPr>
            <a:endParaRPr lang="cs-CZ" sz="3600" smtClean="0"/>
          </a:p>
          <a:p>
            <a:pPr>
              <a:buNone/>
            </a:pPr>
            <a:r>
              <a:rPr lang="cs-CZ" sz="3600" b="1" smtClean="0">
                <a:solidFill>
                  <a:srgbClr val="FF0000"/>
                </a:solidFill>
              </a:rPr>
              <a:t>   </a:t>
            </a:r>
            <a:r>
              <a:rPr lang="cs-CZ" sz="4000" b="1" smtClean="0">
                <a:solidFill>
                  <a:srgbClr val="FF0000"/>
                </a:solidFill>
              </a:rPr>
              <a:t>rod ženský   </a:t>
            </a:r>
            <a:r>
              <a:rPr lang="cs-CZ" sz="3600" smtClean="0"/>
              <a:t>-   </a:t>
            </a:r>
            <a:r>
              <a:rPr lang="cs-CZ" sz="3600" b="1" smtClean="0"/>
              <a:t>ta </a:t>
            </a:r>
            <a:r>
              <a:rPr lang="cs-CZ" sz="3600" smtClean="0"/>
              <a:t>jahoda</a:t>
            </a:r>
          </a:p>
          <a:p>
            <a:pPr>
              <a:buNone/>
            </a:pPr>
            <a:endParaRPr lang="cs-CZ" sz="3600" smtClean="0"/>
          </a:p>
          <a:p>
            <a:pPr>
              <a:buNone/>
            </a:pPr>
            <a:r>
              <a:rPr lang="cs-CZ" sz="3600" smtClean="0"/>
              <a:t>   </a:t>
            </a:r>
            <a:r>
              <a:rPr lang="cs-CZ" sz="4000" b="1" smtClean="0">
                <a:solidFill>
                  <a:schemeClr val="accent5">
                    <a:lumMod val="75000"/>
                  </a:schemeClr>
                </a:solidFill>
              </a:rPr>
              <a:t>rod střední  </a:t>
            </a:r>
            <a:r>
              <a:rPr lang="cs-CZ" sz="3600" smtClean="0"/>
              <a:t>-    </a:t>
            </a:r>
            <a:r>
              <a:rPr lang="cs-CZ" sz="3600" b="1" smtClean="0"/>
              <a:t>to</a:t>
            </a:r>
            <a:r>
              <a:rPr lang="cs-CZ" sz="3600" smtClean="0"/>
              <a:t> dítě</a:t>
            </a:r>
          </a:p>
          <a:p>
            <a:pPr>
              <a:buNone/>
            </a:pPr>
            <a:endParaRPr lang="cs-CZ" sz="3600" smtClean="0"/>
          </a:p>
          <a:p>
            <a:pPr>
              <a:buNone/>
            </a:pPr>
            <a:endParaRPr lang="cs-CZ" sz="3600"/>
          </a:p>
        </p:txBody>
      </p:sp>
      <p:pic>
        <p:nvPicPr>
          <p:cNvPr id="3074" name="Picture 2" descr="C:\Users\Langerová\AppData\Local\Microsoft\Windows\Temporary Internet Files\Content.IE5\ZPZZEWJV\MC900436899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2200" y="4005064"/>
            <a:ext cx="1080120" cy="1080120"/>
          </a:xfrm>
          <a:prstGeom prst="rect">
            <a:avLst/>
          </a:prstGeom>
          <a:noFill/>
        </p:spPr>
      </p:pic>
      <p:pic>
        <p:nvPicPr>
          <p:cNvPr id="1026" name="Picture 2" descr="C:\Users\Langerová\AppData\Local\Microsoft\Windows\Temporary Internet Files\Content.IE5\BBZAMAU2\MP90040494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2636912"/>
            <a:ext cx="1650885" cy="1179204"/>
          </a:xfrm>
          <a:prstGeom prst="rect">
            <a:avLst/>
          </a:prstGeom>
          <a:noFill/>
        </p:spPr>
      </p:pic>
      <p:pic>
        <p:nvPicPr>
          <p:cNvPr id="1027" name="Picture 3" descr="C:\Users\Langerová\AppData\Local\Microsoft\Windows\Temporary Internet Files\Content.IE5\UR7EPXDA\MC90023206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5085184"/>
            <a:ext cx="1544519" cy="13867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smtClean="0">
                <a:solidFill>
                  <a:srgbClr val="FF0000"/>
                </a:solidFill>
              </a:rPr>
              <a:t>ČÍSLO</a:t>
            </a:r>
            <a:endParaRPr lang="cs-CZ" sz="6000" b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mtClean="0"/>
              <a:t>   </a:t>
            </a:r>
            <a:r>
              <a:rPr lang="cs-CZ" sz="3600" b="1" smtClean="0"/>
              <a:t>podstatná jména mají</a:t>
            </a:r>
          </a:p>
          <a:p>
            <a:pPr>
              <a:buNone/>
            </a:pPr>
            <a:endParaRPr lang="cs-CZ" sz="3600" smtClean="0"/>
          </a:p>
          <a:p>
            <a:pPr>
              <a:buNone/>
            </a:pPr>
            <a:r>
              <a:rPr lang="cs-CZ" sz="4800" smtClean="0"/>
              <a:t>  </a:t>
            </a:r>
            <a:r>
              <a:rPr lang="cs-CZ" sz="4800" b="1" smtClean="0">
                <a:solidFill>
                  <a:srgbClr val="FF0000"/>
                </a:solidFill>
              </a:rPr>
              <a:t>číslo jednotné  </a:t>
            </a:r>
            <a:r>
              <a:rPr lang="cs-CZ" sz="4800" smtClean="0"/>
              <a:t>-  </a:t>
            </a:r>
            <a:r>
              <a:rPr lang="cs-CZ" sz="3500" smtClean="0"/>
              <a:t>jeden </a:t>
            </a:r>
            <a:r>
              <a:rPr lang="cs-CZ" sz="3900" b="1" smtClean="0"/>
              <a:t>banán</a:t>
            </a:r>
            <a:endParaRPr lang="cs-CZ" sz="3900" b="1" smtClean="0">
              <a:solidFill>
                <a:srgbClr val="FF0000"/>
              </a:solidFill>
            </a:endParaRPr>
          </a:p>
          <a:p>
            <a:pPr>
              <a:buNone/>
            </a:pPr>
            <a:endParaRPr lang="cs-CZ" sz="4800" smtClean="0"/>
          </a:p>
          <a:p>
            <a:pPr>
              <a:buNone/>
            </a:pPr>
            <a:r>
              <a:rPr lang="cs-CZ" sz="4800" smtClean="0"/>
              <a:t>  </a:t>
            </a:r>
            <a:r>
              <a:rPr lang="cs-CZ" sz="4800" b="1" smtClean="0">
                <a:solidFill>
                  <a:srgbClr val="FF0000"/>
                </a:solidFill>
              </a:rPr>
              <a:t>číslo množné   </a:t>
            </a:r>
            <a:r>
              <a:rPr lang="cs-CZ" sz="4800" b="1" smtClean="0"/>
              <a:t>-   </a:t>
            </a:r>
            <a:r>
              <a:rPr lang="cs-CZ" sz="3500" smtClean="0"/>
              <a:t>tři </a:t>
            </a:r>
            <a:r>
              <a:rPr lang="cs-CZ" sz="3900" b="1" smtClean="0"/>
              <a:t>banány</a:t>
            </a:r>
          </a:p>
          <a:p>
            <a:pPr>
              <a:buNone/>
            </a:pPr>
            <a:endParaRPr lang="cs-CZ" sz="3600" smtClean="0"/>
          </a:p>
          <a:p>
            <a:pPr>
              <a:buNone/>
            </a:pPr>
            <a:r>
              <a:rPr lang="cs-CZ" sz="3600" smtClean="0"/>
              <a:t>  </a:t>
            </a:r>
            <a:endParaRPr lang="cs-CZ"/>
          </a:p>
        </p:txBody>
      </p:sp>
      <p:pic>
        <p:nvPicPr>
          <p:cNvPr id="1027" name="Picture 3" descr="C:\Users\Langerová\AppData\Local\Microsoft\Windows\Temporary Internet Files\Content.IE5\BBZAMAU2\MC90008826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1844824"/>
            <a:ext cx="1771588" cy="1187078"/>
          </a:xfrm>
          <a:prstGeom prst="rect">
            <a:avLst/>
          </a:prstGeom>
          <a:noFill/>
        </p:spPr>
      </p:pic>
      <p:pic>
        <p:nvPicPr>
          <p:cNvPr id="1028" name="Picture 4" descr="C:\Users\Langerová\AppData\Local\Microsoft\Windows\Temporary Internet Files\Content.IE5\I3C6N6QB\MC90043689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4653136"/>
            <a:ext cx="1714500" cy="1714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smtClean="0">
                <a:solidFill>
                  <a:srgbClr val="FF0000"/>
                </a:solidFill>
              </a:rPr>
              <a:t>PÁD</a:t>
            </a:r>
            <a:endParaRPr lang="cs-CZ" sz="6000" b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73388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200" smtClean="0"/>
              <a:t>  </a:t>
            </a:r>
            <a:r>
              <a:rPr lang="cs-CZ" sz="3200" b="1" smtClean="0"/>
              <a:t>pády zjišťujeme pádovými otázkami</a:t>
            </a:r>
          </a:p>
          <a:p>
            <a:pPr>
              <a:buNone/>
            </a:pPr>
            <a:r>
              <a:rPr lang="cs-CZ" sz="3200" smtClean="0"/>
              <a:t> 1. pád: </a:t>
            </a:r>
            <a:r>
              <a:rPr lang="cs-CZ" sz="3200" b="1" smtClean="0">
                <a:solidFill>
                  <a:srgbClr val="FF0000"/>
                </a:solidFill>
              </a:rPr>
              <a:t>kdo, co?                          </a:t>
            </a:r>
            <a:r>
              <a:rPr lang="cs-CZ" sz="3200" b="1" smtClean="0"/>
              <a:t>Lenk</a:t>
            </a:r>
            <a:r>
              <a:rPr lang="cs-CZ" sz="3200" b="1" smtClean="0">
                <a:solidFill>
                  <a:srgbClr val="FF0000"/>
                </a:solidFill>
              </a:rPr>
              <a:t>a</a:t>
            </a:r>
          </a:p>
          <a:p>
            <a:pPr>
              <a:buNone/>
            </a:pPr>
            <a:r>
              <a:rPr lang="cs-CZ" sz="3200" smtClean="0"/>
              <a:t> 2. pád: </a:t>
            </a:r>
            <a:r>
              <a:rPr lang="cs-CZ" sz="3200" b="1" smtClean="0">
                <a:solidFill>
                  <a:srgbClr val="FF0000"/>
                </a:solidFill>
              </a:rPr>
              <a:t>koho, čeho?                  </a:t>
            </a:r>
            <a:r>
              <a:rPr lang="cs-CZ" sz="3200" b="1" smtClean="0"/>
              <a:t>Lenk</a:t>
            </a:r>
            <a:r>
              <a:rPr lang="cs-CZ" sz="3200" b="1" smtClean="0">
                <a:solidFill>
                  <a:srgbClr val="FF0000"/>
                </a:solidFill>
              </a:rPr>
              <a:t>y</a:t>
            </a:r>
          </a:p>
          <a:p>
            <a:pPr>
              <a:buNone/>
            </a:pPr>
            <a:r>
              <a:rPr lang="cs-CZ" sz="3200" smtClean="0"/>
              <a:t> 3. pád: </a:t>
            </a:r>
            <a:r>
              <a:rPr lang="cs-CZ" sz="3200" b="1" smtClean="0">
                <a:solidFill>
                  <a:srgbClr val="FF0000"/>
                </a:solidFill>
              </a:rPr>
              <a:t>komu, čemu?               </a:t>
            </a:r>
            <a:r>
              <a:rPr lang="cs-CZ" sz="3200" b="1" smtClean="0"/>
              <a:t>Lenc</a:t>
            </a:r>
            <a:r>
              <a:rPr lang="cs-CZ" sz="3200" b="1" smtClean="0">
                <a:solidFill>
                  <a:srgbClr val="FF0000"/>
                </a:solidFill>
              </a:rPr>
              <a:t>e</a:t>
            </a:r>
          </a:p>
          <a:p>
            <a:pPr>
              <a:buNone/>
            </a:pPr>
            <a:r>
              <a:rPr lang="cs-CZ" sz="3200" smtClean="0"/>
              <a:t> 4. pád: </a:t>
            </a:r>
            <a:r>
              <a:rPr lang="cs-CZ" sz="3200" b="1" smtClean="0">
                <a:solidFill>
                  <a:srgbClr val="FF0000"/>
                </a:solidFill>
              </a:rPr>
              <a:t>koho, co?                      </a:t>
            </a:r>
            <a:r>
              <a:rPr lang="cs-CZ" sz="3200" b="1" smtClean="0"/>
              <a:t>Lenk</a:t>
            </a:r>
            <a:r>
              <a:rPr lang="cs-CZ" sz="3200" b="1" smtClean="0">
                <a:solidFill>
                  <a:srgbClr val="FF0000"/>
                </a:solidFill>
              </a:rPr>
              <a:t>u</a:t>
            </a:r>
          </a:p>
          <a:p>
            <a:pPr>
              <a:buNone/>
            </a:pPr>
            <a:r>
              <a:rPr lang="cs-CZ" sz="3200" smtClean="0"/>
              <a:t> 5. pád: </a:t>
            </a:r>
            <a:r>
              <a:rPr lang="cs-CZ" sz="3200" b="1" smtClean="0">
                <a:solidFill>
                  <a:srgbClr val="FF0000"/>
                </a:solidFill>
              </a:rPr>
              <a:t>někoho oslovujeme  </a:t>
            </a:r>
            <a:r>
              <a:rPr lang="cs-CZ" sz="3200" b="1" smtClean="0"/>
              <a:t>Lenk</a:t>
            </a:r>
            <a:r>
              <a:rPr lang="cs-CZ" sz="3200" b="1" smtClean="0">
                <a:solidFill>
                  <a:srgbClr val="FF0000"/>
                </a:solidFill>
              </a:rPr>
              <a:t>o</a:t>
            </a:r>
            <a:r>
              <a:rPr lang="cs-CZ" sz="3200" b="1" smtClean="0"/>
              <a:t> !</a:t>
            </a:r>
          </a:p>
          <a:p>
            <a:pPr>
              <a:buNone/>
            </a:pPr>
            <a:r>
              <a:rPr lang="cs-CZ" sz="3200" smtClean="0"/>
              <a:t> 6. pád: </a:t>
            </a:r>
            <a:r>
              <a:rPr lang="cs-CZ" sz="3200" b="1" smtClean="0">
                <a:solidFill>
                  <a:srgbClr val="FF0000"/>
                </a:solidFill>
              </a:rPr>
              <a:t>(o) kom, (o) čem?      </a:t>
            </a:r>
            <a:r>
              <a:rPr lang="cs-CZ" sz="3200" b="1" smtClean="0"/>
              <a:t>Lenc</a:t>
            </a:r>
            <a:r>
              <a:rPr lang="cs-CZ" sz="3200" b="1" smtClean="0">
                <a:solidFill>
                  <a:srgbClr val="FF0000"/>
                </a:solidFill>
              </a:rPr>
              <a:t>e</a:t>
            </a:r>
          </a:p>
          <a:p>
            <a:pPr>
              <a:buNone/>
            </a:pPr>
            <a:r>
              <a:rPr lang="cs-CZ" sz="3200" smtClean="0"/>
              <a:t> 7. pád: </a:t>
            </a:r>
            <a:r>
              <a:rPr lang="cs-CZ" sz="3200" b="1" smtClean="0">
                <a:solidFill>
                  <a:srgbClr val="FF0000"/>
                </a:solidFill>
              </a:rPr>
              <a:t>kým, čím?                     </a:t>
            </a:r>
            <a:r>
              <a:rPr lang="cs-CZ" sz="3200" b="1" smtClean="0"/>
              <a:t>Lenk</a:t>
            </a:r>
            <a:r>
              <a:rPr lang="cs-CZ" sz="3200" b="1" smtClean="0">
                <a:solidFill>
                  <a:srgbClr val="FF0000"/>
                </a:solidFill>
              </a:rPr>
              <a:t>ou</a:t>
            </a:r>
          </a:p>
          <a:p>
            <a:pPr>
              <a:buNone/>
            </a:pPr>
            <a:endParaRPr lang="cs-CZ" sz="3200" smtClean="0"/>
          </a:p>
          <a:p>
            <a:pPr>
              <a:buNone/>
            </a:pPr>
            <a:r>
              <a:rPr lang="cs-CZ" sz="3200" smtClean="0"/>
              <a:t>  </a:t>
            </a:r>
          </a:p>
          <a:p>
            <a:pPr>
              <a:buNone/>
            </a:pPr>
            <a:endParaRPr lang="cs-CZ" sz="3200" smtClean="0"/>
          </a:p>
          <a:p>
            <a:pPr>
              <a:buNone/>
            </a:pPr>
            <a:endParaRPr lang="cs-CZ" sz="32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8326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i="1" smtClean="0">
                <a:solidFill>
                  <a:srgbClr val="FF0000"/>
                </a:solidFill>
              </a:rPr>
              <a:t>Najdeš podstatné jméno, které má dané kategorie? Pak označ. </a:t>
            </a:r>
          </a:p>
          <a:p>
            <a:pPr>
              <a:buNone/>
            </a:pPr>
            <a:r>
              <a:rPr lang="cs-CZ" sz="3200" b="1" smtClean="0"/>
              <a:t>rod mužský, číslo jednotné, 2. pád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smtClean="0"/>
              <a:t>kočce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smtClean="0"/>
              <a:t>zajíce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smtClean="0"/>
              <a:t>zajícům	</a:t>
            </a:r>
          </a:p>
          <a:p>
            <a:pPr marL="514350" indent="-514350">
              <a:buClr>
                <a:schemeClr val="tx1"/>
              </a:buClr>
              <a:buNone/>
            </a:pPr>
            <a:endParaRPr lang="cs-CZ" sz="3200" smtClean="0"/>
          </a:p>
          <a:p>
            <a:pPr marL="514350" indent="-514350">
              <a:buClr>
                <a:schemeClr val="tx1"/>
              </a:buClr>
              <a:buNone/>
            </a:pPr>
            <a:r>
              <a:rPr lang="cs-CZ" sz="3200" b="1" smtClean="0"/>
              <a:t>rod ženský, číslo množné, 7. pád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smtClean="0"/>
              <a:t>veverkách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smtClean="0"/>
              <a:t>psy 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smtClean="0"/>
              <a:t>veverkami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endParaRPr lang="cs-CZ" sz="3200" smtClean="0"/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endParaRPr lang="cs-CZ" sz="3200"/>
          </a:p>
        </p:txBody>
      </p:sp>
      <p:pic>
        <p:nvPicPr>
          <p:cNvPr id="4" name="Picture 3" descr="C:\Users\Langerová\AppData\Local\Microsoft\Windows\Temporary Internet Files\Content.IE5\64AXYS6H\MC90003043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70992" y="1772817"/>
            <a:ext cx="2000775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8326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i="1" smtClean="0">
                <a:solidFill>
                  <a:srgbClr val="FF0000"/>
                </a:solidFill>
              </a:rPr>
              <a:t>Řešení.</a:t>
            </a:r>
          </a:p>
          <a:p>
            <a:pPr>
              <a:buNone/>
            </a:pPr>
            <a:r>
              <a:rPr lang="cs-CZ" sz="3200" b="1" smtClean="0"/>
              <a:t>rod mužský, číslo jednotné, 2. pád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smtClean="0"/>
              <a:t>zajíc</a:t>
            </a:r>
          </a:p>
          <a:p>
            <a:pPr marL="514350" indent="-514350">
              <a:buClr>
                <a:srgbClr val="FF0000"/>
              </a:buClr>
              <a:buFont typeface="+mj-lt"/>
              <a:buAutoNum type="alphaLcParenR"/>
            </a:pPr>
            <a:r>
              <a:rPr lang="cs-CZ" sz="3200" b="1" smtClean="0">
                <a:solidFill>
                  <a:srgbClr val="FF0000"/>
                </a:solidFill>
              </a:rPr>
              <a:t>zajíce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smtClean="0"/>
              <a:t>zajícům	</a:t>
            </a:r>
          </a:p>
          <a:p>
            <a:pPr marL="514350" indent="-514350">
              <a:buClr>
                <a:schemeClr val="tx1"/>
              </a:buClr>
              <a:buNone/>
            </a:pPr>
            <a:endParaRPr lang="cs-CZ" sz="3200" smtClean="0"/>
          </a:p>
          <a:p>
            <a:pPr marL="514350" indent="-514350">
              <a:buClr>
                <a:schemeClr val="tx1"/>
              </a:buClr>
              <a:buNone/>
            </a:pPr>
            <a:r>
              <a:rPr lang="cs-CZ" sz="3200" b="1" smtClean="0"/>
              <a:t>rod ženský, číslo množné, 7. pád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smtClean="0"/>
              <a:t>veverkách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r>
              <a:rPr lang="cs-CZ" sz="3200" smtClean="0"/>
              <a:t>veverka </a:t>
            </a:r>
          </a:p>
          <a:p>
            <a:pPr marL="514350" indent="-514350">
              <a:buClr>
                <a:srgbClr val="FF0000"/>
              </a:buClr>
              <a:buFont typeface="+mj-lt"/>
              <a:buAutoNum type="alphaLcParenR"/>
            </a:pPr>
            <a:r>
              <a:rPr lang="cs-CZ" sz="3200" b="1" smtClean="0">
                <a:solidFill>
                  <a:srgbClr val="FF0000"/>
                </a:solidFill>
              </a:rPr>
              <a:t>veverkami</a:t>
            </a:r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endParaRPr lang="cs-CZ" sz="3200" smtClean="0"/>
          </a:p>
          <a:p>
            <a:pPr marL="514350" indent="-514350">
              <a:buClr>
                <a:schemeClr val="tx1"/>
              </a:buClr>
              <a:buFont typeface="+mj-lt"/>
              <a:buAutoNum type="alphaLcParenR"/>
            </a:pPr>
            <a:endParaRPr lang="cs-CZ" sz="3200"/>
          </a:p>
        </p:txBody>
      </p:sp>
      <p:pic>
        <p:nvPicPr>
          <p:cNvPr id="1027" name="Picture 3" descr="C:\Users\Langerová\AppData\Local\Microsoft\Windows\Temporary Internet Files\Content.IE5\64AXYS6H\MC90003043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41910" y="1772817"/>
            <a:ext cx="2129858" cy="2376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4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smtClean="0"/>
              <a:t>Zdroj:</a:t>
            </a:r>
          </a:p>
          <a:p>
            <a:pPr>
              <a:buNone/>
            </a:pPr>
            <a:r>
              <a:rPr lang="cs-CZ" sz="2400" smtClean="0"/>
              <a:t>Vlastní tvorba</a:t>
            </a:r>
          </a:p>
          <a:p>
            <a:pPr>
              <a:buNone/>
            </a:pPr>
            <a:r>
              <a:rPr lang="cs-CZ" sz="2400" smtClean="0"/>
              <a:t>Ilustrace:</a:t>
            </a:r>
          </a:p>
          <a:p>
            <a:pPr>
              <a:buNone/>
            </a:pPr>
            <a:r>
              <a:rPr lang="cs-CZ" sz="2400" i="1" smtClean="0">
                <a:hlinkClick r:id="rId2"/>
              </a:rPr>
              <a:t>www.office.microsoft.com</a:t>
            </a:r>
            <a:endParaRPr lang="cs-CZ" sz="2400" i="1" smtClean="0"/>
          </a:p>
          <a:p>
            <a:pPr>
              <a:buNone/>
            </a:pPr>
            <a:r>
              <a:rPr lang="cs-CZ" sz="2400" smtClean="0"/>
              <a:t>Citace:</a:t>
            </a:r>
          </a:p>
          <a:p>
            <a:pPr>
              <a:buNone/>
            </a:pPr>
            <a:r>
              <a:rPr lang="cs-CZ" sz="2400" i="1" smtClean="0"/>
              <a:t>Český jazyk 4</a:t>
            </a:r>
            <a:r>
              <a:rPr lang="cs-CZ" sz="2400" smtClean="0"/>
              <a:t>: </a:t>
            </a:r>
            <a:r>
              <a:rPr lang="cs-CZ" sz="2400" i="1" smtClean="0"/>
              <a:t>pro základní školy</a:t>
            </a:r>
            <a:r>
              <a:rPr lang="cs-CZ" sz="2400" smtClean="0"/>
              <a:t>. Praha: SPN - pedagogické nakladatelství, akciová společnost, 2009. ISBN 978-80-7235-423-8.</a:t>
            </a:r>
          </a:p>
          <a:p>
            <a:pPr>
              <a:buNone/>
            </a:pPr>
            <a:r>
              <a:rPr lang="cs-CZ" sz="2400" smtClean="0"/>
              <a:t> </a:t>
            </a:r>
          </a:p>
          <a:p>
            <a:pPr>
              <a:buNone/>
            </a:pPr>
            <a:r>
              <a:rPr lang="cs-CZ" sz="2400" i="1" smtClean="0"/>
              <a:t>Český jazyk V SEŠITECH, TVAROSLOVÍ</a:t>
            </a:r>
            <a:r>
              <a:rPr lang="cs-CZ" sz="2400" smtClean="0"/>
              <a:t>: </a:t>
            </a:r>
            <a:r>
              <a:rPr lang="cs-CZ" sz="2400" i="1" smtClean="0"/>
              <a:t>PRO PRVNÍ STUPEŇ ZÁKLADNÍ ŠKOLY</a:t>
            </a:r>
            <a:r>
              <a:rPr lang="cs-CZ" sz="2400" smtClean="0"/>
              <a:t>. Praha: Nakladatelství Fortuna, 1993. ISBN 80-7168-012-5. </a:t>
            </a:r>
          </a:p>
          <a:p>
            <a:pPr>
              <a:buNone/>
            </a:pPr>
            <a:endParaRPr lang="cs-CZ" sz="3500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31459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smtClean="0"/>
              <a:t>Anotace:</a:t>
            </a:r>
          </a:p>
          <a:p>
            <a:pPr>
              <a:buNone/>
            </a:pPr>
            <a:r>
              <a:rPr lang="cs-CZ" sz="2400" smtClean="0"/>
              <a:t>Materiál lze využít jako prezentaci k opakování, procvičení </a:t>
            </a:r>
          </a:p>
          <a:p>
            <a:pPr>
              <a:buNone/>
            </a:pPr>
            <a:r>
              <a:rPr lang="cs-CZ" sz="2400" smtClean="0"/>
              <a:t>a  k upevnění učiva o podstatných jménech z nižších ročníků.</a:t>
            </a:r>
          </a:p>
          <a:p>
            <a:pPr>
              <a:buNone/>
            </a:pPr>
            <a:r>
              <a:rPr lang="cs-CZ" sz="2400" smtClean="0"/>
              <a:t>Pracovní list je možné použít pro frontální práci žáků, </a:t>
            </a:r>
          </a:p>
          <a:p>
            <a:pPr>
              <a:buNone/>
            </a:pPr>
            <a:r>
              <a:rPr lang="cs-CZ" sz="2400" smtClean="0"/>
              <a:t>samostatnou práci, či pro práci ve skupinách.</a:t>
            </a:r>
          </a:p>
          <a:p>
            <a:pPr>
              <a:buNone/>
            </a:pPr>
            <a:endParaRPr lang="cs-CZ" sz="2400" smtClean="0"/>
          </a:p>
          <a:p>
            <a:pPr>
              <a:buNone/>
            </a:pPr>
            <a:endParaRPr lang="cs-CZ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109</TotalTime>
  <Words>295</Words>
  <Application>Microsoft Office PowerPoint</Application>
  <PresentationFormat>Předvádění na obrazovce (4:3)</PresentationFormat>
  <Paragraphs>87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Tok</vt:lpstr>
      <vt:lpstr>Prezentace aplikace PowerPoint</vt:lpstr>
      <vt:lpstr>KATEGORIE PODSTATNÝCH JMEN</vt:lpstr>
      <vt:lpstr>Prezentace aplikace PowerPoint</vt:lpstr>
      <vt:lpstr>ROD</vt:lpstr>
      <vt:lpstr>ČÍSLO</vt:lpstr>
      <vt:lpstr>PÁD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NB</cp:lastModifiedBy>
  <cp:revision>33</cp:revision>
  <dcterms:created xsi:type="dcterms:W3CDTF">2012-01-15T08:14:41Z</dcterms:created>
  <dcterms:modified xsi:type="dcterms:W3CDTF">2012-04-02T20:13:52Z</dcterms:modified>
</cp:coreProperties>
</file>