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0" r:id="rId4"/>
    <p:sldId id="257" r:id="rId5"/>
    <p:sldId id="259" r:id="rId6"/>
    <p:sldId id="261" r:id="rId7"/>
    <p:sldId id="262"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044" y="-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C7D2A8B-F5B1-4A0C-A548-106A2A7F6D04}" type="datetimeFigureOut">
              <a:rPr lang="cs-CZ" smtClean="0"/>
              <a:pPr/>
              <a:t>24.9.2014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B2ADA43-BE6C-4B14-9C3D-CC7142F7A790}" type="slidenum">
              <a:rPr lang="cs-CZ" smtClean="0"/>
              <a:pPr/>
              <a:t>‹#›</a:t>
            </a:fld>
            <a:endParaRPr lang="cs-CZ"/>
          </a:p>
        </p:txBody>
      </p:sp>
    </p:spTree>
    <p:extLst>
      <p:ext uri="{BB962C8B-B14F-4D97-AF65-F5344CB8AC3E}">
        <p14:creationId xmlns="" xmlns:p14="http://schemas.microsoft.com/office/powerpoint/2010/main" val="2335226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C7D2A8B-F5B1-4A0C-A548-106A2A7F6D04}" type="datetimeFigureOut">
              <a:rPr lang="cs-CZ" smtClean="0"/>
              <a:pPr/>
              <a:t>24.9.2014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B2ADA43-BE6C-4B14-9C3D-CC7142F7A790}" type="slidenum">
              <a:rPr lang="cs-CZ" smtClean="0"/>
              <a:pPr/>
              <a:t>‹#›</a:t>
            </a:fld>
            <a:endParaRPr lang="cs-CZ"/>
          </a:p>
        </p:txBody>
      </p:sp>
    </p:spTree>
    <p:extLst>
      <p:ext uri="{BB962C8B-B14F-4D97-AF65-F5344CB8AC3E}">
        <p14:creationId xmlns="" xmlns:p14="http://schemas.microsoft.com/office/powerpoint/2010/main" val="18350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C7D2A8B-F5B1-4A0C-A548-106A2A7F6D04}" type="datetimeFigureOut">
              <a:rPr lang="cs-CZ" smtClean="0"/>
              <a:pPr/>
              <a:t>24.9.2014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B2ADA43-BE6C-4B14-9C3D-CC7142F7A790}" type="slidenum">
              <a:rPr lang="cs-CZ" smtClean="0"/>
              <a:pPr/>
              <a:t>‹#›</a:t>
            </a:fld>
            <a:endParaRPr lang="cs-CZ"/>
          </a:p>
        </p:txBody>
      </p:sp>
    </p:spTree>
    <p:extLst>
      <p:ext uri="{BB962C8B-B14F-4D97-AF65-F5344CB8AC3E}">
        <p14:creationId xmlns="" xmlns:p14="http://schemas.microsoft.com/office/powerpoint/2010/main" val="613968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C7D2A8B-F5B1-4A0C-A548-106A2A7F6D04}" type="datetimeFigureOut">
              <a:rPr lang="cs-CZ" smtClean="0"/>
              <a:pPr/>
              <a:t>24.9.2014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B2ADA43-BE6C-4B14-9C3D-CC7142F7A790}" type="slidenum">
              <a:rPr lang="cs-CZ" smtClean="0"/>
              <a:pPr/>
              <a:t>‹#›</a:t>
            </a:fld>
            <a:endParaRPr lang="cs-CZ"/>
          </a:p>
        </p:txBody>
      </p:sp>
    </p:spTree>
    <p:extLst>
      <p:ext uri="{BB962C8B-B14F-4D97-AF65-F5344CB8AC3E}">
        <p14:creationId xmlns="" xmlns:p14="http://schemas.microsoft.com/office/powerpoint/2010/main" val="873820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C7D2A8B-F5B1-4A0C-A548-106A2A7F6D04}" type="datetimeFigureOut">
              <a:rPr lang="cs-CZ" smtClean="0"/>
              <a:pPr/>
              <a:t>24.9.2014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B2ADA43-BE6C-4B14-9C3D-CC7142F7A790}" type="slidenum">
              <a:rPr lang="cs-CZ" smtClean="0"/>
              <a:pPr/>
              <a:t>‹#›</a:t>
            </a:fld>
            <a:endParaRPr lang="cs-CZ"/>
          </a:p>
        </p:txBody>
      </p:sp>
    </p:spTree>
    <p:extLst>
      <p:ext uri="{BB962C8B-B14F-4D97-AF65-F5344CB8AC3E}">
        <p14:creationId xmlns="" xmlns:p14="http://schemas.microsoft.com/office/powerpoint/2010/main" val="338868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C7D2A8B-F5B1-4A0C-A548-106A2A7F6D04}" type="datetimeFigureOut">
              <a:rPr lang="cs-CZ" smtClean="0"/>
              <a:pPr/>
              <a:t>24.9.2014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B2ADA43-BE6C-4B14-9C3D-CC7142F7A790}" type="slidenum">
              <a:rPr lang="cs-CZ" smtClean="0"/>
              <a:pPr/>
              <a:t>‹#›</a:t>
            </a:fld>
            <a:endParaRPr lang="cs-CZ"/>
          </a:p>
        </p:txBody>
      </p:sp>
    </p:spTree>
    <p:extLst>
      <p:ext uri="{BB962C8B-B14F-4D97-AF65-F5344CB8AC3E}">
        <p14:creationId xmlns="" xmlns:p14="http://schemas.microsoft.com/office/powerpoint/2010/main" val="1980763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C7D2A8B-F5B1-4A0C-A548-106A2A7F6D04}" type="datetimeFigureOut">
              <a:rPr lang="cs-CZ" smtClean="0"/>
              <a:pPr/>
              <a:t>24.9.2014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B2ADA43-BE6C-4B14-9C3D-CC7142F7A790}" type="slidenum">
              <a:rPr lang="cs-CZ" smtClean="0"/>
              <a:pPr/>
              <a:t>‹#›</a:t>
            </a:fld>
            <a:endParaRPr lang="cs-CZ"/>
          </a:p>
        </p:txBody>
      </p:sp>
    </p:spTree>
    <p:extLst>
      <p:ext uri="{BB962C8B-B14F-4D97-AF65-F5344CB8AC3E}">
        <p14:creationId xmlns="" xmlns:p14="http://schemas.microsoft.com/office/powerpoint/2010/main" val="3126620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C7D2A8B-F5B1-4A0C-A548-106A2A7F6D04}" type="datetimeFigureOut">
              <a:rPr lang="cs-CZ" smtClean="0"/>
              <a:pPr/>
              <a:t>24.9.2014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B2ADA43-BE6C-4B14-9C3D-CC7142F7A790}" type="slidenum">
              <a:rPr lang="cs-CZ" smtClean="0"/>
              <a:pPr/>
              <a:t>‹#›</a:t>
            </a:fld>
            <a:endParaRPr lang="cs-CZ"/>
          </a:p>
        </p:txBody>
      </p:sp>
    </p:spTree>
    <p:extLst>
      <p:ext uri="{BB962C8B-B14F-4D97-AF65-F5344CB8AC3E}">
        <p14:creationId xmlns="" xmlns:p14="http://schemas.microsoft.com/office/powerpoint/2010/main" val="2042495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C7D2A8B-F5B1-4A0C-A548-106A2A7F6D04}" type="datetimeFigureOut">
              <a:rPr lang="cs-CZ" smtClean="0"/>
              <a:pPr/>
              <a:t>24.9.2014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B2ADA43-BE6C-4B14-9C3D-CC7142F7A790}" type="slidenum">
              <a:rPr lang="cs-CZ" smtClean="0"/>
              <a:pPr/>
              <a:t>‹#›</a:t>
            </a:fld>
            <a:endParaRPr lang="cs-CZ"/>
          </a:p>
        </p:txBody>
      </p:sp>
    </p:spTree>
    <p:extLst>
      <p:ext uri="{BB962C8B-B14F-4D97-AF65-F5344CB8AC3E}">
        <p14:creationId xmlns="" xmlns:p14="http://schemas.microsoft.com/office/powerpoint/2010/main" val="1214996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C7D2A8B-F5B1-4A0C-A548-106A2A7F6D04}" type="datetimeFigureOut">
              <a:rPr lang="cs-CZ" smtClean="0"/>
              <a:pPr/>
              <a:t>24.9.2014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B2ADA43-BE6C-4B14-9C3D-CC7142F7A790}" type="slidenum">
              <a:rPr lang="cs-CZ" smtClean="0"/>
              <a:pPr/>
              <a:t>‹#›</a:t>
            </a:fld>
            <a:endParaRPr lang="cs-CZ"/>
          </a:p>
        </p:txBody>
      </p:sp>
    </p:spTree>
    <p:extLst>
      <p:ext uri="{BB962C8B-B14F-4D97-AF65-F5344CB8AC3E}">
        <p14:creationId xmlns="" xmlns:p14="http://schemas.microsoft.com/office/powerpoint/2010/main" val="4245097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C7D2A8B-F5B1-4A0C-A548-106A2A7F6D04}" type="datetimeFigureOut">
              <a:rPr lang="cs-CZ" smtClean="0"/>
              <a:pPr/>
              <a:t>24.9.2014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B2ADA43-BE6C-4B14-9C3D-CC7142F7A790}" type="slidenum">
              <a:rPr lang="cs-CZ" smtClean="0"/>
              <a:pPr/>
              <a:t>‹#›</a:t>
            </a:fld>
            <a:endParaRPr lang="cs-CZ"/>
          </a:p>
        </p:txBody>
      </p:sp>
    </p:spTree>
    <p:extLst>
      <p:ext uri="{BB962C8B-B14F-4D97-AF65-F5344CB8AC3E}">
        <p14:creationId xmlns="" xmlns:p14="http://schemas.microsoft.com/office/powerpoint/2010/main" val="5711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7D2A8B-F5B1-4A0C-A548-106A2A7F6D04}" type="datetimeFigureOut">
              <a:rPr lang="cs-CZ" smtClean="0"/>
              <a:pPr/>
              <a:t>24.9.2014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2ADA43-BE6C-4B14-9C3D-CC7142F7A790}" type="slidenum">
              <a:rPr lang="cs-CZ" smtClean="0"/>
              <a:pPr/>
              <a:t>‹#›</a:t>
            </a:fld>
            <a:endParaRPr lang="cs-CZ"/>
          </a:p>
        </p:txBody>
      </p:sp>
    </p:spTree>
    <p:extLst>
      <p:ext uri="{BB962C8B-B14F-4D97-AF65-F5344CB8AC3E}">
        <p14:creationId xmlns="" xmlns:p14="http://schemas.microsoft.com/office/powerpoint/2010/main" val="17248785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2.xml"/><Relationship Id="rId5" Type="http://schemas.openxmlformats.org/officeDocument/2006/relationships/image" Target="../media/image5.wmf"/><Relationship Id="rId4" Type="http://schemas.openxmlformats.org/officeDocument/2006/relationships/image" Target="../media/image4.w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1124744"/>
            <a:ext cx="7772400" cy="1470025"/>
          </a:xfrm>
        </p:spPr>
        <p:style>
          <a:lnRef idx="0">
            <a:schemeClr val="accent3"/>
          </a:lnRef>
          <a:fillRef idx="3">
            <a:schemeClr val="accent3"/>
          </a:fillRef>
          <a:effectRef idx="3">
            <a:schemeClr val="accent3"/>
          </a:effectRef>
          <a:fontRef idx="minor">
            <a:schemeClr val="lt1"/>
          </a:fontRef>
        </p:style>
        <p:txBody>
          <a:bodyPr>
            <a:normAutofit/>
          </a:bodyPr>
          <a:lstStyle/>
          <a:p>
            <a:r>
              <a:rPr lang="cs-CZ" dirty="0" smtClean="0"/>
              <a:t>ZDRAVÁ VÝŽIVA</a:t>
            </a:r>
            <a:br>
              <a:rPr lang="cs-CZ" dirty="0" smtClean="0"/>
            </a:br>
            <a:r>
              <a:rPr lang="cs-CZ" sz="2200" dirty="0" smtClean="0"/>
              <a:t> III/2 Inovace a zkvalitnění výuky prostřednictvím ICT</a:t>
            </a:r>
            <a:endParaRPr lang="cs-CZ" sz="2200" dirty="0"/>
          </a:p>
        </p:txBody>
      </p:sp>
      <p:sp>
        <p:nvSpPr>
          <p:cNvPr id="3" name="Podnadpis 2"/>
          <p:cNvSpPr>
            <a:spLocks noGrp="1"/>
          </p:cNvSpPr>
          <p:nvPr>
            <p:ph type="subTitle" idx="1"/>
          </p:nvPr>
        </p:nvSpPr>
        <p:spPr>
          <a:xfrm>
            <a:off x="1371600" y="2996952"/>
            <a:ext cx="6400800" cy="1368152"/>
          </a:xfrm>
        </p:spPr>
        <p:style>
          <a:lnRef idx="1">
            <a:schemeClr val="accent3"/>
          </a:lnRef>
          <a:fillRef idx="2">
            <a:schemeClr val="accent3"/>
          </a:fillRef>
          <a:effectRef idx="1">
            <a:schemeClr val="accent3"/>
          </a:effectRef>
          <a:fontRef idx="minor">
            <a:schemeClr val="dk1"/>
          </a:fontRef>
        </p:style>
        <p:txBody>
          <a:bodyPr anchor="ctr"/>
          <a:lstStyle/>
          <a:p>
            <a:r>
              <a:rPr lang="cs-CZ" dirty="0" smtClean="0"/>
              <a:t>OD NEJMÉNĚ ZDRAVÉHO</a:t>
            </a:r>
          </a:p>
          <a:p>
            <a:r>
              <a:rPr lang="cs-CZ" dirty="0" smtClean="0"/>
              <a:t>PO NEJVÍCE ZDRAVÉ</a:t>
            </a:r>
            <a:endParaRPr lang="cs-CZ" dirty="0"/>
          </a:p>
        </p:txBody>
      </p:sp>
      <p:pic>
        <p:nvPicPr>
          <p:cNvPr id="4" name="obrázek 2"/>
          <p:cNvPicPr>
            <a:picLocks noChangeAspect="1" noChangeArrowheads="1"/>
          </p:cNvPicPr>
          <p:nvPr/>
        </p:nvPicPr>
        <p:blipFill>
          <a:blip r:embed="rId2" cstate="print"/>
          <a:srcRect/>
          <a:stretch>
            <a:fillRect/>
          </a:stretch>
        </p:blipFill>
        <p:spPr bwMode="auto">
          <a:xfrm>
            <a:off x="1042988" y="5157788"/>
            <a:ext cx="7096125" cy="1409700"/>
          </a:xfrm>
          <a:prstGeom prst="rect">
            <a:avLst/>
          </a:prstGeom>
          <a:solidFill>
            <a:srgbClr val="FFFFFF"/>
          </a:solidFill>
          <a:ln w="9525">
            <a:noFill/>
            <a:miter lim="800000"/>
            <a:headEnd/>
            <a:tailEnd/>
          </a:ln>
        </p:spPr>
      </p:pic>
    </p:spTree>
    <p:extLst>
      <p:ext uri="{BB962C8B-B14F-4D97-AF65-F5344CB8AC3E}">
        <p14:creationId xmlns="" xmlns:p14="http://schemas.microsoft.com/office/powerpoint/2010/main" val="421686894"/>
      </p:ext>
    </p:extLst>
  </p:cSld>
  <p:clrMapOvr>
    <a:masterClrMapping/>
  </p:clrMapOvr>
  <p:transition spd="slow">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0">
            <a:schemeClr val="accent2"/>
          </a:lnRef>
          <a:fillRef idx="3">
            <a:schemeClr val="accent2"/>
          </a:fillRef>
          <a:effectRef idx="3">
            <a:schemeClr val="accent2"/>
          </a:effectRef>
          <a:fontRef idx="minor">
            <a:schemeClr val="lt1"/>
          </a:fontRef>
        </p:style>
        <p:txBody>
          <a:bodyPr/>
          <a:lstStyle/>
          <a:p>
            <a:r>
              <a:rPr lang="cs-CZ" dirty="0" smtClean="0"/>
              <a:t>ZDRAVÍ</a:t>
            </a:r>
            <a:endParaRPr lang="cs-CZ" dirty="0"/>
          </a:p>
        </p:txBody>
      </p:sp>
      <p:sp>
        <p:nvSpPr>
          <p:cNvPr id="3" name="Zástupný symbol pro obsah 2"/>
          <p:cNvSpPr>
            <a:spLocks noGrp="1"/>
          </p:cNvSpPr>
          <p:nvPr>
            <p:ph idx="1"/>
          </p:nvPr>
        </p:nvSpPr>
        <p:spPr/>
        <p:style>
          <a:lnRef idx="0">
            <a:schemeClr val="accent4"/>
          </a:lnRef>
          <a:fillRef idx="3">
            <a:schemeClr val="accent4"/>
          </a:fillRef>
          <a:effectRef idx="3">
            <a:schemeClr val="accent4"/>
          </a:effectRef>
          <a:fontRef idx="minor">
            <a:schemeClr val="lt1"/>
          </a:fontRef>
        </p:style>
        <p:txBody>
          <a:bodyPr>
            <a:normAutofit/>
          </a:bodyPr>
          <a:lstStyle/>
          <a:p>
            <a:pPr marL="0" indent="0">
              <a:buNone/>
            </a:pPr>
            <a:r>
              <a:rPr lang="cs-CZ" sz="2800" dirty="0" smtClean="0"/>
              <a:t>Naše tělo potřebuje nejrůznější látky, aby získalo dostatek potřebné energie a zůstalo zdravé.</a:t>
            </a:r>
          </a:p>
          <a:p>
            <a:pPr marL="0" indent="0">
              <a:buNone/>
            </a:pPr>
            <a:r>
              <a:rPr lang="cs-CZ" sz="2800" dirty="0" smtClean="0"/>
              <a:t>Proto  přijímáme potravu, která obsahuje pro nás potřebné živiny. Každá potravina však obsahuje jiné látky, a protože nepotřebujeme  všech látek dodávat tělu stejné množství,  je vhodné vědět, jaké množství jakých potravin pro zdraví potřebujeme.  Množství látek, tak jak bychom ho měli ve svém jídelníčku kombinovat, nám napovídá potravní pyramida:</a:t>
            </a:r>
            <a:endParaRPr lang="cs-CZ" sz="2800" dirty="0"/>
          </a:p>
        </p:txBody>
      </p:sp>
    </p:spTree>
    <p:extLst>
      <p:ext uri="{BB962C8B-B14F-4D97-AF65-F5344CB8AC3E}">
        <p14:creationId xmlns="" xmlns:p14="http://schemas.microsoft.com/office/powerpoint/2010/main" val="887901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checkerboard(across)">
                                      <p:cBhvr>
                                        <p:cTn id="7" dur="10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heckerboard(across)">
                                      <p:cBhvr>
                                        <p:cTn id="12" dur="1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heckerboard(across)">
                                      <p:cBhvr>
                                        <p:cTn id="17"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p:spPr>
        <p:txBody>
          <a:bodyPr/>
          <a:lstStyle/>
          <a:p>
            <a:r>
              <a:rPr lang="cs-CZ" dirty="0" smtClean="0"/>
              <a:t>Potravní pyramida</a:t>
            </a:r>
            <a:endParaRPr lang="cs-CZ" dirty="0"/>
          </a:p>
        </p:txBody>
      </p:sp>
      <p:sp>
        <p:nvSpPr>
          <p:cNvPr id="3" name="Zástupný symbol pro obsah 2"/>
          <p:cNvSpPr>
            <a:spLocks noGrp="1"/>
          </p:cNvSpPr>
          <p:nvPr>
            <p:ph idx="1"/>
          </p:nvPr>
        </p:nvSpPr>
        <p:spPr>
          <a:xfrm>
            <a:off x="457200" y="1600200"/>
            <a:ext cx="8229600" cy="4781128"/>
          </a:xfrm>
        </p:spPr>
        <p:style>
          <a:lnRef idx="2">
            <a:schemeClr val="accent2"/>
          </a:lnRef>
          <a:fillRef idx="1">
            <a:schemeClr val="lt1"/>
          </a:fillRef>
          <a:effectRef idx="0">
            <a:schemeClr val="accent2"/>
          </a:effectRef>
          <a:fontRef idx="minor">
            <a:schemeClr val="dk1"/>
          </a:fontRef>
        </p:style>
        <p:txBody>
          <a:bodyPr/>
          <a:lstStyle/>
          <a:p>
            <a:pPr>
              <a:buNone/>
            </a:pPr>
            <a:r>
              <a:rPr lang="cs-CZ" dirty="0" smtClean="0"/>
              <a:t>	Pokuste se říci, které potraviny patří do první, druhé, třetí a čtvrté části pyramidy:</a:t>
            </a:r>
            <a:endParaRPr lang="cs-CZ" dirty="0"/>
          </a:p>
        </p:txBody>
      </p:sp>
      <p:sp>
        <p:nvSpPr>
          <p:cNvPr id="4" name="Vývojový diagram: vyjmutí 3"/>
          <p:cNvSpPr/>
          <p:nvPr/>
        </p:nvSpPr>
        <p:spPr>
          <a:xfrm>
            <a:off x="1835696" y="2780928"/>
            <a:ext cx="4536504" cy="3528392"/>
          </a:xfrm>
          <a:prstGeom prst="flowChartExtra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6" name="Přímá spojovací čára 5"/>
          <p:cNvCxnSpPr/>
          <p:nvPr/>
        </p:nvCxnSpPr>
        <p:spPr>
          <a:xfrm>
            <a:off x="2627784" y="5157192"/>
            <a:ext cx="29523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Přímá spojovací čára 7"/>
          <p:cNvCxnSpPr/>
          <p:nvPr/>
        </p:nvCxnSpPr>
        <p:spPr>
          <a:xfrm>
            <a:off x="3059832" y="4437112"/>
            <a:ext cx="208823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Přímá spojovací čára 10"/>
          <p:cNvCxnSpPr/>
          <p:nvPr/>
        </p:nvCxnSpPr>
        <p:spPr>
          <a:xfrm>
            <a:off x="3491880" y="3789040"/>
            <a:ext cx="1296144" cy="0"/>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ovéPole 15"/>
          <p:cNvSpPr txBox="1"/>
          <p:nvPr/>
        </p:nvSpPr>
        <p:spPr>
          <a:xfrm>
            <a:off x="3851920" y="3356992"/>
            <a:ext cx="576064" cy="369332"/>
          </a:xfrm>
          <a:prstGeom prst="rect">
            <a:avLst/>
          </a:prstGeom>
          <a:noFill/>
        </p:spPr>
        <p:txBody>
          <a:bodyPr wrap="square" rtlCol="0">
            <a:spAutoFit/>
          </a:bodyPr>
          <a:lstStyle/>
          <a:p>
            <a:r>
              <a:rPr lang="cs-CZ" dirty="0" smtClean="0"/>
              <a:t> 1.</a:t>
            </a:r>
            <a:endParaRPr lang="cs-CZ" dirty="0"/>
          </a:p>
        </p:txBody>
      </p:sp>
      <p:sp>
        <p:nvSpPr>
          <p:cNvPr id="17" name="TextovéPole 16"/>
          <p:cNvSpPr txBox="1"/>
          <p:nvPr/>
        </p:nvSpPr>
        <p:spPr>
          <a:xfrm>
            <a:off x="3779912" y="3933056"/>
            <a:ext cx="720080" cy="523220"/>
          </a:xfrm>
          <a:prstGeom prst="rect">
            <a:avLst/>
          </a:prstGeom>
          <a:noFill/>
        </p:spPr>
        <p:txBody>
          <a:bodyPr wrap="square" rtlCol="0">
            <a:spAutoFit/>
          </a:bodyPr>
          <a:lstStyle/>
          <a:p>
            <a:r>
              <a:rPr lang="cs-CZ" dirty="0" smtClean="0"/>
              <a:t>  </a:t>
            </a:r>
            <a:r>
              <a:rPr lang="cs-CZ" sz="2800" dirty="0" smtClean="0"/>
              <a:t>2.</a:t>
            </a:r>
            <a:endParaRPr lang="cs-CZ" sz="2800" dirty="0"/>
          </a:p>
        </p:txBody>
      </p:sp>
      <p:sp>
        <p:nvSpPr>
          <p:cNvPr id="18" name="TextovéPole 17"/>
          <p:cNvSpPr txBox="1"/>
          <p:nvPr/>
        </p:nvSpPr>
        <p:spPr>
          <a:xfrm>
            <a:off x="3851920" y="4509120"/>
            <a:ext cx="576064" cy="584775"/>
          </a:xfrm>
          <a:prstGeom prst="rect">
            <a:avLst/>
          </a:prstGeom>
          <a:noFill/>
        </p:spPr>
        <p:txBody>
          <a:bodyPr wrap="square" rtlCol="0">
            <a:spAutoFit/>
          </a:bodyPr>
          <a:lstStyle/>
          <a:p>
            <a:r>
              <a:rPr lang="cs-CZ" sz="3200" dirty="0" smtClean="0"/>
              <a:t>3.</a:t>
            </a:r>
            <a:endParaRPr lang="cs-CZ" sz="3200" dirty="0"/>
          </a:p>
        </p:txBody>
      </p:sp>
      <p:sp>
        <p:nvSpPr>
          <p:cNvPr id="19" name="TextovéPole 18"/>
          <p:cNvSpPr txBox="1"/>
          <p:nvPr/>
        </p:nvSpPr>
        <p:spPr>
          <a:xfrm>
            <a:off x="3851920" y="5373216"/>
            <a:ext cx="576064" cy="646331"/>
          </a:xfrm>
          <a:prstGeom prst="rect">
            <a:avLst/>
          </a:prstGeom>
          <a:noFill/>
        </p:spPr>
        <p:txBody>
          <a:bodyPr wrap="square" rtlCol="0">
            <a:spAutoFit/>
          </a:bodyPr>
          <a:lstStyle/>
          <a:p>
            <a:r>
              <a:rPr lang="cs-CZ" sz="3600" dirty="0" smtClean="0"/>
              <a:t>4.</a:t>
            </a:r>
            <a:endParaRPr lang="cs-CZ" sz="3600" dirty="0"/>
          </a:p>
        </p:txBody>
      </p:sp>
      <p:pic>
        <p:nvPicPr>
          <p:cNvPr id="1027" name="Picture 3" descr="C:\Documents and Settings\Uživatel\Local Settings\Temporary Internet Files\Content.IE5\Z0NMAR8F\MC900404609[1].wmf"/>
          <p:cNvPicPr>
            <a:picLocks noChangeAspect="1" noChangeArrowheads="1"/>
          </p:cNvPicPr>
          <p:nvPr/>
        </p:nvPicPr>
        <p:blipFill>
          <a:blip r:embed="rId2" cstate="print"/>
          <a:srcRect/>
          <a:stretch>
            <a:fillRect/>
          </a:stretch>
        </p:blipFill>
        <p:spPr bwMode="auto">
          <a:xfrm>
            <a:off x="5724128" y="2924944"/>
            <a:ext cx="1338921" cy="129614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028" name="Picture 4" descr="C:\Documents and Settings\Uživatel\Local Settings\Temporary Internet Files\Content.IE5\08167NDZ\MC900441872[1].wmf"/>
          <p:cNvPicPr>
            <a:picLocks noChangeAspect="1" noChangeArrowheads="1"/>
          </p:cNvPicPr>
          <p:nvPr/>
        </p:nvPicPr>
        <p:blipFill>
          <a:blip r:embed="rId3" cstate="print"/>
          <a:srcRect/>
          <a:stretch>
            <a:fillRect/>
          </a:stretch>
        </p:blipFill>
        <p:spPr bwMode="auto">
          <a:xfrm>
            <a:off x="6948264" y="4509120"/>
            <a:ext cx="1471562" cy="129614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029" name="Picture 5" descr="C:\Documents and Settings\Uživatel\Local Settings\Temporary Internet Files\Content.IE5\ITHAIKRH\MC900298757[1].wmf"/>
          <p:cNvPicPr>
            <a:picLocks noChangeAspect="1" noChangeArrowheads="1"/>
          </p:cNvPicPr>
          <p:nvPr/>
        </p:nvPicPr>
        <p:blipFill>
          <a:blip r:embed="rId4" cstate="print"/>
          <a:srcRect/>
          <a:stretch>
            <a:fillRect/>
          </a:stretch>
        </p:blipFill>
        <p:spPr bwMode="auto">
          <a:xfrm>
            <a:off x="1043608" y="2780928"/>
            <a:ext cx="1814170" cy="123352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030" name="Picture 6" descr="C:\Documents and Settings\Uživatel\Local Settings\Temporary Internet Files\Content.IE5\Z0NMAR8F\MC900228879[1].wmf"/>
          <p:cNvPicPr>
            <a:picLocks noChangeAspect="1" noChangeArrowheads="1"/>
          </p:cNvPicPr>
          <p:nvPr/>
        </p:nvPicPr>
        <p:blipFill>
          <a:blip r:embed="rId5" cstate="print"/>
          <a:srcRect/>
          <a:stretch>
            <a:fillRect/>
          </a:stretch>
        </p:blipFill>
        <p:spPr bwMode="auto">
          <a:xfrm>
            <a:off x="539553" y="4221088"/>
            <a:ext cx="1704264" cy="136815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heckerboard(across)">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1029"/>
                                        </p:tgtEl>
                                        <p:attrNameLst>
                                          <p:attrName>style.visibility</p:attrName>
                                        </p:attrNameLst>
                                      </p:cBhvr>
                                      <p:to>
                                        <p:strVal val="visible"/>
                                      </p:to>
                                    </p:set>
                                    <p:animEffect transition="in" filter="checkerboard(across)">
                                      <p:cBhvr>
                                        <p:cTn id="17" dur="3000"/>
                                        <p:tgtEl>
                                          <p:spTgt spid="1029"/>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nodeType="clickEffect">
                                  <p:stCondLst>
                                    <p:cond delay="0"/>
                                  </p:stCondLst>
                                  <p:childTnLst>
                                    <p:set>
                                      <p:cBhvr>
                                        <p:cTn id="21" dur="1" fill="hold">
                                          <p:stCondLst>
                                            <p:cond delay="0"/>
                                          </p:stCondLst>
                                        </p:cTn>
                                        <p:tgtEl>
                                          <p:spTgt spid="1030"/>
                                        </p:tgtEl>
                                        <p:attrNameLst>
                                          <p:attrName>style.visibility</p:attrName>
                                        </p:attrNameLst>
                                      </p:cBhvr>
                                      <p:to>
                                        <p:strVal val="visible"/>
                                      </p:to>
                                    </p:set>
                                    <p:animEffect transition="in" filter="checkerboard(across)">
                                      <p:cBhvr>
                                        <p:cTn id="22" dur="2000"/>
                                        <p:tgtEl>
                                          <p:spTgt spid="1030"/>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nodeType="clickEffect">
                                  <p:stCondLst>
                                    <p:cond delay="0"/>
                                  </p:stCondLst>
                                  <p:childTnLst>
                                    <p:set>
                                      <p:cBhvr>
                                        <p:cTn id="26" dur="1" fill="hold">
                                          <p:stCondLst>
                                            <p:cond delay="0"/>
                                          </p:stCondLst>
                                        </p:cTn>
                                        <p:tgtEl>
                                          <p:spTgt spid="1027"/>
                                        </p:tgtEl>
                                        <p:attrNameLst>
                                          <p:attrName>style.visibility</p:attrName>
                                        </p:attrNameLst>
                                      </p:cBhvr>
                                      <p:to>
                                        <p:strVal val="visible"/>
                                      </p:to>
                                    </p:set>
                                    <p:animEffect transition="in" filter="checkerboard(across)">
                                      <p:cBhvr>
                                        <p:cTn id="27" dur="2000"/>
                                        <p:tgtEl>
                                          <p:spTgt spid="1027"/>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nodeType="clickEffect">
                                  <p:stCondLst>
                                    <p:cond delay="0"/>
                                  </p:stCondLst>
                                  <p:childTnLst>
                                    <p:set>
                                      <p:cBhvr>
                                        <p:cTn id="31" dur="1" fill="hold">
                                          <p:stCondLst>
                                            <p:cond delay="0"/>
                                          </p:stCondLst>
                                        </p:cTn>
                                        <p:tgtEl>
                                          <p:spTgt spid="1028"/>
                                        </p:tgtEl>
                                        <p:attrNameLst>
                                          <p:attrName>style.visibility</p:attrName>
                                        </p:attrNameLst>
                                      </p:cBhvr>
                                      <p:to>
                                        <p:strVal val="visible"/>
                                      </p:to>
                                    </p:set>
                                    <p:animEffect transition="in" filter="checkerboard(across)">
                                      <p:cBhvr>
                                        <p:cTn id="32" dur="2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vnoramenný trojúhelník 3"/>
          <p:cNvSpPr/>
          <p:nvPr/>
        </p:nvSpPr>
        <p:spPr>
          <a:xfrm>
            <a:off x="827584" y="116632"/>
            <a:ext cx="7488832" cy="6741368"/>
          </a:xfrm>
          <a:prstGeom prst="triangl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cs-CZ"/>
          </a:p>
        </p:txBody>
      </p:sp>
      <p:cxnSp>
        <p:nvCxnSpPr>
          <p:cNvPr id="8" name="Přímá spojnice 7"/>
          <p:cNvCxnSpPr/>
          <p:nvPr/>
        </p:nvCxnSpPr>
        <p:spPr>
          <a:xfrm>
            <a:off x="3635896" y="1772816"/>
            <a:ext cx="1800200" cy="0"/>
          </a:xfrm>
          <a:prstGeom prst="line">
            <a:avLst/>
          </a:prstGeom>
        </p:spPr>
        <p:style>
          <a:lnRef idx="2">
            <a:schemeClr val="dk1"/>
          </a:lnRef>
          <a:fillRef idx="0">
            <a:schemeClr val="dk1"/>
          </a:fillRef>
          <a:effectRef idx="1">
            <a:schemeClr val="dk1"/>
          </a:effectRef>
          <a:fontRef idx="minor">
            <a:schemeClr val="tx1"/>
          </a:fontRef>
        </p:style>
      </p:cxnSp>
      <p:cxnSp>
        <p:nvCxnSpPr>
          <p:cNvPr id="11" name="Přímá spojnice 10"/>
          <p:cNvCxnSpPr>
            <a:stCxn id="4" idx="1"/>
            <a:endCxn id="4" idx="5"/>
          </p:cNvCxnSpPr>
          <p:nvPr/>
        </p:nvCxnSpPr>
        <p:spPr>
          <a:xfrm>
            <a:off x="2699792" y="3487316"/>
            <a:ext cx="3744416" cy="0"/>
          </a:xfrm>
          <a:prstGeom prst="line">
            <a:avLst/>
          </a:prstGeom>
        </p:spPr>
        <p:style>
          <a:lnRef idx="2">
            <a:schemeClr val="dk1"/>
          </a:lnRef>
          <a:fillRef idx="0">
            <a:schemeClr val="dk1"/>
          </a:fillRef>
          <a:effectRef idx="1">
            <a:schemeClr val="dk1"/>
          </a:effectRef>
          <a:fontRef idx="minor">
            <a:schemeClr val="tx1"/>
          </a:fontRef>
        </p:style>
      </p:cxnSp>
      <p:cxnSp>
        <p:nvCxnSpPr>
          <p:cNvPr id="14" name="Přímá spojnice 13"/>
          <p:cNvCxnSpPr/>
          <p:nvPr/>
        </p:nvCxnSpPr>
        <p:spPr>
          <a:xfrm>
            <a:off x="1763688" y="5229200"/>
            <a:ext cx="5616624" cy="0"/>
          </a:xfrm>
          <a:prstGeom prst="line">
            <a:avLst/>
          </a:prstGeom>
        </p:spPr>
        <p:style>
          <a:lnRef idx="2">
            <a:schemeClr val="dk1"/>
          </a:lnRef>
          <a:fillRef idx="0">
            <a:schemeClr val="dk1"/>
          </a:fillRef>
          <a:effectRef idx="1">
            <a:schemeClr val="dk1"/>
          </a:effectRef>
          <a:fontRef idx="minor">
            <a:schemeClr val="tx1"/>
          </a:fontRef>
        </p:style>
      </p:cxnSp>
      <p:sp>
        <p:nvSpPr>
          <p:cNvPr id="20" name="TextovéPole 19"/>
          <p:cNvSpPr txBox="1"/>
          <p:nvPr/>
        </p:nvSpPr>
        <p:spPr>
          <a:xfrm>
            <a:off x="4139952" y="1052736"/>
            <a:ext cx="936104" cy="646331"/>
          </a:xfrm>
          <a:prstGeom prst="rect">
            <a:avLst/>
          </a:prstGeom>
          <a:noFill/>
        </p:spPr>
        <p:txBody>
          <a:bodyPr wrap="square" rtlCol="0">
            <a:spAutoFit/>
          </a:bodyPr>
          <a:lstStyle/>
          <a:p>
            <a:pPr algn="ctr"/>
            <a:r>
              <a:rPr lang="cs-CZ" dirty="0" smtClean="0"/>
              <a:t>CUKRY TUKY</a:t>
            </a:r>
            <a:endParaRPr lang="cs-CZ" dirty="0"/>
          </a:p>
        </p:txBody>
      </p:sp>
      <p:sp>
        <p:nvSpPr>
          <p:cNvPr id="21" name="TextovéPole 20"/>
          <p:cNvSpPr txBox="1"/>
          <p:nvPr/>
        </p:nvSpPr>
        <p:spPr>
          <a:xfrm>
            <a:off x="3419872" y="2132856"/>
            <a:ext cx="2304256" cy="1015663"/>
          </a:xfrm>
          <a:prstGeom prst="rect">
            <a:avLst/>
          </a:prstGeom>
          <a:noFill/>
        </p:spPr>
        <p:txBody>
          <a:bodyPr wrap="square" rtlCol="0">
            <a:spAutoFit/>
          </a:bodyPr>
          <a:lstStyle/>
          <a:p>
            <a:pPr algn="ctr"/>
            <a:r>
              <a:rPr lang="cs-CZ" sz="2000" dirty="0" smtClean="0"/>
              <a:t>MASO, MLÉKO,</a:t>
            </a:r>
          </a:p>
          <a:p>
            <a:pPr algn="ctr"/>
            <a:r>
              <a:rPr lang="cs-CZ" sz="2000" dirty="0" smtClean="0"/>
              <a:t>MLÉČNÉ VÝROBKY,</a:t>
            </a:r>
          </a:p>
          <a:p>
            <a:pPr algn="ctr"/>
            <a:r>
              <a:rPr lang="cs-CZ" sz="2000" dirty="0" smtClean="0"/>
              <a:t> RYBY</a:t>
            </a:r>
            <a:endParaRPr lang="cs-CZ" sz="2000" dirty="0"/>
          </a:p>
        </p:txBody>
      </p:sp>
      <p:sp>
        <p:nvSpPr>
          <p:cNvPr id="23" name="TextovéPole 22"/>
          <p:cNvSpPr txBox="1"/>
          <p:nvPr/>
        </p:nvSpPr>
        <p:spPr>
          <a:xfrm>
            <a:off x="3203848" y="4077072"/>
            <a:ext cx="2952328" cy="523220"/>
          </a:xfrm>
          <a:prstGeom prst="rect">
            <a:avLst/>
          </a:prstGeom>
          <a:noFill/>
        </p:spPr>
        <p:txBody>
          <a:bodyPr wrap="square" rtlCol="0">
            <a:spAutoFit/>
          </a:bodyPr>
          <a:lstStyle/>
          <a:p>
            <a:r>
              <a:rPr lang="cs-CZ" sz="2800" dirty="0" smtClean="0"/>
              <a:t>OVOCE, ZELENINA</a:t>
            </a:r>
            <a:endParaRPr lang="cs-CZ" sz="2800" dirty="0"/>
          </a:p>
        </p:txBody>
      </p:sp>
      <p:sp>
        <p:nvSpPr>
          <p:cNvPr id="24" name="TextovéPole 23"/>
          <p:cNvSpPr txBox="1"/>
          <p:nvPr/>
        </p:nvSpPr>
        <p:spPr>
          <a:xfrm>
            <a:off x="2483768" y="5661248"/>
            <a:ext cx="4320480" cy="830997"/>
          </a:xfrm>
          <a:prstGeom prst="rect">
            <a:avLst/>
          </a:prstGeom>
          <a:noFill/>
        </p:spPr>
        <p:txBody>
          <a:bodyPr wrap="square" rtlCol="0">
            <a:spAutoFit/>
          </a:bodyPr>
          <a:lstStyle/>
          <a:p>
            <a:pPr algn="ctr"/>
            <a:r>
              <a:rPr lang="cs-CZ" sz="4800" dirty="0" smtClean="0"/>
              <a:t>CEREÁLIE</a:t>
            </a:r>
            <a:endParaRPr lang="cs-CZ" sz="3200" dirty="0"/>
          </a:p>
        </p:txBody>
      </p:sp>
    </p:spTree>
    <p:extLst>
      <p:ext uri="{BB962C8B-B14F-4D97-AF65-F5344CB8AC3E}">
        <p14:creationId xmlns="" xmlns:p14="http://schemas.microsoft.com/office/powerpoint/2010/main" val="814168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anim calcmode="lin" valueType="num">
                                      <p:cBhvr additive="base">
                                        <p:cTn id="7" dur="20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2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2000" fill="hold"/>
                                        <p:tgtEl>
                                          <p:spTgt spid="21"/>
                                        </p:tgtEl>
                                        <p:attrNameLst>
                                          <p:attrName>ppt_x</p:attrName>
                                        </p:attrNameLst>
                                      </p:cBhvr>
                                      <p:tavLst>
                                        <p:tav tm="0">
                                          <p:val>
                                            <p:strVal val="#ppt_x"/>
                                          </p:val>
                                        </p:tav>
                                        <p:tav tm="100000">
                                          <p:val>
                                            <p:strVal val="#ppt_x"/>
                                          </p:val>
                                        </p:tav>
                                      </p:tavLst>
                                    </p:anim>
                                    <p:anim calcmode="lin" valueType="num">
                                      <p:cBhvr additive="base">
                                        <p:cTn id="14" dur="20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anim calcmode="lin" valueType="num">
                                      <p:cBhvr additive="base">
                                        <p:cTn id="19" dur="2000" fill="hold"/>
                                        <p:tgtEl>
                                          <p:spTgt spid="23"/>
                                        </p:tgtEl>
                                        <p:attrNameLst>
                                          <p:attrName>ppt_x</p:attrName>
                                        </p:attrNameLst>
                                      </p:cBhvr>
                                      <p:tavLst>
                                        <p:tav tm="0">
                                          <p:val>
                                            <p:strVal val="#ppt_x"/>
                                          </p:val>
                                        </p:tav>
                                        <p:tav tm="100000">
                                          <p:val>
                                            <p:strVal val="#ppt_x"/>
                                          </p:val>
                                        </p:tav>
                                      </p:tavLst>
                                    </p:anim>
                                    <p:anim calcmode="lin" valueType="num">
                                      <p:cBhvr additive="base">
                                        <p:cTn id="20" dur="20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additive="base">
                                        <p:cTn id="25" dur="2000" fill="hold"/>
                                        <p:tgtEl>
                                          <p:spTgt spid="24"/>
                                        </p:tgtEl>
                                        <p:attrNameLst>
                                          <p:attrName>ppt_x</p:attrName>
                                        </p:attrNameLst>
                                      </p:cBhvr>
                                      <p:tavLst>
                                        <p:tav tm="0">
                                          <p:val>
                                            <p:strVal val="#ppt_x"/>
                                          </p:val>
                                        </p:tav>
                                        <p:tav tm="100000">
                                          <p:val>
                                            <p:strVal val="#ppt_x"/>
                                          </p:val>
                                        </p:tav>
                                      </p:tavLst>
                                    </p:anim>
                                    <p:anim calcmode="lin" valueType="num">
                                      <p:cBhvr additive="base">
                                        <p:cTn id="26" dur="20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3" grpId="0"/>
      <p:bldP spid="2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Člověk by měl jíst nejméně 5x denně</a:t>
            </a:r>
            <a:endParaRPr lang="cs-CZ" dirty="0"/>
          </a:p>
        </p:txBody>
      </p:sp>
      <p:sp>
        <p:nvSpPr>
          <p:cNvPr id="3" name="Zástupný symbol pro obsah 2"/>
          <p:cNvSpPr>
            <a:spLocks noGrp="1"/>
          </p:cNvSpPr>
          <p:nvPr>
            <p:ph idx="1"/>
          </p:nvPr>
        </p:nvSpPr>
        <p:spPr/>
        <p:txBody>
          <a:bodyPr/>
          <a:lstStyle/>
          <a:p>
            <a:r>
              <a:rPr lang="cs-CZ" dirty="0" smtClean="0"/>
              <a:t>Zkuste navrhnout zdravý jídelníček: </a:t>
            </a:r>
          </a:p>
          <a:p>
            <a:r>
              <a:rPr lang="cs-CZ" dirty="0" smtClean="0"/>
              <a:t>Snídaně: </a:t>
            </a:r>
          </a:p>
          <a:p>
            <a:r>
              <a:rPr lang="cs-CZ" dirty="0" smtClean="0"/>
              <a:t>Přesnídávka:</a:t>
            </a:r>
          </a:p>
          <a:p>
            <a:r>
              <a:rPr lang="cs-CZ" dirty="0" smtClean="0"/>
              <a:t>Oběd:</a:t>
            </a:r>
          </a:p>
          <a:p>
            <a:r>
              <a:rPr lang="cs-CZ" dirty="0" smtClean="0"/>
              <a:t>Svačina:</a:t>
            </a:r>
          </a:p>
          <a:p>
            <a:r>
              <a:rPr lang="cs-CZ" dirty="0" smtClean="0"/>
              <a:t>Večeře:</a:t>
            </a:r>
          </a:p>
          <a:p>
            <a:r>
              <a:rPr lang="cs-CZ" dirty="0" smtClean="0"/>
              <a:t>Kam by patřil dort?</a:t>
            </a:r>
            <a:endParaRPr lang="cs-CZ" dirty="0"/>
          </a:p>
        </p:txBody>
      </p:sp>
      <p:sp>
        <p:nvSpPr>
          <p:cNvPr id="4" name="Obdélník 3"/>
          <p:cNvSpPr/>
          <p:nvPr/>
        </p:nvSpPr>
        <p:spPr>
          <a:xfrm>
            <a:off x="4283968" y="4725144"/>
            <a:ext cx="4104456" cy="1008112"/>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a:off x="4788024" y="4365104"/>
            <a:ext cx="3096344" cy="36004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Elipsa 5"/>
          <p:cNvSpPr/>
          <p:nvPr/>
        </p:nvSpPr>
        <p:spPr>
          <a:xfrm>
            <a:off x="7668344" y="4005064"/>
            <a:ext cx="288032" cy="3600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Elipsa 6"/>
          <p:cNvSpPr/>
          <p:nvPr/>
        </p:nvSpPr>
        <p:spPr>
          <a:xfrm>
            <a:off x="4716016" y="4005064"/>
            <a:ext cx="288032" cy="3600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Elipsa 7"/>
          <p:cNvSpPr/>
          <p:nvPr/>
        </p:nvSpPr>
        <p:spPr>
          <a:xfrm>
            <a:off x="6228184" y="4005064"/>
            <a:ext cx="288032" cy="3600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Elipsa 8"/>
          <p:cNvSpPr/>
          <p:nvPr/>
        </p:nvSpPr>
        <p:spPr>
          <a:xfrm>
            <a:off x="7020272" y="4005064"/>
            <a:ext cx="288032" cy="3600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Elipsa 9"/>
          <p:cNvSpPr/>
          <p:nvPr/>
        </p:nvSpPr>
        <p:spPr>
          <a:xfrm>
            <a:off x="5436096" y="4005064"/>
            <a:ext cx="288032" cy="3600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Pěticípá hvězda 10"/>
          <p:cNvSpPr/>
          <p:nvPr/>
        </p:nvSpPr>
        <p:spPr>
          <a:xfrm>
            <a:off x="4788024" y="3861048"/>
            <a:ext cx="216024" cy="216024"/>
          </a:xfrm>
          <a:prstGeom prst="star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Pěticípá hvězda 11"/>
          <p:cNvSpPr/>
          <p:nvPr/>
        </p:nvSpPr>
        <p:spPr>
          <a:xfrm>
            <a:off x="5436096" y="3861048"/>
            <a:ext cx="216024" cy="216024"/>
          </a:xfrm>
          <a:prstGeom prst="star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Pěticípá hvězda 12"/>
          <p:cNvSpPr/>
          <p:nvPr/>
        </p:nvSpPr>
        <p:spPr>
          <a:xfrm>
            <a:off x="6228184" y="3861048"/>
            <a:ext cx="216024" cy="216024"/>
          </a:xfrm>
          <a:prstGeom prst="star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Pěticípá hvězda 13"/>
          <p:cNvSpPr/>
          <p:nvPr/>
        </p:nvSpPr>
        <p:spPr>
          <a:xfrm>
            <a:off x="7020272" y="3861048"/>
            <a:ext cx="216024" cy="216024"/>
          </a:xfrm>
          <a:prstGeom prst="star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Pěticípá hvězda 14"/>
          <p:cNvSpPr/>
          <p:nvPr/>
        </p:nvSpPr>
        <p:spPr>
          <a:xfrm>
            <a:off x="7668344" y="3861048"/>
            <a:ext cx="216024" cy="216024"/>
          </a:xfrm>
          <a:prstGeom prst="star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5868144" y="3212976"/>
            <a:ext cx="144016" cy="11521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6660232" y="3212976"/>
            <a:ext cx="144016" cy="11521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Vývojový diagram: vyjmutí 17"/>
          <p:cNvSpPr/>
          <p:nvPr/>
        </p:nvSpPr>
        <p:spPr>
          <a:xfrm>
            <a:off x="5868144" y="2708920"/>
            <a:ext cx="144016" cy="432048"/>
          </a:xfrm>
          <a:prstGeom prst="flowChartExtra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Vývojový diagram: vyjmutí 18"/>
          <p:cNvSpPr/>
          <p:nvPr/>
        </p:nvSpPr>
        <p:spPr>
          <a:xfrm>
            <a:off x="6660232" y="2708920"/>
            <a:ext cx="144016" cy="432048"/>
          </a:xfrm>
          <a:prstGeom prst="flowChartExtra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21" name="Přímá spojovací čára 20"/>
          <p:cNvCxnSpPr>
            <a:stCxn id="16" idx="0"/>
            <a:endCxn id="18" idx="2"/>
          </p:cNvCxnSpPr>
          <p:nvPr/>
        </p:nvCxnSpPr>
        <p:spPr>
          <a:xfrm flipV="1">
            <a:off x="5940152" y="3140968"/>
            <a:ext cx="0" cy="72008"/>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Přímá spojovací čára 22"/>
          <p:cNvCxnSpPr>
            <a:stCxn id="17" idx="0"/>
            <a:endCxn id="19" idx="2"/>
          </p:cNvCxnSpPr>
          <p:nvPr/>
        </p:nvCxnSpPr>
        <p:spPr>
          <a:xfrm flipV="1">
            <a:off x="6732240" y="3140968"/>
            <a:ext cx="0" cy="7200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1000"/>
                            </p:stCondLst>
                            <p:childTnLst>
                              <p:par>
                                <p:cTn id="10" presetID="2" presetClass="entr" presetSubtype="8"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3"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par>
                          <p:cTn id="14" fill="hold">
                            <p:stCondLst>
                              <p:cond delay="2000"/>
                            </p:stCondLst>
                            <p:childTnLst>
                              <p:par>
                                <p:cTn id="15" presetID="2" presetClass="entr" presetSubtype="8"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par>
                          <p:cTn id="19" fill="hold">
                            <p:stCondLst>
                              <p:cond delay="3000"/>
                            </p:stCondLst>
                            <p:childTnLst>
                              <p:par>
                                <p:cTn id="20" presetID="2" presetClass="entr" presetSubtype="8"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3"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par>
                          <p:cTn id="24" fill="hold">
                            <p:stCondLst>
                              <p:cond delay="4000"/>
                            </p:stCondLst>
                            <p:childTnLst>
                              <p:par>
                                <p:cTn id="25" presetID="2" presetClass="entr" presetSubtype="8"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par>
                          <p:cTn id="29" fill="hold">
                            <p:stCondLst>
                              <p:cond delay="5000"/>
                            </p:stCondLst>
                            <p:childTnLst>
                              <p:par>
                                <p:cTn id="30" presetID="2" presetClass="entr" presetSubtype="8"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3"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par>
                          <p:cTn id="34" fill="hold">
                            <p:stCondLst>
                              <p:cond delay="6000"/>
                            </p:stCondLst>
                            <p:childTnLst>
                              <p:par>
                                <p:cTn id="35" presetID="2" presetClass="entr" presetSubtype="8"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92712" y="332656"/>
            <a:ext cx="8229600" cy="1143000"/>
          </a:xfrm>
        </p:spPr>
        <p:style>
          <a:lnRef idx="1">
            <a:schemeClr val="accent6"/>
          </a:lnRef>
          <a:fillRef idx="2">
            <a:schemeClr val="accent6"/>
          </a:fillRef>
          <a:effectRef idx="1">
            <a:schemeClr val="accent6"/>
          </a:effectRef>
          <a:fontRef idx="minor">
            <a:schemeClr val="dk1"/>
          </a:fontRef>
        </p:style>
        <p:txBody>
          <a:bodyPr anchor="b">
            <a:normAutofit/>
          </a:bodyPr>
          <a:lstStyle/>
          <a:p>
            <a:pPr>
              <a:lnSpc>
                <a:spcPts val="2500"/>
              </a:lnSpc>
              <a:spcBef>
                <a:spcPts val="0"/>
              </a:spcBef>
            </a:pPr>
            <a:r>
              <a:rPr lang="cs-CZ" dirty="0" smtClean="0"/>
              <a:t>ZDRAVÁ VÝŽIVA </a:t>
            </a:r>
            <a:r>
              <a:rPr lang="cs-CZ" sz="2200" dirty="0" smtClean="0"/>
              <a:t/>
            </a:r>
            <a:br>
              <a:rPr lang="cs-CZ" sz="2200" dirty="0" smtClean="0"/>
            </a:br>
            <a:r>
              <a:rPr lang="cs-CZ" dirty="0" smtClean="0"/>
              <a:t> </a:t>
            </a:r>
            <a:r>
              <a:rPr lang="cs-CZ" sz="2200" dirty="0" smtClean="0"/>
              <a:t>III/2 Inovace a zkvalitnění výuky prostřednictvím ICT</a:t>
            </a:r>
            <a:endParaRPr lang="cs-CZ" sz="2200" dirty="0"/>
          </a:p>
        </p:txBody>
      </p:sp>
      <p:sp>
        <p:nvSpPr>
          <p:cNvPr id="3" name="Zástupný symbol pro obsah 2"/>
          <p:cNvSpPr>
            <a:spLocks noGrp="1"/>
          </p:cNvSpPr>
          <p:nvPr>
            <p:ph idx="1"/>
          </p:nvPr>
        </p:nvSpPr>
        <p:spPr>
          <a:xfrm>
            <a:off x="179512" y="1600201"/>
            <a:ext cx="8856000" cy="3628999"/>
          </a:xfrm>
          <a:solidFill>
            <a:schemeClr val="accent6">
              <a:lumMod val="20000"/>
              <a:lumOff val="80000"/>
            </a:schemeClr>
          </a:solidFill>
        </p:spPr>
        <p:txBody>
          <a:bodyPr>
            <a:normAutofit/>
          </a:bodyPr>
          <a:lstStyle/>
          <a:p>
            <a:r>
              <a:rPr lang="cs-CZ" b="1" dirty="0" smtClean="0"/>
              <a:t>Číslo projektu</a:t>
            </a:r>
            <a:r>
              <a:rPr lang="cs-CZ" dirty="0" smtClean="0"/>
              <a:t>: CZ.1.07/1.4.00/21.3770</a:t>
            </a:r>
          </a:p>
          <a:p>
            <a:r>
              <a:rPr lang="cs-CZ" b="1" dirty="0" smtClean="0"/>
              <a:t>Autor: </a:t>
            </a:r>
            <a:r>
              <a:rPr lang="cs-CZ" dirty="0" smtClean="0"/>
              <a:t>Mgr. Iveta </a:t>
            </a:r>
            <a:r>
              <a:rPr lang="cs-CZ" dirty="0" err="1" smtClean="0"/>
              <a:t>Vališková</a:t>
            </a:r>
            <a:endParaRPr lang="cs-CZ" dirty="0" smtClean="0"/>
          </a:p>
          <a:p>
            <a:r>
              <a:rPr lang="cs-CZ" b="1" dirty="0" smtClean="0"/>
              <a:t>Škola:</a:t>
            </a:r>
            <a:r>
              <a:rPr lang="cs-CZ" dirty="0" smtClean="0"/>
              <a:t> ZŠ a MŠ, Dětenice, okres Jičín</a:t>
            </a:r>
          </a:p>
          <a:p>
            <a:r>
              <a:rPr lang="cs-CZ" b="1" dirty="0" smtClean="0"/>
              <a:t>Použité zdroje: </a:t>
            </a:r>
            <a:r>
              <a:rPr lang="cs-CZ" sz="2400" dirty="0" smtClean="0"/>
              <a:t>www.office.</a:t>
            </a:r>
            <a:r>
              <a:rPr lang="cs-CZ" sz="2400" dirty="0" err="1" smtClean="0"/>
              <a:t>microsoft.com</a:t>
            </a:r>
            <a:r>
              <a:rPr lang="cs-CZ" dirty="0" smtClean="0"/>
              <a:t>                                                                                                                                                              </a:t>
            </a:r>
            <a:endParaRPr lang="cs-CZ" dirty="0" smtClean="0"/>
          </a:p>
          <a:p>
            <a:r>
              <a:rPr lang="cs-CZ" b="1" dirty="0" smtClean="0"/>
              <a:t>Obrázky</a:t>
            </a:r>
            <a:r>
              <a:rPr lang="cs-CZ" dirty="0" smtClean="0"/>
              <a:t>: Mgr. Iveta </a:t>
            </a:r>
            <a:r>
              <a:rPr lang="cs-CZ" dirty="0" err="1" smtClean="0"/>
              <a:t>Vališková</a:t>
            </a:r>
            <a:endParaRPr lang="cs-CZ" dirty="0" smtClean="0"/>
          </a:p>
          <a:p>
            <a:endParaRPr lang="cs-CZ" dirty="0"/>
          </a:p>
        </p:txBody>
      </p:sp>
      <p:pic>
        <p:nvPicPr>
          <p:cNvPr id="4" name="obrázek 2"/>
          <p:cNvPicPr>
            <a:picLocks noChangeAspect="1" noChangeArrowheads="1"/>
          </p:cNvPicPr>
          <p:nvPr/>
        </p:nvPicPr>
        <p:blipFill>
          <a:blip r:embed="rId2" cstate="print"/>
          <a:srcRect/>
          <a:stretch>
            <a:fillRect/>
          </a:stretch>
        </p:blipFill>
        <p:spPr>
          <a:xfrm>
            <a:off x="1691680" y="4941168"/>
            <a:ext cx="5753100" cy="1409700"/>
          </a:xfrm>
          <a:prstGeom prst="rect">
            <a:avLst/>
          </a:prstGeom>
          <a:solidFill>
            <a:srgbClr val="FFFFFF"/>
          </a:solid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6">
              <a:lumMod val="75000"/>
            </a:schemeClr>
          </a:solidFill>
        </p:spPr>
        <p:txBody>
          <a:bodyPr/>
          <a:lstStyle/>
          <a:p>
            <a:r>
              <a:rPr lang="cs-CZ" dirty="0" smtClean="0"/>
              <a:t>Anotace</a:t>
            </a:r>
            <a:endParaRPr lang="cs-CZ" dirty="0"/>
          </a:p>
        </p:txBody>
      </p:sp>
      <p:sp>
        <p:nvSpPr>
          <p:cNvPr id="3" name="Zástupný symbol pro obsah 2"/>
          <p:cNvSpPr>
            <a:spLocks noGrp="1"/>
          </p:cNvSpPr>
          <p:nvPr>
            <p:ph idx="1"/>
          </p:nvPr>
        </p:nvSpPr>
        <p:spPr>
          <a:solidFill>
            <a:schemeClr val="accent6">
              <a:lumMod val="60000"/>
              <a:lumOff val="40000"/>
            </a:schemeClr>
          </a:solidFill>
        </p:spPr>
        <p:txBody>
          <a:bodyPr>
            <a:normAutofit fontScale="85000" lnSpcReduction="20000"/>
          </a:bodyPr>
          <a:lstStyle/>
          <a:p>
            <a:r>
              <a:rPr lang="cs-CZ" b="1" dirty="0" smtClean="0"/>
              <a:t>Cíle: </a:t>
            </a:r>
            <a:r>
              <a:rPr lang="cs-CZ" dirty="0" smtClean="0"/>
              <a:t>Materiál je určen pro základní seznámení s učivem o zdravé výživě (3. a 5. ročník ZŠ, Přírodověda)</a:t>
            </a:r>
          </a:p>
          <a:p>
            <a:r>
              <a:rPr lang="cs-CZ" b="1" dirty="0" smtClean="0"/>
              <a:t>Formát, velikost: </a:t>
            </a:r>
            <a:r>
              <a:rPr lang="cs-CZ" dirty="0" smtClean="0"/>
              <a:t>prezentace Microsoft Office PowerPoint, 7,05 MB</a:t>
            </a:r>
          </a:p>
          <a:p>
            <a:r>
              <a:rPr lang="cs-CZ" b="1" dirty="0" smtClean="0"/>
              <a:t>Metodické doporučení pro práci s materiálem: </a:t>
            </a:r>
            <a:r>
              <a:rPr lang="cs-CZ" dirty="0" smtClean="0"/>
              <a:t> Materiál dětem představuje základní informace o zdravé výživě. Nejprve žáci pracují ve skupinách, kde se pokouší na kartičky namalovat své nejoblíbenější potraviny, pak položí stejné vedle sebe a podle množství nad sebe (zpravidla vznikne pyramida stojící na špičce). Pak zhlédnou prezentaci a porovnají se svým obrázkem, překreslí pyramidu do sešitu.</a:t>
            </a:r>
            <a:endParaRPr lang="cs-CZ" dirty="0"/>
          </a:p>
        </p:txBody>
      </p:sp>
    </p:spTree>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97</TotalTime>
  <Words>178</Words>
  <Application>Microsoft Office PowerPoint</Application>
  <PresentationFormat>Předvádění na obrazovce (4:3)</PresentationFormat>
  <Paragraphs>36</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systému Office</vt:lpstr>
      <vt:lpstr>ZDRAVÁ VÝŽIVA  III/2 Inovace a zkvalitnění výuky prostřednictvím ICT</vt:lpstr>
      <vt:lpstr>ZDRAVÍ</vt:lpstr>
      <vt:lpstr>Potravní pyramida</vt:lpstr>
      <vt:lpstr>Snímek 4</vt:lpstr>
      <vt:lpstr>Člověk by měl jíst nejméně 5x denně</vt:lpstr>
      <vt:lpstr>ZDRAVÁ VÝŽIVA   III/2 Inovace a zkvalitnění výuky prostřednictvím ICT</vt:lpstr>
      <vt:lpstr>Anotace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ZDRÁVÁ VÍŽIVA</dc:title>
  <dc:creator>Uživatel</dc:creator>
  <cp:lastModifiedBy>Uživatel</cp:lastModifiedBy>
  <cp:revision>20</cp:revision>
  <dcterms:created xsi:type="dcterms:W3CDTF">2013-04-02T09:34:37Z</dcterms:created>
  <dcterms:modified xsi:type="dcterms:W3CDTF">2014-09-24T16:52:40Z</dcterms:modified>
</cp:coreProperties>
</file>