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3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01C4C9-9F98-4410-8219-31E142EBF5E4}" type="datetimeFigureOut">
              <a:rPr lang="cs-CZ"/>
              <a:pPr>
                <a:defRPr/>
              </a:pPr>
              <a:t>24.9.2014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B84F6C-0795-4A44-BAA5-27A4ACC0D33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7872C0-CF13-4CBC-92E9-0A4AF91C627B}" type="datetimeFigureOut">
              <a:rPr lang="cs-CZ"/>
              <a:pPr>
                <a:defRPr/>
              </a:pPr>
              <a:t>24.9.2014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9FB824-C188-45E9-A761-8E5CC856A79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F96A0D-D178-4500-B292-94BE66A120BA}" type="datetimeFigureOut">
              <a:rPr lang="cs-CZ"/>
              <a:pPr>
                <a:defRPr/>
              </a:pPr>
              <a:t>24.9.2014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68FE45-F97D-41C1-9995-BA9B70E93B1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A290B8-4641-47D1-BA5F-6D5392A9FF2C}" type="datetimeFigureOut">
              <a:rPr lang="cs-CZ"/>
              <a:pPr>
                <a:defRPr/>
              </a:pPr>
              <a:t>24.9.2014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0B4FCB-F737-460C-B4C3-FB6C1F18924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69A5D1-C9C2-40C4-8B0F-80DEEC21248D}" type="datetimeFigureOut">
              <a:rPr lang="cs-CZ"/>
              <a:pPr>
                <a:defRPr/>
              </a:pPr>
              <a:t>24.9.2014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BD22F8-5F7B-4181-8B5A-D5841C8A1F4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E4EB95-8FD7-4F54-8C1E-33DA6637493C}" type="datetimeFigureOut">
              <a:rPr lang="cs-CZ"/>
              <a:pPr>
                <a:defRPr/>
              </a:pPr>
              <a:t>24.9.2014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6FE346-1C25-4709-AB14-D9EA9ACB058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BD374F-5E5C-43E9-8395-1F4F494DBA7B}" type="datetimeFigureOut">
              <a:rPr lang="cs-CZ"/>
              <a:pPr>
                <a:defRPr/>
              </a:pPr>
              <a:t>24.9.2014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ACDD74-3889-43C7-9354-AD225CAE028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A6DE0D-58B7-47AF-ABC9-C13475C25EE2}" type="datetimeFigureOut">
              <a:rPr lang="cs-CZ"/>
              <a:pPr>
                <a:defRPr/>
              </a:pPr>
              <a:t>24.9.2014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B49134-D4E4-4A98-95A0-41DC45D9D64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AF4577-A19B-4D16-950D-D1D2D940CF70}" type="datetimeFigureOut">
              <a:rPr lang="cs-CZ"/>
              <a:pPr>
                <a:defRPr/>
              </a:pPr>
              <a:t>24.9.2014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4D744E-80A7-4F33-9371-1EE2C936FF6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D0C63F-3C7D-4A74-BC25-A768C7EFB204}" type="datetimeFigureOut">
              <a:rPr lang="cs-CZ"/>
              <a:pPr>
                <a:defRPr/>
              </a:pPr>
              <a:t>24.9.2014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5A9297-4CAF-4FF4-88B6-A246F46C1BA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AB47B6-6DC1-4FA3-8792-EA9DD585765E}" type="datetimeFigureOut">
              <a:rPr lang="cs-CZ"/>
              <a:pPr>
                <a:defRPr/>
              </a:pPr>
              <a:t>24.9.2014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490A80-7CEB-4C24-A9D5-D81C80BC186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A83CA40-88F4-4CCD-965F-40C15DF3D782}" type="datetimeFigureOut">
              <a:rPr lang="cs-CZ"/>
              <a:pPr>
                <a:defRPr/>
              </a:pPr>
              <a:t>24.9.2014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pPr>
              <a:defRPr/>
            </a:pPr>
            <a:fld id="{E8C1654F-FC15-437C-A426-5C5A83D46F1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solidFill>
            <a:srgbClr val="FFFF00"/>
          </a:solidFill>
          <a:ln>
            <a:solidFill>
              <a:schemeClr val="tx1"/>
            </a:solidFill>
          </a:ln>
        </p:spPr>
        <p:txBody>
          <a:bodyPr/>
          <a:lstStyle/>
          <a:p>
            <a:pPr eaLnBrk="1" hangingPunct="1"/>
            <a:r>
              <a:rPr lang="cs-CZ" altLang="cs-CZ" sz="4800" smtClean="0"/>
              <a:t>BAROKO 16. - 18. STOLETÍ</a:t>
            </a:r>
            <a:br>
              <a:rPr lang="cs-CZ" altLang="cs-CZ" sz="4800" smtClean="0"/>
            </a:br>
            <a:r>
              <a:rPr lang="cs-CZ" altLang="cs-CZ" sz="2000" smtClean="0"/>
              <a:t>Mgr. Iveta Vališková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bg1"/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</p:txBody>
      </p:sp>
      <p:pic>
        <p:nvPicPr>
          <p:cNvPr id="2052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4005064"/>
            <a:ext cx="6553348" cy="1409700"/>
          </a:xfrm>
          <a:prstGeom prst="rect">
            <a:avLst/>
          </a:prstGeom>
          <a:solidFill>
            <a:srgbClr val="FFFFFF"/>
          </a:solidFill>
          <a:ln w="9525">
            <a:solidFill>
              <a:schemeClr val="tx2">
                <a:lumMod val="40000"/>
                <a:lumOff val="60000"/>
              </a:schemeClr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chemeClr val="tx1"/>
            </a:solidFill>
          </a:ln>
        </p:spPr>
        <p:txBody>
          <a:bodyPr/>
          <a:lstStyle/>
          <a:p>
            <a:pPr eaLnBrk="1" hangingPunct="1"/>
            <a:r>
              <a:rPr lang="cs-CZ" altLang="cs-CZ" smtClean="0"/>
              <a:t>TYPICKÉ ZNAKY BAROKA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68313" y="1484313"/>
            <a:ext cx="8229600" cy="2881312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VELKÁ ZDOBNOST, BAREVNOST</a:t>
            </a:r>
          </a:p>
          <a:p>
            <a:pPr eaLnBrk="1" hangingPunct="1">
              <a:defRPr/>
            </a:pPr>
            <a:r>
              <a:rPr lang="cs-CZ" dirty="0" smtClean="0"/>
              <a:t>KŘIVKY, VLNĚNÍ, ORNAMENTY</a:t>
            </a:r>
          </a:p>
          <a:p>
            <a:pPr eaLnBrk="1" hangingPunct="1">
              <a:defRPr/>
            </a:pPr>
            <a:r>
              <a:rPr lang="cs-CZ" dirty="0" smtClean="0"/>
              <a:t>MOHUTNOST,  VELKOLEPOST</a:t>
            </a:r>
          </a:p>
          <a:p>
            <a:pPr eaLnBrk="1" hangingPunct="1">
              <a:defRPr/>
            </a:pPr>
            <a:r>
              <a:rPr lang="cs-CZ" dirty="0" smtClean="0"/>
              <a:t>KOPULE,OBLOUKY, SLOUPY</a:t>
            </a:r>
          </a:p>
          <a:p>
            <a:pPr eaLnBrk="1" hangingPunct="1">
              <a:defRPr/>
            </a:pPr>
            <a:r>
              <a:rPr lang="cs-CZ" dirty="0" smtClean="0"/>
              <a:t>ZDOBENÍ ZLATEM, MRAMOREM, ŘEZBAMI</a:t>
            </a:r>
          </a:p>
          <a:p>
            <a:pPr eaLnBrk="1" hangingPunct="1">
              <a:defRPr/>
            </a:pPr>
            <a:endParaRPr lang="cs-CZ" dirty="0" smtClean="0"/>
          </a:p>
        </p:txBody>
      </p:sp>
      <p:pic>
        <p:nvPicPr>
          <p:cNvPr id="3076" name="Obrázek 3" descr="skenování0056.jpg"/>
          <p:cNvPicPr>
            <a:picLocks noChangeAspect="1"/>
          </p:cNvPicPr>
          <p:nvPr/>
        </p:nvPicPr>
        <p:blipFill>
          <a:blip r:embed="rId2" cstate="print"/>
          <a:srcRect t="8421"/>
          <a:stretch>
            <a:fillRect/>
          </a:stretch>
        </p:blipFill>
        <p:spPr bwMode="auto">
          <a:xfrm>
            <a:off x="3516313" y="4508500"/>
            <a:ext cx="2111375" cy="21605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077" name="Obrázek 4" descr="skenování0057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6638" y="1484313"/>
            <a:ext cx="1276350" cy="24542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078" name="Obrázek 5" descr="skenování0060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888" y="5078413"/>
            <a:ext cx="2879725" cy="14557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079" name="Obrázek 6" descr="skenování0061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188" y="4941888"/>
            <a:ext cx="2087562" cy="15922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07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9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4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9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4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chemeClr val="tx1"/>
            </a:solidFill>
          </a:ln>
        </p:spPr>
        <p:txBody>
          <a:bodyPr/>
          <a:lstStyle/>
          <a:p>
            <a:pPr eaLnBrk="1" hangingPunct="1"/>
            <a:r>
              <a:rPr lang="cs-CZ" altLang="cs-CZ" smtClean="0"/>
              <a:t>Barokní stavby</a:t>
            </a:r>
            <a:endParaRPr lang="cs-CZ" altLang="cs-CZ" sz="2200" smtClean="0"/>
          </a:p>
        </p:txBody>
      </p:sp>
      <p:pic>
        <p:nvPicPr>
          <p:cNvPr id="4099" name="Obrázek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2133600"/>
            <a:ext cx="3960813" cy="3743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4100" name="Zástupný symbol pro obsah 7"/>
          <p:cNvSpPr>
            <a:spLocks noGrp="1"/>
          </p:cNvSpPr>
          <p:nvPr>
            <p:ph idx="1"/>
          </p:nvPr>
        </p:nvSpPr>
        <p:spPr>
          <a:xfrm>
            <a:off x="179388" y="1557338"/>
            <a:ext cx="8518525" cy="38735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altLang="cs-CZ" sz="1800" smtClean="0"/>
              <a:t>	       Chrám sv. Mikuláše na Starém Městě                  Kostel  sv. Jakuba v Jičíně</a:t>
            </a:r>
          </a:p>
          <a:p>
            <a:pPr eaLnBrk="1" hangingPunct="1"/>
            <a:endParaRPr lang="cs-CZ" altLang="cs-CZ" sz="1400" smtClean="0"/>
          </a:p>
        </p:txBody>
      </p:sp>
      <p:pic>
        <p:nvPicPr>
          <p:cNvPr id="4101" name="Zástupný symbol pro obsah 3" descr="DSC06816.JPG"/>
          <p:cNvPicPr>
            <a:picLocks/>
          </p:cNvPicPr>
          <p:nvPr/>
        </p:nvPicPr>
        <p:blipFill>
          <a:blip r:embed="rId3" cstate="print"/>
          <a:srcRect l="12396" t="10332" r="36462" b="9087"/>
          <a:stretch>
            <a:fillRect/>
          </a:stretch>
        </p:blipFill>
        <p:spPr bwMode="auto">
          <a:xfrm>
            <a:off x="971550" y="2133600"/>
            <a:ext cx="3313113" cy="3743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Barokní stavby</a:t>
            </a:r>
          </a:p>
        </p:txBody>
      </p:sp>
      <p:pic>
        <p:nvPicPr>
          <p:cNvPr id="5123" name="Obrázek 0" descr="05l_det.jpg"/>
          <p:cNvPicPr>
            <a:picLocks noChangeAspect="1" noChangeArrowheads="1"/>
          </p:cNvPicPr>
          <p:nvPr/>
        </p:nvPicPr>
        <p:blipFill>
          <a:blip r:embed="rId2" cstate="print"/>
          <a:srcRect b="19969"/>
          <a:stretch>
            <a:fillRect/>
          </a:stretch>
        </p:blipFill>
        <p:spPr bwMode="auto">
          <a:xfrm>
            <a:off x="6227763" y="1484313"/>
            <a:ext cx="2663825" cy="2493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124" name="Obrázek 6" descr="DSC09002.JPG"/>
          <p:cNvPicPr>
            <a:picLocks noChangeAspect="1"/>
          </p:cNvPicPr>
          <p:nvPr/>
        </p:nvPicPr>
        <p:blipFill>
          <a:blip r:embed="rId3" cstate="print"/>
          <a:srcRect l="12988" t="15350" r="23225"/>
          <a:stretch>
            <a:fillRect/>
          </a:stretch>
        </p:blipFill>
        <p:spPr bwMode="auto">
          <a:xfrm>
            <a:off x="6227763" y="4005263"/>
            <a:ext cx="2676525" cy="26638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5125" name="Zástupný symbol pro obsah 7"/>
          <p:cNvSpPr>
            <a:spLocks noGrp="1"/>
          </p:cNvSpPr>
          <p:nvPr>
            <p:ph idx="1"/>
          </p:nvPr>
        </p:nvSpPr>
        <p:spPr>
          <a:xfrm>
            <a:off x="1258888" y="1844675"/>
            <a:ext cx="2089150" cy="43180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altLang="cs-CZ" sz="2000" smtClean="0"/>
              <a:t>Jičínský zámek</a:t>
            </a:r>
          </a:p>
        </p:txBody>
      </p:sp>
      <p:pic>
        <p:nvPicPr>
          <p:cNvPr id="5126" name="Zástupný symbol pro obsah 3" descr="DSC06802.JPG"/>
          <p:cNvPicPr>
            <a:picLocks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0825" y="2276475"/>
            <a:ext cx="3816350" cy="41052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572000" y="1557338"/>
            <a:ext cx="165576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/>
              <a:t>Zámek </a:t>
            </a:r>
          </a:p>
          <a:p>
            <a:pPr algn="ctr" eaLnBrk="1" hangingPunct="1"/>
            <a:r>
              <a:rPr lang="cs-CZ" altLang="cs-CZ"/>
              <a:t>v Dětenicích                                                              před opravou</a:t>
            </a:r>
          </a:p>
          <a:p>
            <a:pPr algn="ctr" eaLnBrk="1" hangingPunct="1"/>
            <a:endParaRPr lang="cs-CZ" alt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5" grpId="0" build="p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chemeClr val="tx1"/>
            </a:solidFill>
          </a:ln>
        </p:spPr>
        <p:txBody>
          <a:bodyPr/>
          <a:lstStyle/>
          <a:p>
            <a:pPr eaLnBrk="1" hangingPunct="1"/>
            <a:r>
              <a:rPr lang="cs-CZ" altLang="cs-CZ" smtClean="0"/>
              <a:t>Barokní stavby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>
          <a:xfrm>
            <a:off x="2051050" y="1557338"/>
            <a:ext cx="5556250" cy="604837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altLang="cs-CZ" smtClean="0"/>
              <a:t>Vodní a větrné mlýny mlely obilí</a:t>
            </a:r>
          </a:p>
          <a:p>
            <a:pPr eaLnBrk="1" hangingPunct="1"/>
            <a:endParaRPr lang="cs-CZ" altLang="cs-CZ" smtClean="0"/>
          </a:p>
        </p:txBody>
      </p:sp>
      <p:pic>
        <p:nvPicPr>
          <p:cNvPr id="6148" name="Obrázek 3" descr="DSC09008.JPG"/>
          <p:cNvPicPr>
            <a:picLocks noChangeAspect="1"/>
          </p:cNvPicPr>
          <p:nvPr/>
        </p:nvPicPr>
        <p:blipFill>
          <a:blip r:embed="rId2" cstate="print"/>
          <a:srcRect l="25587" t="19550" r="16927" b="10101"/>
          <a:stretch>
            <a:fillRect/>
          </a:stretch>
        </p:blipFill>
        <p:spPr bwMode="auto">
          <a:xfrm>
            <a:off x="539750" y="2276475"/>
            <a:ext cx="4672013" cy="42862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6149" name="Obrázek 4" descr="DSC09007.JPG"/>
          <p:cNvPicPr>
            <a:picLocks noChangeAspect="1"/>
          </p:cNvPicPr>
          <p:nvPr/>
        </p:nvPicPr>
        <p:blipFill>
          <a:blip r:embed="rId3" cstate="print"/>
          <a:srcRect l="24013" t="2100" r="24800"/>
          <a:stretch>
            <a:fillRect/>
          </a:stretch>
        </p:blipFill>
        <p:spPr bwMode="auto">
          <a:xfrm>
            <a:off x="5724525" y="2276475"/>
            <a:ext cx="3011488" cy="43211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>
            <a:solidFill>
              <a:schemeClr val="tx1"/>
            </a:solidFill>
          </a:ln>
        </p:spPr>
        <p:txBody>
          <a:bodyPr/>
          <a:lstStyle/>
          <a:p>
            <a:pPr eaLnBrk="1" hangingPunct="1"/>
            <a:r>
              <a:rPr lang="cs-CZ" altLang="cs-CZ" smtClean="0"/>
              <a:t>Barokní nábytek</a:t>
            </a:r>
          </a:p>
        </p:txBody>
      </p:sp>
      <p:pic>
        <p:nvPicPr>
          <p:cNvPr id="7171" name="Obrázek 4" descr="skenování0059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7400" y="1844675"/>
            <a:ext cx="2884488" cy="4492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2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6202363" cy="1684338"/>
          </a:xfrm>
        </p:spPr>
        <p:txBody>
          <a:bodyPr/>
          <a:lstStyle/>
          <a:p>
            <a:pPr eaLnBrk="1" hangingPunct="1"/>
            <a:r>
              <a:rPr lang="cs-CZ" altLang="cs-CZ" sz="2800" smtClean="0"/>
              <a:t>byl také velmi ozdobený</a:t>
            </a:r>
          </a:p>
          <a:p>
            <a:pPr eaLnBrk="1" hangingPunct="1"/>
            <a:r>
              <a:rPr lang="cs-CZ" altLang="cs-CZ" sz="2800" smtClean="0"/>
              <a:t>často vyřezávaný ze vzácného dřeva</a:t>
            </a:r>
          </a:p>
          <a:p>
            <a:pPr eaLnBrk="1" hangingPunct="1"/>
            <a:r>
              <a:rPr lang="cs-CZ" altLang="cs-CZ" sz="2800" smtClean="0"/>
              <a:t>se složitými výšivkami, zlacený,…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2800" smtClean="0"/>
              <a:t> </a:t>
            </a:r>
          </a:p>
        </p:txBody>
      </p:sp>
      <p:pic>
        <p:nvPicPr>
          <p:cNvPr id="7173" name="Zástupný symbol pro obsah 3" descr="skenování0058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6013" y="3141663"/>
            <a:ext cx="2879725" cy="30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  <a:ln>
            <a:solidFill>
              <a:schemeClr val="tx1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Barokní oděvy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6275388" cy="1181100"/>
          </a:xfrm>
        </p:spPr>
        <p:txBody>
          <a:bodyPr/>
          <a:lstStyle/>
          <a:p>
            <a:pPr eaLnBrk="1" hangingPunct="1"/>
            <a:r>
              <a:rPr lang="cs-CZ" altLang="cs-CZ" smtClean="0"/>
              <a:t>byly zdobeny výšivkami, krajkami,</a:t>
            </a:r>
          </a:p>
          <a:p>
            <a:pPr eaLnBrk="1" hangingPunct="1"/>
            <a:r>
              <a:rPr lang="cs-CZ" altLang="cs-CZ" smtClean="0"/>
              <a:t>šperky, paruky, pentle,…</a:t>
            </a:r>
          </a:p>
        </p:txBody>
      </p:sp>
      <p:pic>
        <p:nvPicPr>
          <p:cNvPr id="8196" name="Obrázek 4" descr="skenování0027.jpg"/>
          <p:cNvPicPr>
            <a:picLocks noChangeAspect="1"/>
          </p:cNvPicPr>
          <p:nvPr/>
        </p:nvPicPr>
        <p:blipFill>
          <a:blip r:embed="rId2" cstate="print"/>
          <a:srcRect l="18298" t="16518" r="17029" b="4639"/>
          <a:stretch>
            <a:fillRect/>
          </a:stretch>
        </p:blipFill>
        <p:spPr bwMode="auto">
          <a:xfrm>
            <a:off x="5435600" y="2565400"/>
            <a:ext cx="3251200" cy="3671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7" name="Obrázek 8" descr="DSC09004.JPG"/>
          <p:cNvPicPr>
            <a:picLocks noChangeAspect="1"/>
          </p:cNvPicPr>
          <p:nvPr/>
        </p:nvPicPr>
        <p:blipFill>
          <a:blip r:embed="rId3" cstate="print"/>
          <a:srcRect l="22836" t="4851" r="25977" b="2751"/>
          <a:stretch>
            <a:fillRect/>
          </a:stretch>
        </p:blipFill>
        <p:spPr bwMode="auto">
          <a:xfrm>
            <a:off x="323850" y="2924175"/>
            <a:ext cx="2446338" cy="33131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8198" name="Obrázek 9" descr="DSC09005.JPG"/>
          <p:cNvPicPr>
            <a:picLocks noChangeAspect="1"/>
          </p:cNvPicPr>
          <p:nvPr/>
        </p:nvPicPr>
        <p:blipFill>
          <a:blip r:embed="rId4" cstate="print"/>
          <a:srcRect l="33463" t="12201" r="31888" b="30051"/>
          <a:stretch>
            <a:fillRect/>
          </a:stretch>
        </p:blipFill>
        <p:spPr bwMode="auto">
          <a:xfrm>
            <a:off x="2843213" y="2924175"/>
            <a:ext cx="2651125" cy="33131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8199" name="Obrázek 10" descr="DSC09006.JPG"/>
          <p:cNvPicPr>
            <a:picLocks noChangeAspect="1"/>
          </p:cNvPicPr>
          <p:nvPr/>
        </p:nvPicPr>
        <p:blipFill>
          <a:blip r:embed="rId5" cstate="print"/>
          <a:srcRect l="24388" r="36613" b="3801"/>
          <a:stretch>
            <a:fillRect/>
          </a:stretch>
        </p:blipFill>
        <p:spPr bwMode="auto">
          <a:xfrm>
            <a:off x="7524750" y="260350"/>
            <a:ext cx="1439863" cy="26638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Baroko</a:t>
            </a:r>
            <a:br>
              <a:rPr lang="cs-CZ" dirty="0" smtClean="0"/>
            </a:br>
            <a:r>
              <a:rPr lang="cs-CZ" sz="2200" dirty="0" smtClean="0"/>
              <a:t> III/2 Inovace a zkvalitnění výuky prostřednictvím ICT</a:t>
            </a:r>
          </a:p>
        </p:txBody>
      </p:sp>
      <p:sp>
        <p:nvSpPr>
          <p:cNvPr id="5" name="Podnadpis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133850"/>
          </a:xfrm>
          <a:solidFill>
            <a:schemeClr val="accent6">
              <a:lumMod val="60000"/>
              <a:lumOff val="40000"/>
            </a:scheme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b="1" dirty="0" smtClean="0"/>
              <a:t>Autor</a:t>
            </a:r>
            <a:r>
              <a:rPr lang="cs-CZ" sz="2800" dirty="0" smtClean="0"/>
              <a:t>:  Mgr. Iveta </a:t>
            </a:r>
            <a:r>
              <a:rPr lang="cs-CZ" sz="2800" dirty="0" err="1" smtClean="0"/>
              <a:t>Vališková</a:t>
            </a:r>
            <a:endParaRPr lang="cs-CZ" sz="2800" dirty="0" smtClean="0"/>
          </a:p>
          <a:p>
            <a:pPr>
              <a:defRPr/>
            </a:pPr>
            <a:r>
              <a:rPr lang="cs-CZ" sz="2800" b="1" dirty="0" smtClean="0"/>
              <a:t>Škola: </a:t>
            </a:r>
            <a:r>
              <a:rPr lang="cs-CZ" sz="2400" dirty="0" smtClean="0"/>
              <a:t>ZŠ a MŠ, Dětenice, okres Jičín</a:t>
            </a:r>
          </a:p>
          <a:p>
            <a:pPr>
              <a:defRPr/>
            </a:pPr>
            <a:r>
              <a:rPr lang="cs-CZ" sz="2800" b="1" dirty="0" smtClean="0"/>
              <a:t>Číslo projektu: </a:t>
            </a:r>
            <a:r>
              <a:rPr lang="cs-CZ" sz="2400" dirty="0" smtClean="0"/>
              <a:t>CZ.1.07/1.4.00/21.3770</a:t>
            </a:r>
            <a:endParaRPr lang="cs-CZ" sz="2800" dirty="0" smtClean="0"/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b="1" dirty="0" smtClean="0"/>
              <a:t>Předmět</a:t>
            </a:r>
            <a:r>
              <a:rPr lang="cs-CZ" sz="2800" dirty="0" smtClean="0"/>
              <a:t>: Vlastivěda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b="1" dirty="0" smtClean="0"/>
              <a:t>Cílová skupina</a:t>
            </a:r>
            <a:r>
              <a:rPr lang="cs-CZ" sz="2800" dirty="0" smtClean="0"/>
              <a:t>: 4.a 5.ročník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b="1" dirty="0" smtClean="0"/>
              <a:t>Použité zdroje: </a:t>
            </a:r>
            <a:r>
              <a:rPr lang="cs-CZ" sz="2800" dirty="0" smtClean="0"/>
              <a:t>www.office.</a:t>
            </a:r>
            <a:r>
              <a:rPr lang="cs-CZ" sz="2800" dirty="0" err="1" smtClean="0"/>
              <a:t>microsoft.com</a:t>
            </a:r>
            <a:endParaRPr lang="cs-CZ" sz="2800" dirty="0" smtClean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800" b="1" dirty="0" smtClean="0"/>
              <a:t>Fotografie: </a:t>
            </a:r>
            <a:r>
              <a:rPr lang="cs-CZ" sz="2800" dirty="0" smtClean="0"/>
              <a:t>vlastní, obrázky – práce s žáky  ( souhlas rodičů RS 15.1.2014) </a:t>
            </a:r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 smtClean="0"/>
          </a:p>
        </p:txBody>
      </p:sp>
      <p:pic>
        <p:nvPicPr>
          <p:cNvPr id="9220" name="obrázek 2"/>
          <p:cNvPicPr>
            <a:picLocks noChangeAspect="1" noChangeArrowheads="1"/>
          </p:cNvPicPr>
          <p:nvPr/>
        </p:nvPicPr>
        <p:blipFill>
          <a:blip r:embed="rId2" cstate="print"/>
          <a:srcRect t="9122"/>
          <a:stretch>
            <a:fillRect/>
          </a:stretch>
        </p:blipFill>
        <p:spPr bwMode="auto">
          <a:xfrm>
            <a:off x="1476375" y="5516563"/>
            <a:ext cx="5399881" cy="10525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pPr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pPr>
              <a:defRPr/>
            </a:pPr>
            <a:r>
              <a:rPr lang="cs-CZ" sz="2400" b="1" dirty="0" smtClean="0"/>
              <a:t>Cíle: </a:t>
            </a:r>
            <a:r>
              <a:rPr lang="cs-CZ" sz="2400" dirty="0" smtClean="0"/>
              <a:t>Materiál je určen pro základní seznámení s učivem o baroku pro žáky 1. stupně ZŠ (4. a 5. ročník ZŠ, Člověk a jeho svět, Vlastivěda)</a:t>
            </a:r>
          </a:p>
          <a:p>
            <a:pPr>
              <a:defRPr/>
            </a:pPr>
            <a:r>
              <a:rPr lang="cs-CZ" sz="2400" b="1" dirty="0" smtClean="0"/>
              <a:t>Formát, velikost: </a:t>
            </a:r>
            <a:r>
              <a:rPr lang="cs-CZ" sz="2400" dirty="0" smtClean="0"/>
              <a:t>prezentace Microsoft Office PowerPoint, 7,05 MB</a:t>
            </a:r>
          </a:p>
          <a:p>
            <a:pPr>
              <a:defRPr/>
            </a:pPr>
            <a:r>
              <a:rPr lang="cs-CZ" sz="2400" b="1" dirty="0" smtClean="0"/>
              <a:t>Metodické doporučení pro práci s materiálem: </a:t>
            </a:r>
            <a:r>
              <a:rPr lang="cs-CZ" sz="2400" dirty="0" smtClean="0"/>
              <a:t> Materiál dětem představuje základní informace, děti nejprve zkouší doplnit ústně vhodný text před kliknutím samy</a:t>
            </a:r>
            <a:r>
              <a:rPr lang="cs-CZ" sz="2400" b="1" dirty="0" smtClean="0"/>
              <a:t>. </a:t>
            </a:r>
            <a:r>
              <a:rPr lang="cs-CZ" sz="2400" dirty="0" smtClean="0"/>
              <a:t>Pak text čtou nahlas, zkouší pojmenovat památky, vzpomenout si na další ve stejném slohu. Společně s vyučujícím vyberou nejnutnější text k vypsání do sešitu. Na závěr vypracují pracovní list.</a:t>
            </a:r>
            <a:r>
              <a:rPr lang="cs-CZ" sz="2400" b="1" dirty="0" smtClean="0"/>
              <a:t> </a:t>
            </a:r>
            <a:endParaRPr lang="cs-CZ" sz="2400" dirty="0" smtClean="0"/>
          </a:p>
          <a:p>
            <a:pPr>
              <a:defRPr/>
            </a:pPr>
            <a:endParaRPr lang="cs-CZ" sz="2400" dirty="0" smtClean="0"/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214</TotalTime>
  <Words>140</Words>
  <Application>Microsoft Office PowerPoint</Application>
  <PresentationFormat>Předvádění na obrazovce (4:3)</PresentationFormat>
  <Paragraphs>35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Arial</vt:lpstr>
      <vt:lpstr>Calibri</vt:lpstr>
      <vt:lpstr>Motiv sady Office</vt:lpstr>
      <vt:lpstr>BAROKO 16. - 18. STOLETÍ Mgr. Iveta Vališková</vt:lpstr>
      <vt:lpstr>TYPICKÉ ZNAKY BAROKA</vt:lpstr>
      <vt:lpstr>Barokní stavby</vt:lpstr>
      <vt:lpstr>Barokní stavby</vt:lpstr>
      <vt:lpstr>Barokní stavby</vt:lpstr>
      <vt:lpstr>Barokní nábytek</vt:lpstr>
      <vt:lpstr>Barokní oděvy</vt:lpstr>
      <vt:lpstr>Baroko  III/2 Inovace a zkvalitnění výuky prostřednictvím ICT</vt:lpstr>
      <vt:lpstr>Anotace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BAROKO</dc:title>
  <dc:creator>Uživatel</dc:creator>
  <cp:lastModifiedBy>Dum</cp:lastModifiedBy>
  <cp:revision>31</cp:revision>
  <dcterms:created xsi:type="dcterms:W3CDTF">2013-07-16T09:20:46Z</dcterms:created>
  <dcterms:modified xsi:type="dcterms:W3CDTF">2014-09-24T17:14:11Z</dcterms:modified>
</cp:coreProperties>
</file>