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61" r:id="rId4"/>
    <p:sldId id="257" r:id="rId5"/>
    <p:sldId id="262" r:id="rId6"/>
    <p:sldId id="259" r:id="rId7"/>
    <p:sldId id="258" r:id="rId8"/>
    <p:sldId id="263" r:id="rId9"/>
    <p:sldId id="264" r:id="rId10"/>
    <p:sldId id="265" r:id="rId11"/>
    <p:sldId id="266" r:id="rId12"/>
    <p:sldId id="271" r:id="rId13"/>
    <p:sldId id="267" r:id="rId14"/>
    <p:sldId id="268" r:id="rId15"/>
    <p:sldId id="269" r:id="rId16"/>
    <p:sldId id="270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1F01C-A9FE-49D4-8111-FA748F235AA6}" type="datetimeFigureOut">
              <a:rPr lang="cs-CZ" smtClean="0"/>
              <a:pPr/>
              <a:t>24.9.2014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17152-63A1-4A82-98F2-D278F6E73D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1F01C-A9FE-49D4-8111-FA748F235AA6}" type="datetimeFigureOut">
              <a:rPr lang="cs-CZ" smtClean="0"/>
              <a:pPr/>
              <a:t>24.9.2014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17152-63A1-4A82-98F2-D278F6E73D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1F01C-A9FE-49D4-8111-FA748F235AA6}" type="datetimeFigureOut">
              <a:rPr lang="cs-CZ" smtClean="0"/>
              <a:pPr/>
              <a:t>24.9.2014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17152-63A1-4A82-98F2-D278F6E73D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1F01C-A9FE-49D4-8111-FA748F235AA6}" type="datetimeFigureOut">
              <a:rPr lang="cs-CZ" smtClean="0"/>
              <a:pPr/>
              <a:t>24.9.2014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17152-63A1-4A82-98F2-D278F6E73D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1F01C-A9FE-49D4-8111-FA748F235AA6}" type="datetimeFigureOut">
              <a:rPr lang="cs-CZ" smtClean="0"/>
              <a:pPr/>
              <a:t>24.9.2014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17152-63A1-4A82-98F2-D278F6E73D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1F01C-A9FE-49D4-8111-FA748F235AA6}" type="datetimeFigureOut">
              <a:rPr lang="cs-CZ" smtClean="0"/>
              <a:pPr/>
              <a:t>24.9.2014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17152-63A1-4A82-98F2-D278F6E73D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1F01C-A9FE-49D4-8111-FA748F235AA6}" type="datetimeFigureOut">
              <a:rPr lang="cs-CZ" smtClean="0"/>
              <a:pPr/>
              <a:t>24.9.2014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17152-63A1-4A82-98F2-D278F6E73D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1F01C-A9FE-49D4-8111-FA748F235AA6}" type="datetimeFigureOut">
              <a:rPr lang="cs-CZ" smtClean="0"/>
              <a:pPr/>
              <a:t>24.9.2014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17152-63A1-4A82-98F2-D278F6E73D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1F01C-A9FE-49D4-8111-FA748F235AA6}" type="datetimeFigureOut">
              <a:rPr lang="cs-CZ" smtClean="0"/>
              <a:pPr/>
              <a:t>24.9.2014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17152-63A1-4A82-98F2-D278F6E73D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1F01C-A9FE-49D4-8111-FA748F235AA6}" type="datetimeFigureOut">
              <a:rPr lang="cs-CZ" smtClean="0"/>
              <a:pPr/>
              <a:t>24.9.2014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17152-63A1-4A82-98F2-D278F6E73D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1F01C-A9FE-49D4-8111-FA748F235AA6}" type="datetimeFigureOut">
              <a:rPr lang="cs-CZ" smtClean="0"/>
              <a:pPr/>
              <a:t>24.9.2014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17152-63A1-4A82-98F2-D278F6E73D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B1F01C-A9FE-49D4-8111-FA748F235AA6}" type="datetimeFigureOut">
              <a:rPr lang="cs-CZ" smtClean="0"/>
              <a:pPr/>
              <a:t>24.9.2014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517152-63A1-4A82-98F2-D278F6E73D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eg"/><Relationship Id="rId3" Type="http://schemas.openxmlformats.org/officeDocument/2006/relationships/image" Target="../media/image46.jpeg"/><Relationship Id="rId7" Type="http://schemas.openxmlformats.org/officeDocument/2006/relationships/image" Target="../media/image50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jpeg"/><Relationship Id="rId5" Type="http://schemas.openxmlformats.org/officeDocument/2006/relationships/image" Target="../media/image48.jpeg"/><Relationship Id="rId4" Type="http://schemas.openxmlformats.org/officeDocument/2006/relationships/image" Target="../media/image47.jpeg"/><Relationship Id="rId9" Type="http://schemas.openxmlformats.org/officeDocument/2006/relationships/image" Target="../media/image52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7" Type="http://schemas.openxmlformats.org/officeDocument/2006/relationships/image" Target="../media/image58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7.jpeg"/><Relationship Id="rId5" Type="http://schemas.openxmlformats.org/officeDocument/2006/relationships/image" Target="../media/image56.jpeg"/><Relationship Id="rId4" Type="http://schemas.openxmlformats.org/officeDocument/2006/relationships/image" Target="../media/image55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smtClean="0"/>
              <a:t>Podnebné pásy</a:t>
            </a:r>
            <a:br>
              <a:rPr lang="cs-CZ" dirty="0" smtClean="0"/>
            </a:br>
            <a:r>
              <a:rPr lang="cs-CZ" sz="2200" dirty="0" smtClean="0"/>
              <a:t>Mgr. Iveta </a:t>
            </a:r>
            <a:r>
              <a:rPr lang="cs-CZ" sz="2200" dirty="0" err="1" smtClean="0"/>
              <a:t>Vališková</a:t>
            </a:r>
            <a:endParaRPr lang="cs-CZ" sz="22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1475656" y="3933056"/>
            <a:ext cx="6178235" cy="1512168"/>
          </a:xfrm>
          <a:prstGeom prst="rect">
            <a:avLst/>
          </a:prstGeom>
          <a:solidFill>
            <a:srgbClr val="FFFFFF"/>
          </a:solidFill>
          <a:ln w="9525">
            <a:solidFill>
              <a:schemeClr val="tx2">
                <a:lumMod val="60000"/>
                <a:lumOff val="40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PODNEBNÉ PÁSY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Podle toho, jak během roku dopadají na určitá místa na Zemi sluneční paprsky rozlišujeme několik podnebných pásů.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4139952" y="2996952"/>
            <a:ext cx="3312368" cy="309634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>
            <a:stCxn id="4" idx="2"/>
            <a:endCxn id="4" idx="6"/>
          </p:cNvCxnSpPr>
          <p:nvPr/>
        </p:nvCxnSpPr>
        <p:spPr>
          <a:xfrm>
            <a:off x="4139952" y="4545124"/>
            <a:ext cx="33123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139952" y="4293096"/>
            <a:ext cx="3312368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139952" y="4797152"/>
            <a:ext cx="3312368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4283968" y="3933056"/>
            <a:ext cx="302433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4211960" y="5085184"/>
            <a:ext cx="309634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>
            <a:stCxn id="4" idx="1"/>
            <a:endCxn id="4" idx="7"/>
          </p:cNvCxnSpPr>
          <p:nvPr/>
        </p:nvCxnSpPr>
        <p:spPr>
          <a:xfrm>
            <a:off x="4625037" y="3450401"/>
            <a:ext cx="234219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>
            <a:stCxn id="4" idx="3"/>
            <a:endCxn id="4" idx="5"/>
          </p:cNvCxnSpPr>
          <p:nvPr/>
        </p:nvCxnSpPr>
        <p:spPr>
          <a:xfrm>
            <a:off x="4625037" y="5639847"/>
            <a:ext cx="234219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827584" y="314096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POLÁRNÍ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27584" y="5733256"/>
            <a:ext cx="2200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POLÁRNÍ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827584" y="357301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MÍRNÝ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27584" y="537321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MÍRNÝ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27584" y="400506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SUBTROPICKÝ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27584" y="479715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SUBTROPICKÝ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827584" y="443711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TROPICKÝ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3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Tropický pás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ROZKLÁDÁ SE KOLEM ROVNÍKU</a:t>
            </a:r>
          </a:p>
          <a:p>
            <a:r>
              <a:rPr lang="cs-CZ" dirty="0" smtClean="0"/>
              <a:t>Během roku je zde stále velmi teplo.</a:t>
            </a:r>
          </a:p>
          <a:p>
            <a:r>
              <a:rPr lang="cs-CZ" dirty="0" smtClean="0"/>
              <a:t>Odlišujeme zde tři různé vegetační oblasti</a:t>
            </a:r>
          </a:p>
          <a:p>
            <a:pPr marL="514350" indent="-514350">
              <a:buAutoNum type="arabicParenR"/>
            </a:pPr>
            <a:r>
              <a:rPr lang="cs-CZ" dirty="0" smtClean="0"/>
              <a:t>Tropický deštný </a:t>
            </a:r>
            <a:r>
              <a:rPr lang="cs-CZ" b="1" dirty="0" smtClean="0"/>
              <a:t>prales</a:t>
            </a:r>
            <a:r>
              <a:rPr lang="cs-CZ" dirty="0" smtClean="0"/>
              <a:t> ( velmi vlhké a horké podnebí)</a:t>
            </a:r>
          </a:p>
          <a:p>
            <a:pPr marL="514350" indent="-514350">
              <a:buAutoNum type="arabicParenR"/>
            </a:pPr>
            <a:r>
              <a:rPr lang="cs-CZ" b="1" dirty="0" smtClean="0"/>
              <a:t>Savany</a:t>
            </a:r>
            <a:r>
              <a:rPr lang="cs-CZ" dirty="0" smtClean="0"/>
              <a:t> (velké teplo,období dešťů a období sucha)</a:t>
            </a:r>
          </a:p>
          <a:p>
            <a:pPr marL="514350" indent="-514350">
              <a:buAutoNum type="arabicParenR"/>
            </a:pPr>
            <a:r>
              <a:rPr lang="cs-CZ" b="1" dirty="0" smtClean="0"/>
              <a:t>Pouště </a:t>
            </a:r>
            <a:r>
              <a:rPr lang="cs-CZ" dirty="0" smtClean="0"/>
              <a:t>a polopouště ( po celý rok velké teplotní rozdíly mezi dnem a nocí, velmi málo srážek)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cs-CZ" dirty="0" smtClean="0"/>
              <a:t>Tropický deštný prales</a:t>
            </a:r>
            <a:endParaRPr lang="cs-CZ" dirty="0"/>
          </a:p>
        </p:txBody>
      </p:sp>
      <p:pic>
        <p:nvPicPr>
          <p:cNvPr id="11" name="Zástupný symbol pro obsah 10" descr="pralesnička žlutá.JPG"/>
          <p:cNvPicPr>
            <a:picLocks noGrp="1" noChangeAspect="1"/>
          </p:cNvPicPr>
          <p:nvPr>
            <p:ph idx="1"/>
          </p:nvPr>
        </p:nvPicPr>
        <p:blipFill>
          <a:blip r:embed="rId2" cstate="screen"/>
          <a:srcRect/>
          <a:stretch>
            <a:fillRect/>
          </a:stretch>
        </p:blipFill>
        <p:spPr>
          <a:xfrm>
            <a:off x="611560" y="1628800"/>
            <a:ext cx="3528000" cy="2376000"/>
          </a:xfrm>
          <a:ln>
            <a:solidFill>
              <a:srgbClr val="00B050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</p:pic>
      <p:grpSp>
        <p:nvGrpSpPr>
          <p:cNvPr id="19" name="Skupina 18"/>
          <p:cNvGrpSpPr/>
          <p:nvPr/>
        </p:nvGrpSpPr>
        <p:grpSpPr>
          <a:xfrm>
            <a:off x="611560" y="4221088"/>
            <a:ext cx="3672408" cy="2448272"/>
            <a:chOff x="611560" y="4221088"/>
            <a:chExt cx="3672408" cy="2448272"/>
          </a:xfrm>
        </p:grpSpPr>
        <p:pic>
          <p:nvPicPr>
            <p:cNvPr id="6" name="Obrázek 5" descr="hrošík liberejský.JPG"/>
            <p:cNvPicPr>
              <a:picLocks noChangeAspect="1"/>
            </p:cNvPicPr>
            <p:nvPr/>
          </p:nvPicPr>
          <p:blipFill>
            <a:blip r:embed="rId3" cstate="screen"/>
            <a:srcRect/>
            <a:stretch>
              <a:fillRect/>
            </a:stretch>
          </p:blipFill>
          <p:spPr>
            <a:xfrm>
              <a:off x="611560" y="4221088"/>
              <a:ext cx="3528000" cy="2391359"/>
            </a:xfrm>
            <a:prstGeom prst="rect">
              <a:avLst/>
            </a:prstGeom>
            <a:ln>
              <a:solidFill>
                <a:srgbClr val="00B050"/>
              </a:solidFill>
            </a:ln>
            <a:effectLst>
              <a:glow rad="139700">
                <a:schemeClr val="accent3">
                  <a:satMod val="175000"/>
                  <a:alpha val="40000"/>
                </a:schemeClr>
              </a:glow>
            </a:effectLst>
          </p:spPr>
        </p:pic>
        <p:sp>
          <p:nvSpPr>
            <p:cNvPr id="12" name="TextovéPole 11"/>
            <p:cNvSpPr txBox="1"/>
            <p:nvPr/>
          </p:nvSpPr>
          <p:spPr>
            <a:xfrm>
              <a:off x="2483768" y="6300028"/>
              <a:ext cx="18002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err="1" smtClean="0">
                  <a:solidFill>
                    <a:srgbClr val="FFFF00"/>
                  </a:solidFill>
                </a:rPr>
                <a:t>Hrošík</a:t>
              </a:r>
              <a:r>
                <a:rPr lang="cs-CZ" b="1" dirty="0" smtClean="0">
                  <a:solidFill>
                    <a:srgbClr val="FFFF00"/>
                  </a:solidFill>
                </a:rPr>
                <a:t> </a:t>
              </a:r>
              <a:r>
                <a:rPr lang="cs-CZ" dirty="0" smtClean="0">
                  <a:solidFill>
                    <a:srgbClr val="FFFF00"/>
                  </a:solidFill>
                </a:rPr>
                <a:t>liberijský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4788025" y="1628800"/>
            <a:ext cx="3768693" cy="2376000"/>
            <a:chOff x="4788025" y="1628800"/>
            <a:chExt cx="3768693" cy="2376000"/>
          </a:xfrm>
        </p:grpSpPr>
        <p:pic>
          <p:nvPicPr>
            <p:cNvPr id="14" name="Obrázek 13" descr="gibon zlatolící1.JPG"/>
            <p:cNvPicPr>
              <a:picLocks noChangeAspect="1"/>
            </p:cNvPicPr>
            <p:nvPr/>
          </p:nvPicPr>
          <p:blipFill>
            <a:blip r:embed="rId4" cstate="screen"/>
            <a:stretch>
              <a:fillRect/>
            </a:stretch>
          </p:blipFill>
          <p:spPr>
            <a:xfrm>
              <a:off x="4788025" y="1628800"/>
              <a:ext cx="3577348" cy="2376000"/>
            </a:xfrm>
            <a:prstGeom prst="rect">
              <a:avLst/>
            </a:prstGeom>
            <a:ln>
              <a:solidFill>
                <a:srgbClr val="00B050"/>
              </a:solidFill>
            </a:ln>
            <a:effectLst>
              <a:glow rad="139700">
                <a:schemeClr val="accent3">
                  <a:satMod val="175000"/>
                  <a:alpha val="40000"/>
                </a:schemeClr>
              </a:glow>
            </a:effectLst>
          </p:spPr>
        </p:pic>
        <p:sp>
          <p:nvSpPr>
            <p:cNvPr id="13" name="Obdélník 12"/>
            <p:cNvSpPr/>
            <p:nvPr/>
          </p:nvSpPr>
          <p:spPr>
            <a:xfrm>
              <a:off x="7020272" y="2123564"/>
              <a:ext cx="153644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err="1" smtClean="0"/>
                <a:t>Gibon</a:t>
              </a:r>
              <a:r>
                <a:rPr lang="cs-CZ" dirty="0" smtClean="0"/>
                <a:t> zlatolící</a:t>
              </a:r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4788024" y="4221088"/>
            <a:ext cx="3577350" cy="2457564"/>
            <a:chOff x="4788024" y="4221088"/>
            <a:chExt cx="3577350" cy="2457564"/>
          </a:xfrm>
        </p:grpSpPr>
        <p:pic>
          <p:nvPicPr>
            <p:cNvPr id="15" name="Obrázek 14" descr="plameňák starosvětský.JPG"/>
            <p:cNvPicPr>
              <a:picLocks noChangeAspect="1"/>
            </p:cNvPicPr>
            <p:nvPr/>
          </p:nvPicPr>
          <p:blipFill>
            <a:blip r:embed="rId5" cstate="screen"/>
            <a:stretch>
              <a:fillRect/>
            </a:stretch>
          </p:blipFill>
          <p:spPr>
            <a:xfrm>
              <a:off x="4788025" y="4221088"/>
              <a:ext cx="3577349" cy="2376000"/>
            </a:xfrm>
            <a:prstGeom prst="rect">
              <a:avLst/>
            </a:prstGeom>
            <a:ln>
              <a:solidFill>
                <a:srgbClr val="00B050"/>
              </a:solidFill>
            </a:ln>
            <a:effectLst>
              <a:glow rad="139700">
                <a:schemeClr val="accent3">
                  <a:satMod val="175000"/>
                  <a:alpha val="40000"/>
                </a:schemeClr>
              </a:glow>
            </a:effectLst>
          </p:spPr>
        </p:pic>
        <p:sp>
          <p:nvSpPr>
            <p:cNvPr id="16" name="Obdélník 15"/>
            <p:cNvSpPr/>
            <p:nvPr/>
          </p:nvSpPr>
          <p:spPr>
            <a:xfrm>
              <a:off x="4788024" y="6309320"/>
              <a:ext cx="2364686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Plameňák starosvětský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  <p:pic>
        <p:nvPicPr>
          <p:cNvPr id="8" name="Picture 2" descr="G:\dada\Dady fotky\zvířena\výběr sněženka\foto prezentace\pralesnička modrá.JPG"/>
          <p:cNvPicPr>
            <a:picLocks noChangeAspect="1" noChangeArrowheads="1"/>
          </p:cNvPicPr>
          <p:nvPr/>
        </p:nvPicPr>
        <p:blipFill>
          <a:blip r:embed="rId6" cstate="print"/>
          <a:srcRect l="28503" t="30003" r="30992" b="23992"/>
          <a:stretch>
            <a:fillRect/>
          </a:stretch>
        </p:blipFill>
        <p:spPr bwMode="auto">
          <a:xfrm>
            <a:off x="3491880" y="3284984"/>
            <a:ext cx="1944216" cy="1656184"/>
          </a:xfrm>
          <a:prstGeom prst="rect">
            <a:avLst/>
          </a:prstGeom>
          <a:noFill/>
          <a:ln w="12700">
            <a:solidFill>
              <a:schemeClr val="accent3"/>
            </a:solidFill>
          </a:ln>
        </p:spPr>
      </p:pic>
      <p:sp>
        <p:nvSpPr>
          <p:cNvPr id="20" name="Obdélník 19"/>
          <p:cNvSpPr/>
          <p:nvPr/>
        </p:nvSpPr>
        <p:spPr>
          <a:xfrm>
            <a:off x="611560" y="3645024"/>
            <a:ext cx="17344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Pralesnička</a:t>
            </a:r>
            <a:r>
              <a:rPr lang="cs-CZ" dirty="0" smtClean="0"/>
              <a:t> žlutá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lemur kata" descr="lemur kata1.JPG"/>
          <p:cNvPicPr>
            <a:picLocks noGrp="1" noChangeAspect="1"/>
          </p:cNvPicPr>
          <p:nvPr>
            <p:ph idx="1"/>
          </p:nvPr>
        </p:nvPicPr>
        <p:blipFill>
          <a:blip r:embed="rId2" cstate="screen"/>
          <a:srcRect/>
          <a:stretch>
            <a:fillRect/>
          </a:stretch>
        </p:blipFill>
        <p:spPr>
          <a:xfrm>
            <a:off x="3203848" y="1412776"/>
            <a:ext cx="4752528" cy="301379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9" name="TextovéPole 28"/>
          <p:cNvSpPr txBox="1"/>
          <p:nvPr/>
        </p:nvSpPr>
        <p:spPr>
          <a:xfrm>
            <a:off x="6660232" y="400506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Lemur kata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Zástupný symbol pro obsah 3" descr="amadina Goudlová(pěnkava).JPG"/>
          <p:cNvPicPr>
            <a:picLocks noChangeAspect="1"/>
          </p:cNvPicPr>
          <p:nvPr/>
        </p:nvPicPr>
        <p:blipFill>
          <a:blip r:embed="rId3" cstate="screen"/>
          <a:srcRect/>
          <a:stretch>
            <a:fillRect/>
          </a:stretch>
        </p:blipFill>
        <p:spPr>
          <a:xfrm>
            <a:off x="0" y="1412776"/>
            <a:ext cx="3253610" cy="3924911"/>
          </a:xfrm>
          <a:prstGeom prst="rect">
            <a:avLst/>
          </a:prstGeom>
        </p:spPr>
      </p:pic>
      <p:grpSp>
        <p:nvGrpSpPr>
          <p:cNvPr id="15" name="tamarín"/>
          <p:cNvGrpSpPr/>
          <p:nvPr/>
        </p:nvGrpSpPr>
        <p:grpSpPr>
          <a:xfrm>
            <a:off x="0" y="1484784"/>
            <a:ext cx="3494087" cy="2693913"/>
            <a:chOff x="0" y="1412776"/>
            <a:chExt cx="3494087" cy="2693913"/>
          </a:xfrm>
        </p:grpSpPr>
        <p:pic>
          <p:nvPicPr>
            <p:cNvPr id="1026" name="Picture 2" descr="G:\dada\Dady fotky\zvířena\výběr sněženka\foto prezentace\tamarín pinčí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0" y="1412776"/>
              <a:ext cx="3494087" cy="2620963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14" name="Obdélník 13"/>
            <p:cNvSpPr/>
            <p:nvPr/>
          </p:nvSpPr>
          <p:spPr>
            <a:xfrm>
              <a:off x="0" y="3645024"/>
              <a:ext cx="182716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2400" dirty="0" err="1" smtClean="0">
                  <a:solidFill>
                    <a:schemeClr val="bg1"/>
                  </a:solidFill>
                </a:rPr>
                <a:t>tamarín</a:t>
              </a:r>
              <a:r>
                <a:rPr lang="cs-CZ" sz="2400" dirty="0" smtClean="0">
                  <a:solidFill>
                    <a:schemeClr val="bg1"/>
                  </a:solidFill>
                </a:rPr>
                <a:t> </a:t>
              </a:r>
              <a:r>
                <a:rPr lang="cs-CZ" sz="2400" dirty="0" err="1" smtClean="0">
                  <a:solidFill>
                    <a:schemeClr val="bg1"/>
                  </a:solidFill>
                </a:rPr>
                <a:t>pinčí</a:t>
              </a:r>
              <a:endParaRPr lang="cs-CZ" sz="24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2" name="žáby"/>
          <p:cNvGrpSpPr/>
          <p:nvPr/>
        </p:nvGrpSpPr>
        <p:grpSpPr>
          <a:xfrm>
            <a:off x="4860032" y="4392488"/>
            <a:ext cx="4283968" cy="2492896"/>
            <a:chOff x="4860032" y="4365104"/>
            <a:chExt cx="4283968" cy="2492896"/>
          </a:xfrm>
        </p:grpSpPr>
        <p:pic>
          <p:nvPicPr>
            <p:cNvPr id="17" name="Obrázek 16" descr="_DSC2768.JPG"/>
            <p:cNvPicPr>
              <a:picLocks noChangeAspect="1"/>
            </p:cNvPicPr>
            <p:nvPr/>
          </p:nvPicPr>
          <p:blipFill>
            <a:blip r:embed="rId5" cstate="print">
              <a:lum bright="10000" contrast="40000"/>
            </a:blip>
            <a:srcRect l="14077" t="23796"/>
            <a:stretch>
              <a:fillRect/>
            </a:stretch>
          </p:blipFill>
          <p:spPr>
            <a:xfrm>
              <a:off x="4911970" y="4365104"/>
              <a:ext cx="4232030" cy="2492896"/>
            </a:xfrm>
            <a:prstGeom prst="rect">
              <a:avLst/>
            </a:prstGeom>
          </p:spPr>
        </p:pic>
        <p:sp>
          <p:nvSpPr>
            <p:cNvPr id="21" name="TextovéPole 20"/>
            <p:cNvSpPr txBox="1"/>
            <p:nvPr/>
          </p:nvSpPr>
          <p:spPr>
            <a:xfrm>
              <a:off x="4860032" y="4365104"/>
              <a:ext cx="144016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FFFF00"/>
                  </a:solidFill>
                </a:rPr>
                <a:t>Šípové žáby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24" name="gorila"/>
          <p:cNvGrpSpPr/>
          <p:nvPr/>
        </p:nvGrpSpPr>
        <p:grpSpPr>
          <a:xfrm>
            <a:off x="-36512" y="3258278"/>
            <a:ext cx="2736304" cy="3599722"/>
            <a:chOff x="-36512" y="3258278"/>
            <a:chExt cx="2736304" cy="3599722"/>
          </a:xfrm>
        </p:grpSpPr>
        <p:pic>
          <p:nvPicPr>
            <p:cNvPr id="13" name="Obrázek 12" descr="DSCF7339.jpg"/>
            <p:cNvPicPr>
              <a:picLocks noChangeAspect="1"/>
            </p:cNvPicPr>
            <p:nvPr/>
          </p:nvPicPr>
          <p:blipFill>
            <a:blip r:embed="rId6" cstate="print"/>
            <a:stretch>
              <a:fillRect/>
            </a:stretch>
          </p:blipFill>
          <p:spPr>
            <a:xfrm rot="5400000">
              <a:off x="-449965" y="3708243"/>
              <a:ext cx="3599722" cy="2699792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23" name="TextovéPole 22"/>
            <p:cNvSpPr txBox="1"/>
            <p:nvPr/>
          </p:nvSpPr>
          <p:spPr>
            <a:xfrm>
              <a:off x="-36512" y="6488668"/>
              <a:ext cx="151216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Gorila nížinná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0" name="strašilka"/>
          <p:cNvGrpSpPr/>
          <p:nvPr/>
        </p:nvGrpSpPr>
        <p:grpSpPr>
          <a:xfrm>
            <a:off x="1470540" y="4104456"/>
            <a:ext cx="3317484" cy="2780928"/>
            <a:chOff x="1619672" y="4077072"/>
            <a:chExt cx="3317484" cy="2780928"/>
          </a:xfrm>
        </p:grpSpPr>
        <p:pic>
          <p:nvPicPr>
            <p:cNvPr id="9" name="Obrázek 8" descr="CIMG8767.JPG"/>
            <p:cNvPicPr>
              <a:picLocks noChangeAspect="1"/>
            </p:cNvPicPr>
            <p:nvPr/>
          </p:nvPicPr>
          <p:blipFill>
            <a:blip r:embed="rId7" cstate="screen"/>
            <a:srcRect/>
            <a:stretch>
              <a:fillRect/>
            </a:stretch>
          </p:blipFill>
          <p:spPr>
            <a:xfrm>
              <a:off x="1619672" y="4077072"/>
              <a:ext cx="3311352" cy="2780928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19" name="TextovéPole 18"/>
            <p:cNvSpPr txBox="1"/>
            <p:nvPr/>
          </p:nvSpPr>
          <p:spPr>
            <a:xfrm>
              <a:off x="3995936" y="6488668"/>
              <a:ext cx="94122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strašilka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6" name="žako"/>
          <p:cNvGrpSpPr/>
          <p:nvPr/>
        </p:nvGrpSpPr>
        <p:grpSpPr>
          <a:xfrm>
            <a:off x="6119664" y="1412776"/>
            <a:ext cx="3024336" cy="3311968"/>
            <a:chOff x="6119664" y="1412776"/>
            <a:chExt cx="3024336" cy="3311968"/>
          </a:xfrm>
        </p:grpSpPr>
        <p:pic>
          <p:nvPicPr>
            <p:cNvPr id="7" name="Obrázek 6" descr="žako1.JPG"/>
            <p:cNvPicPr>
              <a:picLocks noChangeAspect="1"/>
            </p:cNvPicPr>
            <p:nvPr/>
          </p:nvPicPr>
          <p:blipFill>
            <a:blip r:embed="rId8" cstate="screen"/>
            <a:srcRect/>
            <a:stretch>
              <a:fillRect/>
            </a:stretch>
          </p:blipFill>
          <p:spPr>
            <a:xfrm>
              <a:off x="6119664" y="1412776"/>
              <a:ext cx="3024336" cy="3311968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25" name="TextovéPole 24"/>
            <p:cNvSpPr txBox="1"/>
            <p:nvPr/>
          </p:nvSpPr>
          <p:spPr>
            <a:xfrm>
              <a:off x="7775848" y="1412776"/>
              <a:ext cx="828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err="1" smtClean="0">
                  <a:solidFill>
                    <a:schemeClr val="bg1"/>
                  </a:solidFill>
                </a:rPr>
                <a:t>žako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4860032" y="2738920"/>
            <a:ext cx="4283968" cy="4290480"/>
            <a:chOff x="4860032" y="2567520"/>
            <a:chExt cx="4283968" cy="4290480"/>
          </a:xfrm>
        </p:grpSpPr>
        <p:pic>
          <p:nvPicPr>
            <p:cNvPr id="2050" name="Picture 2" descr="G:\dada\Dady fotky\zvířena\rybičky\PA020102.JPG"/>
            <p:cNvPicPr>
              <a:picLocks noChangeAspect="1" noChangeArrowheads="1"/>
            </p:cNvPicPr>
            <p:nvPr/>
          </p:nvPicPr>
          <p:blipFill>
            <a:blip r:embed="rId9" cstate="screen"/>
            <a:srcRect/>
            <a:stretch>
              <a:fillRect/>
            </a:stretch>
          </p:blipFill>
          <p:spPr bwMode="auto">
            <a:xfrm>
              <a:off x="4860032" y="2567520"/>
              <a:ext cx="4283968" cy="4290480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88900" cap="sq">
              <a:solidFill>
                <a:srgbClr val="FFFFFF"/>
              </a:solidFill>
              <a:miter lim="800000"/>
            </a:ln>
            <a:effectLst>
              <a:outerShdw blurRad="55000" dist="18000" dir="54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twoPt" dir="t">
                <a:rot lat="0" lon="0" rev="7200000"/>
              </a:lightRig>
            </a:scene3d>
            <a:sp3d>
              <a:bevelT w="25400" h="19050"/>
              <a:contourClr>
                <a:srgbClr val="FFFFFF"/>
              </a:contourClr>
            </a:sp3d>
          </p:spPr>
        </p:pic>
        <p:sp>
          <p:nvSpPr>
            <p:cNvPr id="27" name="TextovéPole 26"/>
            <p:cNvSpPr txBox="1"/>
            <p:nvPr/>
          </p:nvSpPr>
          <p:spPr>
            <a:xfrm>
              <a:off x="7380312" y="2636912"/>
              <a:ext cx="115212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err="1" smtClean="0"/>
                <a:t>tetry</a:t>
              </a:r>
              <a:endParaRPr lang="cs-CZ" sz="2000" dirty="0"/>
            </a:p>
          </p:txBody>
        </p:sp>
      </p:grpSp>
      <p:pic>
        <p:nvPicPr>
          <p:cNvPr id="11" name="ryba" descr="DSCF0174.jpg" hidden="1"/>
          <p:cNvPicPr>
            <a:picLocks noChangeAspect="1"/>
          </p:cNvPicPr>
          <p:nvPr/>
        </p:nvPicPr>
        <p:blipFill>
          <a:blip r:embed="rId10" cstate="screen"/>
          <a:srcRect/>
          <a:stretch>
            <a:fillRect/>
          </a:stretch>
        </p:blipFill>
        <p:spPr>
          <a:xfrm>
            <a:off x="4932040" y="4525632"/>
            <a:ext cx="2952328" cy="233236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Tropický deštný prales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dirty="0" smtClean="0"/>
              <a:t>Tropický deštný prales</a:t>
            </a:r>
            <a:endParaRPr lang="cs-CZ" dirty="0"/>
          </a:p>
        </p:txBody>
      </p:sp>
      <p:pic>
        <p:nvPicPr>
          <p:cNvPr id="11" name="Zástupný symbol pro obsah 10" descr="agama vodní.JPG"/>
          <p:cNvPicPr>
            <a:picLocks noGrp="1" noChangeAspect="1"/>
          </p:cNvPicPr>
          <p:nvPr>
            <p:ph idx="1"/>
          </p:nvPr>
        </p:nvPicPr>
        <p:blipFill>
          <a:blip r:embed="rId2" cstate="screen"/>
          <a:stretch>
            <a:fillRect/>
          </a:stretch>
        </p:blipFill>
        <p:spPr>
          <a:xfrm>
            <a:off x="0" y="1340768"/>
            <a:ext cx="3286460" cy="4381947"/>
          </a:xfrm>
          <a:prstGeom prst="rect">
            <a:avLst/>
          </a:prstGeom>
          <a:ln w="3175" cap="sq">
            <a:solidFill>
              <a:schemeClr val="tx1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13" name="Skupina 12"/>
          <p:cNvGrpSpPr/>
          <p:nvPr/>
        </p:nvGrpSpPr>
        <p:grpSpPr>
          <a:xfrm>
            <a:off x="2843808" y="4077072"/>
            <a:ext cx="3707904" cy="2780928"/>
            <a:chOff x="2843808" y="4077072"/>
            <a:chExt cx="3707904" cy="2780928"/>
          </a:xfrm>
        </p:grpSpPr>
        <p:pic>
          <p:nvPicPr>
            <p:cNvPr id="15" name="Obrázek 14" descr="tapir.jpg"/>
            <p:cNvPicPr>
              <a:picLocks noChangeAspect="1"/>
            </p:cNvPicPr>
            <p:nvPr/>
          </p:nvPicPr>
          <p:blipFill>
            <a:blip r:embed="rId3" cstate="screen"/>
            <a:stretch>
              <a:fillRect/>
            </a:stretch>
          </p:blipFill>
          <p:spPr>
            <a:xfrm>
              <a:off x="2843808" y="4077072"/>
              <a:ext cx="3707904" cy="2780928"/>
            </a:xfrm>
            <a:prstGeom prst="rect">
              <a:avLst/>
            </a:prstGeom>
            <a:ln w="3175" cap="sq">
              <a:solidFill>
                <a:schemeClr val="tx1"/>
              </a:solidFill>
              <a:miter lim="800000"/>
            </a:ln>
            <a:effectLst>
              <a:outerShdw blurRad="254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10" name="TextovéPole 9"/>
            <p:cNvSpPr txBox="1"/>
            <p:nvPr/>
          </p:nvSpPr>
          <p:spPr>
            <a:xfrm>
              <a:off x="3563888" y="6453336"/>
              <a:ext cx="223224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FFFF00"/>
                  </a:solidFill>
                </a:rPr>
                <a:t>Tapír jihoamerický</a:t>
              </a:r>
              <a:endParaRPr lang="cs-CZ" sz="20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6390449" y="1340768"/>
            <a:ext cx="3006087" cy="2978950"/>
            <a:chOff x="6390449" y="1340768"/>
            <a:chExt cx="3006087" cy="2978950"/>
          </a:xfrm>
        </p:grpSpPr>
        <p:pic>
          <p:nvPicPr>
            <p:cNvPr id="5" name="Obrázek 4" descr="aguti zlatý.JPG"/>
            <p:cNvPicPr>
              <a:picLocks noChangeAspect="1"/>
            </p:cNvPicPr>
            <p:nvPr/>
          </p:nvPicPr>
          <p:blipFill>
            <a:blip r:embed="rId4" cstate="screen"/>
            <a:srcRect/>
            <a:stretch>
              <a:fillRect/>
            </a:stretch>
          </p:blipFill>
          <p:spPr>
            <a:xfrm>
              <a:off x="6390449" y="1340768"/>
              <a:ext cx="2790063" cy="2978950"/>
            </a:xfrm>
            <a:prstGeom prst="rect">
              <a:avLst/>
            </a:prstGeom>
            <a:ln w="3175" cap="sq">
              <a:solidFill>
                <a:schemeClr val="tx1"/>
              </a:solidFill>
              <a:miter lim="800000"/>
            </a:ln>
            <a:effectLst>
              <a:outerShdw blurRad="254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14" name="TextovéPole 13"/>
            <p:cNvSpPr txBox="1"/>
            <p:nvPr/>
          </p:nvSpPr>
          <p:spPr>
            <a:xfrm>
              <a:off x="7380312" y="1340768"/>
              <a:ext cx="201622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Aguti zlatý</a:t>
              </a:r>
              <a:endParaRPr lang="cs-CZ" sz="2400" b="1" dirty="0"/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0" y="3573016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Agama vodní</a:t>
            </a:r>
            <a:endParaRPr lang="cs-CZ" sz="2000" dirty="0">
              <a:solidFill>
                <a:schemeClr val="bg1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-252536" y="4077072"/>
            <a:ext cx="4032448" cy="2837929"/>
            <a:chOff x="-252536" y="4077072"/>
            <a:chExt cx="4032448" cy="2837929"/>
          </a:xfrm>
        </p:grpSpPr>
        <p:pic>
          <p:nvPicPr>
            <p:cNvPr id="9" name="Obrázek 8" descr="leguán.jpg"/>
            <p:cNvPicPr>
              <a:picLocks noChangeAspect="1"/>
            </p:cNvPicPr>
            <p:nvPr/>
          </p:nvPicPr>
          <p:blipFill>
            <a:blip r:embed="rId5" cstate="screen"/>
            <a:stretch>
              <a:fillRect/>
            </a:stretch>
          </p:blipFill>
          <p:spPr>
            <a:xfrm>
              <a:off x="-252536" y="4077072"/>
              <a:ext cx="3707904" cy="2780928"/>
            </a:xfrm>
            <a:prstGeom prst="rect">
              <a:avLst/>
            </a:prstGeom>
            <a:ln w="3175" cap="sq">
              <a:solidFill>
                <a:schemeClr val="tx1"/>
              </a:solidFill>
              <a:miter lim="800000"/>
            </a:ln>
            <a:effectLst>
              <a:outerShdw blurRad="254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17" name="TextovéPole 16"/>
            <p:cNvSpPr txBox="1"/>
            <p:nvPr/>
          </p:nvSpPr>
          <p:spPr>
            <a:xfrm>
              <a:off x="2411760" y="6453336"/>
              <a:ext cx="136815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Leguán </a:t>
              </a:r>
              <a:endParaRPr lang="cs-CZ" sz="2400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2411761" y="1340769"/>
            <a:ext cx="4104458" cy="2765920"/>
            <a:chOff x="2411761" y="1340769"/>
            <a:chExt cx="4104458" cy="2765920"/>
          </a:xfrm>
        </p:grpSpPr>
        <p:pic>
          <p:nvPicPr>
            <p:cNvPr id="12" name="Picture 3" descr="G:\dada\Dady fotky\strom\tábory a další\2011 Guliver\voda 2011\DSCF7676.JPG"/>
            <p:cNvPicPr>
              <a:picLocks noChangeAspect="1" noChangeArrowheads="1"/>
            </p:cNvPicPr>
            <p:nvPr/>
          </p:nvPicPr>
          <p:blipFill>
            <a:blip r:embed="rId6" cstate="screen"/>
            <a:srcRect/>
            <a:stretch>
              <a:fillRect/>
            </a:stretch>
          </p:blipFill>
          <p:spPr bwMode="auto">
            <a:xfrm rot="5400000">
              <a:off x="3095837" y="656693"/>
              <a:ext cx="2736305" cy="4104458"/>
            </a:xfrm>
            <a:prstGeom prst="rect">
              <a:avLst/>
            </a:prstGeom>
            <a:ln w="3175" cap="sq">
              <a:solidFill>
                <a:schemeClr val="tx1"/>
              </a:solidFill>
              <a:miter lim="800000"/>
            </a:ln>
            <a:effectLst>
              <a:outerShdw blurRad="254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18" name="TextovéPole 17"/>
            <p:cNvSpPr txBox="1"/>
            <p:nvPr/>
          </p:nvSpPr>
          <p:spPr>
            <a:xfrm>
              <a:off x="3131840" y="3645024"/>
              <a:ext cx="151216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kajman</a:t>
              </a:r>
              <a:endParaRPr lang="cs-CZ" sz="2400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5796136" y="4077072"/>
            <a:ext cx="3600400" cy="2811706"/>
            <a:chOff x="5796136" y="4077072"/>
            <a:chExt cx="3600400" cy="2811706"/>
          </a:xfrm>
        </p:grpSpPr>
        <p:pic>
          <p:nvPicPr>
            <p:cNvPr id="3074" name="Picture 2" descr="G:\dada\Dady fotky\zvířena\výběr sněženka\foto prezentace\hroznýš královsk.JPG"/>
            <p:cNvPicPr>
              <a:picLocks noChangeAspect="1" noChangeArrowheads="1"/>
            </p:cNvPicPr>
            <p:nvPr/>
          </p:nvPicPr>
          <p:blipFill>
            <a:blip r:embed="rId7" cstate="screen"/>
            <a:srcRect l="8259" r="9148"/>
            <a:stretch>
              <a:fillRect/>
            </a:stretch>
          </p:blipFill>
          <p:spPr bwMode="auto">
            <a:xfrm>
              <a:off x="5796136" y="4077072"/>
              <a:ext cx="3600400" cy="2780928"/>
            </a:xfrm>
            <a:prstGeom prst="rect">
              <a:avLst/>
            </a:prstGeom>
            <a:ln w="3175" cap="sq">
              <a:solidFill>
                <a:schemeClr val="tx1"/>
              </a:solidFill>
              <a:miter lim="800000"/>
            </a:ln>
            <a:effectLst>
              <a:outerShdw blurRad="254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21" name="TextovéPole 20"/>
            <p:cNvSpPr txBox="1"/>
            <p:nvPr/>
          </p:nvSpPr>
          <p:spPr>
            <a:xfrm>
              <a:off x="7128792" y="6488668"/>
              <a:ext cx="205172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dirty="0" smtClean="0"/>
                <a:t>Hroznýš královský</a:t>
              </a:r>
              <a:endParaRPr lang="cs-CZ" sz="20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trnorep africký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3923928" y="1412776"/>
            <a:ext cx="2214245" cy="2952328"/>
          </a:xfrm>
          <a:prstGeom prst="rect">
            <a:avLst/>
          </a:prstGeom>
          <a:ln>
            <a:solidFill>
              <a:schemeClr val="accent6"/>
            </a:solidFill>
          </a:ln>
        </p:spPr>
      </p:pic>
      <p:pic>
        <p:nvPicPr>
          <p:cNvPr id="5" name="Obrázek 4" descr="levhart cejlonský.JPG"/>
          <p:cNvPicPr>
            <a:picLocks noChangeAspect="1"/>
          </p:cNvPicPr>
          <p:nvPr/>
        </p:nvPicPr>
        <p:blipFill>
          <a:blip r:embed="rId3" cstate="screen"/>
          <a:srcRect l="10573" t="18528"/>
          <a:stretch>
            <a:fillRect/>
          </a:stretch>
        </p:blipFill>
        <p:spPr>
          <a:xfrm>
            <a:off x="0" y="3888432"/>
            <a:ext cx="3289575" cy="2996952"/>
          </a:xfrm>
          <a:prstGeom prst="rect">
            <a:avLst/>
          </a:prstGeom>
          <a:ln>
            <a:solidFill>
              <a:schemeClr val="accent6"/>
            </a:solidFill>
          </a:ln>
        </p:spPr>
      </p:pic>
      <p:pic>
        <p:nvPicPr>
          <p:cNvPr id="13" name="Obrázek 12" descr="gepard štíhlí.jpg"/>
          <p:cNvPicPr>
            <a:picLocks noChangeAspect="1"/>
          </p:cNvPicPr>
          <p:nvPr/>
        </p:nvPicPr>
        <p:blipFill>
          <a:blip r:embed="rId4" cstate="screen"/>
          <a:srcRect/>
          <a:stretch>
            <a:fillRect/>
          </a:stretch>
        </p:blipFill>
        <p:spPr>
          <a:xfrm>
            <a:off x="2915816" y="3861048"/>
            <a:ext cx="3089509" cy="2996952"/>
          </a:xfrm>
          <a:prstGeom prst="rect">
            <a:avLst/>
          </a:prstGeom>
          <a:ln>
            <a:solidFill>
              <a:schemeClr val="accent6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Savany</a:t>
            </a:r>
            <a:endParaRPr lang="cs-CZ" dirty="0"/>
          </a:p>
        </p:txBody>
      </p:sp>
      <p:pic>
        <p:nvPicPr>
          <p:cNvPr id="11" name="Obrázek 10" descr="žirafa mládě.JPG"/>
          <p:cNvPicPr>
            <a:picLocks noChangeAspect="1"/>
          </p:cNvPicPr>
          <p:nvPr/>
        </p:nvPicPr>
        <p:blipFill>
          <a:blip r:embed="rId5" cstate="screen"/>
          <a:srcRect/>
          <a:stretch>
            <a:fillRect/>
          </a:stretch>
        </p:blipFill>
        <p:spPr>
          <a:xfrm>
            <a:off x="5940153" y="1412776"/>
            <a:ext cx="3203848" cy="4459932"/>
          </a:xfrm>
          <a:prstGeom prst="rect">
            <a:avLst/>
          </a:prstGeom>
          <a:ln>
            <a:solidFill>
              <a:schemeClr val="accent6"/>
            </a:solidFill>
          </a:ln>
        </p:spPr>
      </p:pic>
      <p:pic>
        <p:nvPicPr>
          <p:cNvPr id="1026" name="Picture 2" descr="G:\dada\Dady fotky\AKCE\2013\Brno ZOO Přijímačky\DSCF0099.jpg"/>
          <p:cNvPicPr>
            <a:picLocks noChangeAspect="1" noChangeArrowheads="1"/>
          </p:cNvPicPr>
          <p:nvPr/>
        </p:nvPicPr>
        <p:blipFill>
          <a:blip r:embed="rId6" cstate="screen"/>
          <a:srcRect/>
          <a:stretch>
            <a:fillRect/>
          </a:stretch>
        </p:blipFill>
        <p:spPr bwMode="auto">
          <a:xfrm>
            <a:off x="-1" y="1412776"/>
            <a:ext cx="4080453" cy="2448272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</p:pic>
      <p:pic>
        <p:nvPicPr>
          <p:cNvPr id="3" name="Picture 2" descr="C:\Dokumenty\Obrázky\Ukázky obrázků\lev.JPG"/>
          <p:cNvPicPr>
            <a:picLocks noChangeAspect="1" noChangeArrowheads="1"/>
          </p:cNvPicPr>
          <p:nvPr/>
        </p:nvPicPr>
        <p:blipFill>
          <a:blip r:embed="rId7" cstate="screen"/>
          <a:srcRect t="23807"/>
          <a:stretch>
            <a:fillRect/>
          </a:stretch>
        </p:blipFill>
        <p:spPr bwMode="auto">
          <a:xfrm>
            <a:off x="5148064" y="5157192"/>
            <a:ext cx="4799333" cy="1700808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</p:pic>
      <p:sp>
        <p:nvSpPr>
          <p:cNvPr id="9" name="TextovéPole 8"/>
          <p:cNvSpPr txBox="1"/>
          <p:nvPr/>
        </p:nvSpPr>
        <p:spPr>
          <a:xfrm>
            <a:off x="0" y="350100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pakůň a zebra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07896" y="141277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žirafa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388424" y="508518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lvice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15816" y="5693186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</a:rPr>
              <a:t>gepard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067944" y="3501008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FFFF00"/>
                </a:solidFill>
              </a:rPr>
              <a:t>Trnorep</a:t>
            </a:r>
            <a:r>
              <a:rPr lang="cs-CZ" b="1" dirty="0" smtClean="0">
                <a:solidFill>
                  <a:srgbClr val="FFFF00"/>
                </a:solidFill>
              </a:rPr>
              <a:t> </a:t>
            </a:r>
            <a:r>
              <a:rPr lang="cs-CZ" sz="2000" b="1" dirty="0" smtClean="0">
                <a:solidFill>
                  <a:srgbClr val="FFFF00"/>
                </a:solidFill>
              </a:rPr>
              <a:t>africký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0" y="648866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levhart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Savany</a:t>
            </a:r>
            <a:endParaRPr lang="cs-CZ" dirty="0"/>
          </a:p>
        </p:txBody>
      </p:sp>
      <p:pic>
        <p:nvPicPr>
          <p:cNvPr id="4" name="Zástupný symbol pro obsah 9" descr="slon africký.JPG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lum bright="-10000"/>
          </a:blip>
          <a:srcRect l="6383"/>
          <a:stretch>
            <a:fillRect/>
          </a:stretch>
        </p:blipFill>
        <p:spPr>
          <a:xfrm>
            <a:off x="5508104" y="1484784"/>
            <a:ext cx="3190468" cy="2556000"/>
          </a:xfrm>
          <a:prstGeom prst="roundRect">
            <a:avLst/>
          </a:prstGeom>
          <a:effectLst>
            <a:softEdge rad="31750"/>
          </a:effectLst>
        </p:spPr>
      </p:pic>
      <p:pic>
        <p:nvPicPr>
          <p:cNvPr id="8" name="Obrázek 7" descr="voduška abok.jpg"/>
          <p:cNvPicPr>
            <a:picLocks noChangeAspect="1"/>
          </p:cNvPicPr>
          <p:nvPr/>
        </p:nvPicPr>
        <p:blipFill>
          <a:blip r:embed="rId3" cstate="screen">
            <a:lum bright="-10000"/>
          </a:blip>
          <a:srcRect/>
          <a:stretch>
            <a:fillRect/>
          </a:stretch>
        </p:blipFill>
        <p:spPr>
          <a:xfrm>
            <a:off x="467544" y="4149080"/>
            <a:ext cx="3999517" cy="2592000"/>
          </a:xfrm>
          <a:prstGeom prst="roundRect">
            <a:avLst/>
          </a:prstGeom>
          <a:effectLst>
            <a:softEdge rad="31750"/>
          </a:effectLst>
        </p:spPr>
      </p:pic>
      <p:pic>
        <p:nvPicPr>
          <p:cNvPr id="9" name="Obrázek 8" descr="DSCF0124.jpg"/>
          <p:cNvPicPr>
            <a:picLocks noChangeAspect="1"/>
          </p:cNvPicPr>
          <p:nvPr/>
        </p:nvPicPr>
        <p:blipFill>
          <a:blip r:embed="rId4" cstate="screen">
            <a:lum bright="10000"/>
          </a:blip>
          <a:srcRect l="19084" t="19791" r="23664" b="1045"/>
          <a:stretch>
            <a:fillRect/>
          </a:stretch>
        </p:blipFill>
        <p:spPr>
          <a:xfrm>
            <a:off x="467544" y="1484784"/>
            <a:ext cx="2464714" cy="2556000"/>
          </a:xfrm>
          <a:prstGeom prst="roundRect">
            <a:avLst/>
          </a:prstGeom>
          <a:effectLst>
            <a:softEdge rad="31750"/>
          </a:effectLst>
        </p:spPr>
      </p:pic>
      <p:pic>
        <p:nvPicPr>
          <p:cNvPr id="6" name="Obrázek 5" descr="IMG_0451.JPG"/>
          <p:cNvPicPr>
            <a:picLocks noChangeAspect="1"/>
          </p:cNvPicPr>
          <p:nvPr/>
        </p:nvPicPr>
        <p:blipFill>
          <a:blip r:embed="rId5" cstate="screen">
            <a:lum bright="10000"/>
          </a:blip>
          <a:srcRect r="15267"/>
          <a:stretch>
            <a:fillRect/>
          </a:stretch>
        </p:blipFill>
        <p:spPr>
          <a:xfrm>
            <a:off x="2987824" y="1484784"/>
            <a:ext cx="2448272" cy="2556000"/>
          </a:xfrm>
          <a:prstGeom prst="roundRect">
            <a:avLst/>
          </a:prstGeom>
          <a:effectLst>
            <a:softEdge rad="31750"/>
          </a:effectLst>
        </p:spPr>
      </p:pic>
      <p:pic>
        <p:nvPicPr>
          <p:cNvPr id="7" name="Obrázek 6" descr="savana9.JPG"/>
          <p:cNvPicPr>
            <a:picLocks noChangeAspect="1"/>
          </p:cNvPicPr>
          <p:nvPr/>
        </p:nvPicPr>
        <p:blipFill>
          <a:blip r:embed="rId6" cstate="screen">
            <a:lum bright="-10000"/>
          </a:blip>
          <a:srcRect t="32258" r="17647"/>
          <a:stretch>
            <a:fillRect/>
          </a:stretch>
        </p:blipFill>
        <p:spPr>
          <a:xfrm>
            <a:off x="5220456" y="4149080"/>
            <a:ext cx="3456000" cy="2592000"/>
          </a:xfrm>
          <a:prstGeom prst="roundRect">
            <a:avLst/>
          </a:prstGeom>
          <a:effectLst>
            <a:softEdge rad="31750"/>
          </a:effectLst>
        </p:spPr>
      </p:pic>
      <p:sp>
        <p:nvSpPr>
          <p:cNvPr id="10" name="TextovéPole 9"/>
          <p:cNvSpPr txBox="1"/>
          <p:nvPr/>
        </p:nvSpPr>
        <p:spPr>
          <a:xfrm>
            <a:off x="2411760" y="4149080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Voduška </a:t>
            </a:r>
            <a:r>
              <a:rPr lang="cs-CZ" sz="2000" dirty="0" err="1" smtClean="0">
                <a:solidFill>
                  <a:srgbClr val="FFFF00"/>
                </a:solidFill>
              </a:rPr>
              <a:t>abok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3645024"/>
            <a:ext cx="25202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err="1" smtClean="0">
                <a:solidFill>
                  <a:srgbClr val="FFFF00"/>
                </a:solidFill>
              </a:rPr>
              <a:t>Bongo</a:t>
            </a:r>
            <a:r>
              <a:rPr lang="cs-CZ" sz="1600" dirty="0" smtClean="0">
                <a:solidFill>
                  <a:srgbClr val="FFFF00"/>
                </a:solidFill>
              </a:rPr>
              <a:t> lesní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516216" y="357301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Slon africký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5576" y="357301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Nandu pampový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20272" y="4149080"/>
            <a:ext cx="974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Antilopa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7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1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velbloud dvouhrbý.jpg"/>
          <p:cNvPicPr>
            <a:picLocks noGrp="1" noChangeAspect="1"/>
          </p:cNvPicPr>
          <p:nvPr>
            <p:ph idx="1"/>
          </p:nvPr>
        </p:nvPicPr>
        <p:blipFill>
          <a:blip r:embed="rId2" cstate="screen"/>
          <a:stretch>
            <a:fillRect/>
          </a:stretch>
        </p:blipFill>
        <p:spPr>
          <a:xfrm>
            <a:off x="4860032" y="1629144"/>
            <a:ext cx="4127999" cy="30960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FFC000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Pouště</a:t>
            </a:r>
            <a:endParaRPr lang="cs-CZ" dirty="0"/>
          </a:p>
        </p:txBody>
      </p:sp>
      <p:pic>
        <p:nvPicPr>
          <p:cNvPr id="7" name="Obrázek 6" descr="DSCF0321.jpg"/>
          <p:cNvPicPr>
            <a:picLocks noChangeAspect="1"/>
          </p:cNvPicPr>
          <p:nvPr/>
        </p:nvPicPr>
        <p:blipFill>
          <a:blip r:embed="rId3" cstate="screen"/>
          <a:stretch>
            <a:fillRect/>
          </a:stretch>
        </p:blipFill>
        <p:spPr>
          <a:xfrm>
            <a:off x="251520" y="1628800"/>
            <a:ext cx="4128459" cy="309634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FFC000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5" name="Obrázek 4" descr="fenek.JPG"/>
          <p:cNvPicPr>
            <a:picLocks noChangeAspect="1"/>
          </p:cNvPicPr>
          <p:nvPr/>
        </p:nvPicPr>
        <p:blipFill>
          <a:blip r:embed="rId4" cstate="screen"/>
          <a:stretch>
            <a:fillRect/>
          </a:stretch>
        </p:blipFill>
        <p:spPr>
          <a:xfrm>
            <a:off x="611560" y="4021932"/>
            <a:ext cx="3563888" cy="25560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FFC000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2050" name="Picture 2" descr="G:\dada\Dady fotky\zvířena\výběr sněženka\foto prezentace\saranče egyptské.JPG"/>
          <p:cNvPicPr>
            <a:picLocks noChangeAspect="1" noChangeArrowheads="1"/>
          </p:cNvPicPr>
          <p:nvPr/>
        </p:nvPicPr>
        <p:blipFill>
          <a:blip r:embed="rId5" cstate="screen">
            <a:lum bright="10000"/>
          </a:blip>
          <a:srcRect/>
          <a:stretch>
            <a:fillRect/>
          </a:stretch>
        </p:blipFill>
        <p:spPr bwMode="auto">
          <a:xfrm rot="16200000">
            <a:off x="5571566" y="3509554"/>
            <a:ext cx="2572868" cy="3563888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FFC000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8" name="TextovéPole 7"/>
          <p:cNvSpPr txBox="1"/>
          <p:nvPr/>
        </p:nvSpPr>
        <p:spPr>
          <a:xfrm>
            <a:off x="2699792" y="1772816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dirty="0" smtClean="0">
                <a:solidFill>
                  <a:srgbClr val="FFFF00"/>
                </a:solidFill>
              </a:rPr>
              <a:t>štír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52120" y="1700808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dirty="0" smtClean="0">
                <a:solidFill>
                  <a:srgbClr val="FFFF00"/>
                </a:solidFill>
              </a:rPr>
              <a:t>Velbloud dvouhrbý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07704" y="616530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Fenek berberský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609329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Saranče egyptské</a:t>
            </a:r>
            <a:endParaRPr lang="cs-CZ" dirty="0"/>
          </a:p>
        </p:txBody>
      </p:sp>
      <p:pic>
        <p:nvPicPr>
          <p:cNvPr id="2052" name="Picture 4" descr="G:\dada\Dady fotky\AKCE\2012\Libštát\výběr\P9040146.JPG"/>
          <p:cNvPicPr>
            <a:picLocks noChangeAspect="1" noChangeArrowheads="1"/>
          </p:cNvPicPr>
          <p:nvPr/>
        </p:nvPicPr>
        <p:blipFill>
          <a:blip r:embed="rId6" cstate="screen"/>
          <a:srcRect/>
          <a:stretch>
            <a:fillRect/>
          </a:stretch>
        </p:blipFill>
        <p:spPr bwMode="auto">
          <a:xfrm>
            <a:off x="1187624" y="1196752"/>
            <a:ext cx="7163090" cy="5373216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  <a:softEdge rad="317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Subtropické pásy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260848"/>
          </a:xfrm>
        </p:spPr>
        <p:txBody>
          <a:bodyPr/>
          <a:lstStyle/>
          <a:p>
            <a:r>
              <a:rPr lang="cs-CZ" dirty="0" smtClean="0"/>
              <a:t>Jsou zde jen mírné rozdíly mezi nočními a denními teplotami.</a:t>
            </a:r>
          </a:p>
          <a:p>
            <a:r>
              <a:rPr lang="cs-CZ" dirty="0" smtClean="0"/>
              <a:t>Zimy zde jsou krátké, teplé a vlhké.</a:t>
            </a:r>
          </a:p>
          <a:p>
            <a:r>
              <a:rPr lang="cs-CZ" dirty="0" smtClean="0"/>
              <a:t>Léta jsou suchá, dlouhá a velmi teplá.</a:t>
            </a:r>
          </a:p>
          <a:p>
            <a:endParaRPr lang="cs-CZ" dirty="0"/>
          </a:p>
        </p:txBody>
      </p:sp>
      <p:pic>
        <p:nvPicPr>
          <p:cNvPr id="4" name="Obrázek 3" descr="ještěrka zelená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5148064" y="3933056"/>
            <a:ext cx="3551999" cy="2664000"/>
          </a:xfrm>
          <a:prstGeom prst="flowChartPunchedCard">
            <a:avLst/>
          </a:prstGeom>
          <a:ln w="28575">
            <a:solidFill>
              <a:schemeClr val="tx1"/>
            </a:solidFill>
            <a:prstDash val="sysDash"/>
          </a:ln>
        </p:spPr>
      </p:pic>
      <p:pic>
        <p:nvPicPr>
          <p:cNvPr id="5" name="Obrázek 4" descr="klokan rudý.jpg"/>
          <p:cNvPicPr>
            <a:picLocks noChangeAspect="1"/>
          </p:cNvPicPr>
          <p:nvPr/>
        </p:nvPicPr>
        <p:blipFill>
          <a:blip r:embed="rId3" cstate="screen"/>
          <a:srcRect/>
          <a:stretch>
            <a:fillRect/>
          </a:stretch>
        </p:blipFill>
        <p:spPr>
          <a:xfrm>
            <a:off x="395535" y="3933056"/>
            <a:ext cx="4262400" cy="2664000"/>
          </a:xfrm>
          <a:prstGeom prst="flowChartPunchedCard">
            <a:avLst/>
          </a:prstGeom>
          <a:ln w="28575">
            <a:solidFill>
              <a:schemeClr val="tx1"/>
            </a:solidFill>
            <a:prstDash val="sysDash"/>
          </a:ln>
        </p:spPr>
      </p:pic>
      <p:sp>
        <p:nvSpPr>
          <p:cNvPr id="6" name="TextovéPole 5"/>
          <p:cNvSpPr txBox="1"/>
          <p:nvPr/>
        </p:nvSpPr>
        <p:spPr>
          <a:xfrm>
            <a:off x="7452320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56176" y="615601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/>
              <a:t>Ještěrka zelená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848" y="5991671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Klokan</a:t>
            </a:r>
            <a:r>
              <a:rPr lang="cs-CZ" sz="2400" b="1" dirty="0" smtClean="0"/>
              <a:t> </a:t>
            </a:r>
            <a:r>
              <a:rPr lang="cs-CZ" sz="2000" b="1" dirty="0" smtClean="0"/>
              <a:t>rudý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136904" cy="1143000"/>
          </a:xfrm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smtClean="0"/>
              <a:t>Subtropy </a:t>
            </a:r>
            <a:endParaRPr lang="cs-CZ" dirty="0"/>
          </a:p>
        </p:txBody>
      </p:sp>
      <p:pic>
        <p:nvPicPr>
          <p:cNvPr id="4" name="Zástupný symbol pro obsah 3" descr="ovce.jpg"/>
          <p:cNvPicPr>
            <a:picLocks noGrp="1" noChangeAspect="1"/>
          </p:cNvPicPr>
          <p:nvPr>
            <p:ph idx="1"/>
          </p:nvPr>
        </p:nvPicPr>
        <p:blipFill>
          <a:blip r:embed="rId2" cstate="screen"/>
          <a:stretch>
            <a:fillRect/>
          </a:stretch>
        </p:blipFill>
        <p:spPr>
          <a:xfrm>
            <a:off x="467544" y="3861048"/>
            <a:ext cx="3996000" cy="2794035"/>
          </a:xfrm>
          <a:prstGeom prst="rect">
            <a:avLst/>
          </a:prstGeom>
          <a:ln w="28575">
            <a:solidFill>
              <a:srgbClr val="7030A0"/>
            </a:solidFill>
          </a:ln>
        </p:spPr>
      </p:pic>
      <p:pic>
        <p:nvPicPr>
          <p:cNvPr id="5" name="Obrázek 4" descr="ovce domácí.jpg"/>
          <p:cNvPicPr>
            <a:picLocks noChangeAspect="1"/>
          </p:cNvPicPr>
          <p:nvPr/>
        </p:nvPicPr>
        <p:blipFill>
          <a:blip r:embed="rId3" cstate="screen"/>
          <a:srcRect l="8523" t="18182" r="4545" b="6818"/>
          <a:stretch>
            <a:fillRect/>
          </a:stretch>
        </p:blipFill>
        <p:spPr>
          <a:xfrm>
            <a:off x="4932040" y="1412776"/>
            <a:ext cx="3672408" cy="2376264"/>
          </a:xfrm>
          <a:prstGeom prst="rect">
            <a:avLst/>
          </a:prstGeom>
          <a:ln w="28575">
            <a:solidFill>
              <a:srgbClr val="7030A0"/>
            </a:solidFill>
          </a:ln>
        </p:spPr>
      </p:pic>
      <p:pic>
        <p:nvPicPr>
          <p:cNvPr id="6" name="Obrázek 5" descr="koza domácí1.jpg"/>
          <p:cNvPicPr>
            <a:picLocks noChangeAspect="1"/>
          </p:cNvPicPr>
          <p:nvPr/>
        </p:nvPicPr>
        <p:blipFill>
          <a:blip r:embed="rId4" cstate="screen"/>
          <a:srcRect/>
          <a:stretch>
            <a:fillRect/>
          </a:stretch>
        </p:blipFill>
        <p:spPr>
          <a:xfrm>
            <a:off x="467544" y="1412776"/>
            <a:ext cx="3995936" cy="2376264"/>
          </a:xfrm>
          <a:prstGeom prst="rect">
            <a:avLst/>
          </a:prstGeom>
          <a:ln w="28575">
            <a:solidFill>
              <a:srgbClr val="7030A0"/>
            </a:solidFill>
          </a:ln>
        </p:spPr>
      </p:pic>
      <p:pic>
        <p:nvPicPr>
          <p:cNvPr id="7" name="Obrázek 6" descr="osel divoký.jpg"/>
          <p:cNvPicPr>
            <a:picLocks noChangeAspect="1"/>
          </p:cNvPicPr>
          <p:nvPr/>
        </p:nvPicPr>
        <p:blipFill>
          <a:blip r:embed="rId5" cstate="screen"/>
          <a:srcRect t="1363" r="675"/>
          <a:stretch>
            <a:fillRect/>
          </a:stretch>
        </p:blipFill>
        <p:spPr>
          <a:xfrm>
            <a:off x="4932040" y="3861048"/>
            <a:ext cx="3673388" cy="2807999"/>
          </a:xfrm>
          <a:prstGeom prst="rect">
            <a:avLst/>
          </a:prstGeom>
          <a:ln w="28575">
            <a:solidFill>
              <a:srgbClr val="7030A0"/>
            </a:solidFill>
          </a:ln>
        </p:spPr>
      </p:pic>
      <p:pic>
        <p:nvPicPr>
          <p:cNvPr id="8" name="Zástupný symbol pro obsah 3" descr="agama vousatá8.jpg"/>
          <p:cNvPicPr>
            <a:picLocks noChangeAspect="1"/>
          </p:cNvPicPr>
          <p:nvPr/>
        </p:nvPicPr>
        <p:blipFill>
          <a:blip r:embed="rId6" cstate="screen"/>
          <a:stretch>
            <a:fillRect/>
          </a:stretch>
        </p:blipFill>
        <p:spPr>
          <a:xfrm>
            <a:off x="2411760" y="2348880"/>
            <a:ext cx="5160573" cy="3870430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9" name="TextovéPole 8"/>
          <p:cNvSpPr txBox="1"/>
          <p:nvPr/>
        </p:nvSpPr>
        <p:spPr>
          <a:xfrm>
            <a:off x="683568" y="148478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kozy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92280" y="1340768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dirty="0" smtClean="0">
                <a:solidFill>
                  <a:srgbClr val="FFFF00"/>
                </a:solidFill>
              </a:rPr>
              <a:t>ovce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91680" y="6125234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Ovce tlustorohá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52320" y="5517232"/>
            <a:ext cx="1152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>
                <a:solidFill>
                  <a:srgbClr val="FFFF00"/>
                </a:solidFill>
              </a:rPr>
              <a:t>osel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139952" y="306896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Agama vousatá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400" b="1" dirty="0" smtClean="0"/>
              <a:t>Cíle: </a:t>
            </a:r>
            <a:r>
              <a:rPr lang="cs-CZ" sz="2400" dirty="0" smtClean="0"/>
              <a:t>Materiál je určen pro základní seznámení s učivem o houbách pro žáky 1. stupně ZŠ. (3., 4. a 5. ročník ZŠ, Člověk a jeho svět, Přírodověda)</a:t>
            </a:r>
          </a:p>
          <a:p>
            <a:r>
              <a:rPr lang="cs-CZ" sz="2400" b="1" dirty="0" smtClean="0"/>
              <a:t>Formát, velikost: </a:t>
            </a:r>
            <a:r>
              <a:rPr lang="cs-CZ" sz="2400" dirty="0" smtClean="0"/>
              <a:t>prezentace Microsoft Office PowerPoint, 7,05 MB</a:t>
            </a:r>
          </a:p>
          <a:p>
            <a:r>
              <a:rPr lang="cs-CZ" sz="2400" b="1" dirty="0" smtClean="0"/>
              <a:t>Metodické doporučení pro práci s materiálem: </a:t>
            </a:r>
            <a:r>
              <a:rPr lang="cs-CZ" sz="2400" dirty="0" smtClean="0"/>
              <a:t> Materiál je úvodní částí projektu Podnebné pásy. Nejprve se děti v prezentaci seznámí se základními informacemi o podnebných pásech, pak si zahrají alespoň 3 různé tematické hry. </a:t>
            </a:r>
            <a:r>
              <a:rPr lang="cs-CZ" sz="2400" smtClean="0"/>
              <a:t>Na závěr vypracují žáci pracovní list. (Vhodná je návštěva ZOO)</a:t>
            </a:r>
            <a:endParaRPr lang="cs-CZ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cs-CZ" dirty="0" smtClean="0"/>
              <a:t>Mírné pásy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 smtClean="0"/>
              <a:t>Podnebí mírného pásu se mění podle vzdálenosti od moře, střídají se 4 roční období.</a:t>
            </a:r>
          </a:p>
          <a:p>
            <a:pPr>
              <a:buNone/>
            </a:pPr>
            <a:r>
              <a:rPr lang="cs-CZ" b="1" dirty="0" smtClean="0"/>
              <a:t>1)Vnitrozemské podnebí </a:t>
            </a:r>
            <a:r>
              <a:rPr lang="cs-CZ" dirty="0" smtClean="0"/>
              <a:t>( kontinentální) – velké rozdíly mezi zimními a ledními teplotami.</a:t>
            </a:r>
          </a:p>
          <a:p>
            <a:pPr>
              <a:buNone/>
            </a:pPr>
            <a:r>
              <a:rPr lang="cs-CZ" dirty="0" smtClean="0"/>
              <a:t>( léta suchá a teplá, zimy velmi chladné)</a:t>
            </a:r>
          </a:p>
          <a:p>
            <a:pPr>
              <a:buNone/>
            </a:pPr>
            <a:r>
              <a:rPr lang="cs-CZ" b="1" dirty="0" smtClean="0"/>
              <a:t>2) Přímořské podnebí </a:t>
            </a:r>
            <a:r>
              <a:rPr lang="cs-CZ" dirty="0" smtClean="0"/>
              <a:t>(oceánské) – menší rozdíly mezi letními a zimními teplotami</a:t>
            </a:r>
          </a:p>
          <a:p>
            <a:pPr>
              <a:buNone/>
            </a:pPr>
            <a:r>
              <a:rPr lang="cs-CZ" b="1" dirty="0" smtClean="0"/>
              <a:t>3) Proměnlivé podnebí </a:t>
            </a:r>
            <a:r>
              <a:rPr lang="cs-CZ" dirty="0" smtClean="0"/>
              <a:t>– počasí se po několika dnech střídá.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jestřáb lesní.JPG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3059832" y="3212976"/>
            <a:ext cx="3960000" cy="2970000"/>
          </a:xfrm>
          <a:prstGeom prst="rect">
            <a:avLst/>
          </a:prstGeom>
          <a:ln w="12700">
            <a:solidFill>
              <a:schemeClr val="bg2">
                <a:lumMod val="50000"/>
              </a:schemeClr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cs-CZ" dirty="0" smtClean="0"/>
              <a:t>Mírné pásy</a:t>
            </a:r>
            <a:endParaRPr lang="cs-CZ" dirty="0"/>
          </a:p>
        </p:txBody>
      </p:sp>
      <p:pic>
        <p:nvPicPr>
          <p:cNvPr id="6" name="Zástupný symbol pro obsah 5" descr="babočka bodláková.jpg"/>
          <p:cNvPicPr>
            <a:picLocks noGrp="1" noChangeAspect="1"/>
          </p:cNvPicPr>
          <p:nvPr>
            <p:ph idx="1"/>
          </p:nvPr>
        </p:nvPicPr>
        <p:blipFill>
          <a:blip r:embed="rId3" cstate="screen"/>
          <a:srcRect t="15328" b="11097"/>
          <a:stretch>
            <a:fillRect/>
          </a:stretch>
        </p:blipFill>
        <p:spPr>
          <a:xfrm>
            <a:off x="0" y="1412776"/>
            <a:ext cx="3131840" cy="1728192"/>
          </a:xfrm>
          <a:ln w="12700">
            <a:solidFill>
              <a:schemeClr val="bg2">
                <a:lumMod val="50000"/>
              </a:schemeClr>
            </a:solidFill>
          </a:ln>
        </p:spPr>
      </p:pic>
      <p:pic>
        <p:nvPicPr>
          <p:cNvPr id="8" name="Obrázek 7" descr="ještěrka ob.JPG"/>
          <p:cNvPicPr>
            <a:picLocks noChangeAspect="1"/>
          </p:cNvPicPr>
          <p:nvPr/>
        </p:nvPicPr>
        <p:blipFill>
          <a:blip r:embed="rId4" cstate="screen"/>
          <a:srcRect/>
          <a:stretch>
            <a:fillRect/>
          </a:stretch>
        </p:blipFill>
        <p:spPr>
          <a:xfrm>
            <a:off x="3059832" y="1412720"/>
            <a:ext cx="3960000" cy="1896290"/>
          </a:xfrm>
          <a:prstGeom prst="rect">
            <a:avLst/>
          </a:prstGeom>
          <a:ln w="12700">
            <a:solidFill>
              <a:schemeClr val="bg2">
                <a:lumMod val="50000"/>
              </a:schemeClr>
            </a:solidFill>
          </a:ln>
        </p:spPr>
      </p:pic>
      <p:pic>
        <p:nvPicPr>
          <p:cNvPr id="10" name="Obrázek 9" descr="kalous ušatý.JPG"/>
          <p:cNvPicPr>
            <a:picLocks noChangeAspect="1"/>
          </p:cNvPicPr>
          <p:nvPr/>
        </p:nvPicPr>
        <p:blipFill>
          <a:blip r:embed="rId5" cstate="screen">
            <a:lum contrast="20000"/>
          </a:blip>
          <a:srcRect l="3279"/>
          <a:stretch>
            <a:fillRect/>
          </a:stretch>
        </p:blipFill>
        <p:spPr>
          <a:xfrm>
            <a:off x="7020272" y="1412776"/>
            <a:ext cx="2123728" cy="4623747"/>
          </a:xfrm>
          <a:prstGeom prst="rect">
            <a:avLst/>
          </a:prstGeom>
          <a:ln w="12700">
            <a:solidFill>
              <a:schemeClr val="bg2">
                <a:lumMod val="50000"/>
              </a:schemeClr>
            </a:solidFill>
          </a:ln>
        </p:spPr>
      </p:pic>
      <p:pic>
        <p:nvPicPr>
          <p:cNvPr id="7" name="Obrázek 6" descr="jelen evropský1.JPG"/>
          <p:cNvPicPr>
            <a:picLocks noChangeAspect="1"/>
          </p:cNvPicPr>
          <p:nvPr/>
        </p:nvPicPr>
        <p:blipFill>
          <a:blip r:embed="rId6" cstate="screen">
            <a:lum bright="-10000"/>
          </a:blip>
          <a:srcRect r="6453"/>
          <a:stretch>
            <a:fillRect/>
          </a:stretch>
        </p:blipFill>
        <p:spPr>
          <a:xfrm>
            <a:off x="0" y="2780928"/>
            <a:ext cx="3131840" cy="2510898"/>
          </a:xfrm>
          <a:prstGeom prst="rect">
            <a:avLst/>
          </a:prstGeom>
          <a:ln w="12700">
            <a:solidFill>
              <a:schemeClr val="bg2">
                <a:lumMod val="50000"/>
              </a:schemeClr>
            </a:solidFill>
          </a:ln>
        </p:spPr>
      </p:pic>
      <p:pic>
        <p:nvPicPr>
          <p:cNvPr id="13" name="Zástupný symbol pro obsah 12" descr="prase divoké.JPG"/>
          <p:cNvPicPr>
            <a:picLocks noChangeAspect="1"/>
          </p:cNvPicPr>
          <p:nvPr/>
        </p:nvPicPr>
        <p:blipFill>
          <a:blip r:embed="rId7" cstate="screen"/>
          <a:srcRect r="3349"/>
          <a:stretch>
            <a:fillRect/>
          </a:stretch>
        </p:blipFill>
        <p:spPr>
          <a:xfrm>
            <a:off x="0" y="4391379"/>
            <a:ext cx="3154688" cy="2448000"/>
          </a:xfrm>
          <a:prstGeom prst="rect">
            <a:avLst/>
          </a:prstGeom>
          <a:ln w="12700">
            <a:solidFill>
              <a:schemeClr val="bg2">
                <a:lumMod val="50000"/>
              </a:schemeClr>
            </a:solidFill>
          </a:ln>
        </p:spPr>
      </p:pic>
      <p:pic>
        <p:nvPicPr>
          <p:cNvPr id="11" name="Obrázek 10" descr="kuňka žlutobřichá.jpg"/>
          <p:cNvPicPr>
            <a:picLocks noChangeAspect="1"/>
          </p:cNvPicPr>
          <p:nvPr/>
        </p:nvPicPr>
        <p:blipFill>
          <a:blip r:embed="rId8" cstate="screen"/>
          <a:srcRect/>
          <a:stretch>
            <a:fillRect/>
          </a:stretch>
        </p:blipFill>
        <p:spPr>
          <a:xfrm>
            <a:off x="3059832" y="4409728"/>
            <a:ext cx="2448272" cy="2448272"/>
          </a:xfrm>
          <a:prstGeom prst="rect">
            <a:avLst/>
          </a:prstGeom>
          <a:ln w="12700">
            <a:solidFill>
              <a:schemeClr val="bg2">
                <a:lumMod val="50000"/>
              </a:schemeClr>
            </a:solidFill>
          </a:ln>
        </p:spPr>
      </p:pic>
      <p:sp>
        <p:nvSpPr>
          <p:cNvPr id="14" name="TextovéPole 13"/>
          <p:cNvSpPr txBox="1"/>
          <p:nvPr/>
        </p:nvSpPr>
        <p:spPr>
          <a:xfrm>
            <a:off x="3203848" y="350100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J</a:t>
            </a:r>
            <a:r>
              <a:rPr lang="cs-CZ" dirty="0" smtClean="0">
                <a:solidFill>
                  <a:srgbClr val="FFFF00"/>
                </a:solidFill>
              </a:rPr>
              <a:t>estřáb lesní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76056" y="1412776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Ještěrka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FF00"/>
                </a:solidFill>
              </a:rPr>
              <a:t>obecná</a:t>
            </a:r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20272" y="572396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Kalous ušatý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0" y="1412776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Babočka bodláková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0" y="3429000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Jelen evropský</a:t>
            </a:r>
            <a:endParaRPr lang="cs-CZ" sz="2000" dirty="0">
              <a:solidFill>
                <a:srgbClr val="FFFF00"/>
              </a:solidFill>
            </a:endParaRPr>
          </a:p>
        </p:txBody>
      </p:sp>
      <p:pic>
        <p:nvPicPr>
          <p:cNvPr id="12" name="Obrázek 11" descr="babočkapaví oko.jpg"/>
          <p:cNvPicPr>
            <a:picLocks noChangeAspect="1"/>
          </p:cNvPicPr>
          <p:nvPr/>
        </p:nvPicPr>
        <p:blipFill>
          <a:blip r:embed="rId9" cstate="screen"/>
          <a:srcRect/>
          <a:stretch>
            <a:fillRect/>
          </a:stretch>
        </p:blipFill>
        <p:spPr>
          <a:xfrm>
            <a:off x="5357671" y="4410000"/>
            <a:ext cx="3822841" cy="2448000"/>
          </a:xfrm>
          <a:prstGeom prst="rect">
            <a:avLst/>
          </a:prstGeom>
          <a:ln w="12700">
            <a:solidFill>
              <a:schemeClr val="bg2">
                <a:lumMod val="50000"/>
              </a:schemeClr>
            </a:solidFill>
          </a:ln>
        </p:spPr>
      </p:pic>
      <p:sp>
        <p:nvSpPr>
          <p:cNvPr id="19" name="TextovéPole 18"/>
          <p:cNvSpPr txBox="1"/>
          <p:nvPr/>
        </p:nvSpPr>
        <p:spPr>
          <a:xfrm>
            <a:off x="251520" y="648866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Prase divoké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59832" y="658806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Kuňka žlutobřichá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012160" y="436510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Babočka paví oko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8229600" cy="1368152"/>
          </a:xfrm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Polární pásy- </a:t>
            </a:r>
            <a:r>
              <a:rPr lang="cs-CZ" sz="3100" dirty="0" smtClean="0"/>
              <a:t>většinou roku je všude sníh a led, oteplí se trochu během krátkého polárního léta .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Polární léto- </a:t>
            </a:r>
            <a:r>
              <a:rPr lang="cs-CZ" dirty="0" smtClean="0"/>
              <a:t>slunce svítí i 24 h x polární noc – slunce téměř nevychází (skoro půl roku)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A) Arktida </a:t>
            </a:r>
            <a:r>
              <a:rPr lang="cs-CZ" dirty="0" smtClean="0"/>
              <a:t>–severní polární pás – tundra (traviny, mechy, lišejníky, zakrslé dřeviny, sobi, lední medvědi, vlci, zajíci běláci, lišky polární,..)</a:t>
            </a:r>
          </a:p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B) Antarktida </a:t>
            </a:r>
            <a:r>
              <a:rPr lang="cs-CZ" dirty="0" smtClean="0"/>
              <a:t>– jižní polární pás – chladnější</a:t>
            </a:r>
          </a:p>
          <a:p>
            <a:pPr>
              <a:buNone/>
            </a:pPr>
            <a:r>
              <a:rPr lang="cs-CZ" dirty="0" smtClean="0"/>
              <a:t>(mechy, lišejníky, tučňáci, rypouši, tuleni, ryby, velryby,..)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 descr="lyška polární samis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59992" y="2268217"/>
            <a:ext cx="4140000" cy="3104999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Polární pásy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Arktida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Antarktida</a:t>
            </a:r>
            <a:endParaRPr lang="cs-CZ" dirty="0"/>
          </a:p>
        </p:txBody>
      </p:sp>
      <p:pic>
        <p:nvPicPr>
          <p:cNvPr id="17" name="Obrázek 16" descr="sovice sněžná.JPG"/>
          <p:cNvPicPr>
            <a:picLocks noChangeAspect="1"/>
          </p:cNvPicPr>
          <p:nvPr/>
        </p:nvPicPr>
        <p:blipFill>
          <a:blip r:embed="rId3" cstate="screen"/>
          <a:stretch>
            <a:fillRect/>
          </a:stretch>
        </p:blipFill>
        <p:spPr>
          <a:xfrm>
            <a:off x="359992" y="3689648"/>
            <a:ext cx="4140000" cy="3105000"/>
          </a:xfrm>
          <a:prstGeom prst="rect">
            <a:avLst/>
          </a:prstGeom>
          <a:ln w="76200">
            <a:solidFill>
              <a:srgbClr val="0070C0"/>
            </a:solidFill>
          </a:ln>
        </p:spPr>
      </p:pic>
      <p:pic>
        <p:nvPicPr>
          <p:cNvPr id="19" name="Obrázek 18" descr="tuč'nák Humboldtův1.jpg"/>
          <p:cNvPicPr>
            <a:picLocks noChangeAspect="1"/>
          </p:cNvPicPr>
          <p:nvPr/>
        </p:nvPicPr>
        <p:blipFill>
          <a:blip r:embed="rId4" cstate="screen"/>
          <a:srcRect/>
          <a:stretch>
            <a:fillRect/>
          </a:stretch>
        </p:blipFill>
        <p:spPr>
          <a:xfrm>
            <a:off x="4644008" y="2276872"/>
            <a:ext cx="4032448" cy="4032448"/>
          </a:xfrm>
          <a:prstGeom prst="rect">
            <a:avLst/>
          </a:prstGeom>
          <a:ln w="57150">
            <a:solidFill>
              <a:srgbClr val="00B0F0"/>
            </a:solidFill>
          </a:ln>
        </p:spPr>
      </p:pic>
      <p:pic>
        <p:nvPicPr>
          <p:cNvPr id="18" name="Obrázek 17" descr="tuč'nák Humboldtův.jpg"/>
          <p:cNvPicPr>
            <a:picLocks noChangeAspect="1"/>
          </p:cNvPicPr>
          <p:nvPr/>
        </p:nvPicPr>
        <p:blipFill>
          <a:blip r:embed="rId5" cstate="screen"/>
          <a:srcRect l="12727" r="10909"/>
          <a:stretch>
            <a:fillRect/>
          </a:stretch>
        </p:blipFill>
        <p:spPr>
          <a:xfrm>
            <a:off x="5220072" y="2276872"/>
            <a:ext cx="3024336" cy="4366639"/>
          </a:xfrm>
          <a:prstGeom prst="rect">
            <a:avLst/>
          </a:prstGeom>
          <a:ln w="76200">
            <a:solidFill>
              <a:srgbClr val="00B0F0"/>
            </a:solidFill>
          </a:ln>
        </p:spPr>
      </p:pic>
      <p:sp>
        <p:nvSpPr>
          <p:cNvPr id="16" name="TextovéPole 15"/>
          <p:cNvSpPr txBox="1"/>
          <p:nvPr/>
        </p:nvSpPr>
        <p:spPr>
          <a:xfrm>
            <a:off x="5148064" y="5805264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Tučňák </a:t>
            </a:r>
            <a:r>
              <a:rPr lang="cs-CZ" sz="2400" dirty="0" err="1" smtClean="0">
                <a:solidFill>
                  <a:srgbClr val="FFFF00"/>
                </a:solidFill>
              </a:rPr>
              <a:t>Humboldtův</a:t>
            </a:r>
            <a:endParaRPr lang="cs-CZ" sz="2400" dirty="0">
              <a:solidFill>
                <a:srgbClr val="FFFF00"/>
              </a:solidFill>
            </a:endParaRPr>
          </a:p>
        </p:txBody>
      </p:sp>
      <p:pic>
        <p:nvPicPr>
          <p:cNvPr id="20" name="Obrázek 19" descr="_DSC2742.JPG"/>
          <p:cNvPicPr>
            <a:picLocks noChangeAspect="1"/>
          </p:cNvPicPr>
          <p:nvPr/>
        </p:nvPicPr>
        <p:blipFill>
          <a:blip r:embed="rId6" cstate="screen"/>
          <a:srcRect/>
          <a:stretch>
            <a:fillRect/>
          </a:stretch>
        </p:blipFill>
        <p:spPr>
          <a:xfrm>
            <a:off x="4572000" y="4005064"/>
            <a:ext cx="4284984" cy="2082978"/>
          </a:xfrm>
          <a:prstGeom prst="rect">
            <a:avLst/>
          </a:prstGeom>
          <a:ln w="76200">
            <a:solidFill>
              <a:srgbClr val="00B0F0"/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2843808" y="2276872"/>
            <a:ext cx="15258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rgbClr val="FFFF00"/>
                </a:solidFill>
              </a:rPr>
              <a:t>Lyška</a:t>
            </a:r>
            <a:r>
              <a:rPr lang="cs-CZ" sz="2000" dirty="0" smtClean="0">
                <a:solidFill>
                  <a:srgbClr val="FFFF00"/>
                </a:solidFill>
              </a:rPr>
              <a:t> polární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43808" y="3645024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Sovice sněžná</a:t>
            </a:r>
            <a:endParaRPr lang="cs-CZ" sz="2000" dirty="0">
              <a:solidFill>
                <a:srgbClr val="FFFF00"/>
              </a:solidFill>
            </a:endParaRPr>
          </a:p>
        </p:txBody>
      </p:sp>
      <p:pic>
        <p:nvPicPr>
          <p:cNvPr id="15" name="Zástupný symbol pro obsah 14" descr="DSCF0071.jpg"/>
          <p:cNvPicPr>
            <a:picLocks noGrp="1" noChangeAspect="1"/>
          </p:cNvPicPr>
          <p:nvPr>
            <p:ph sz="quarter" idx="4"/>
          </p:nvPr>
        </p:nvPicPr>
        <p:blipFill>
          <a:blip r:embed="rId7" cstate="screen"/>
          <a:srcRect r="755" b="54"/>
          <a:stretch>
            <a:fillRect/>
          </a:stretch>
        </p:blipFill>
        <p:spPr>
          <a:xfrm>
            <a:off x="439373" y="2276872"/>
            <a:ext cx="3988611" cy="4500000"/>
          </a:xfrm>
          <a:ln w="76200">
            <a:solidFill>
              <a:srgbClr val="0070C0"/>
            </a:solidFill>
          </a:ln>
        </p:spPr>
      </p:pic>
      <p:sp>
        <p:nvSpPr>
          <p:cNvPr id="13" name="TextovéPole 12"/>
          <p:cNvSpPr txBox="1"/>
          <p:nvPr/>
        </p:nvSpPr>
        <p:spPr>
          <a:xfrm>
            <a:off x="2195736" y="6396335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dirty="0" smtClean="0">
                <a:solidFill>
                  <a:srgbClr val="FFFF00"/>
                </a:solidFill>
              </a:rPr>
              <a:t>Medvěd lední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499992" y="557994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Tuleň obecný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1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1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1" grpId="0"/>
      <p:bldP spid="12" grpId="0"/>
      <p:bldP spid="13" grpId="0"/>
      <p:bldP spid="2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Nadpis 6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9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Podnebné pásy</a:t>
            </a: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27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III/2 Inovace a zkvalitnění výuky prostřednictvím</a:t>
            </a: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obsah 7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Číslo projektu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CZ.1.07/1.4.00/21.3770 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Mgr. Iveta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Vališková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Škola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ZŠ a MŠ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Dětenice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zdroje: </a:t>
            </a:r>
            <a:r>
              <a:rPr lang="cs-CZ" sz="3200" dirty="0" smtClean="0"/>
              <a:t>www.office.</a:t>
            </a:r>
            <a:r>
              <a:rPr lang="cs-CZ" sz="3200" dirty="0" err="1" smtClean="0"/>
              <a:t>microsoft.com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Obrázky, fotografie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Mgr. Iveta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Vališková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1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4797152"/>
            <a:ext cx="6048375" cy="14795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2400" b="1" dirty="0" smtClean="0"/>
              <a:t>Cíle: </a:t>
            </a:r>
            <a:r>
              <a:rPr lang="cs-CZ" sz="2400" dirty="0" smtClean="0"/>
              <a:t>Materiál je určen pro základní seznámení s učivem o </a:t>
            </a:r>
            <a:r>
              <a:rPr lang="cs-CZ" sz="2400" dirty="0" smtClean="0"/>
              <a:t>podnebných pásech</a:t>
            </a:r>
            <a:r>
              <a:rPr lang="cs-CZ" sz="2400" dirty="0" smtClean="0"/>
              <a:t> </a:t>
            </a:r>
            <a:r>
              <a:rPr lang="cs-CZ" sz="2400" dirty="0" smtClean="0"/>
              <a:t>pro žáky 1. stupně ZŠ. (3., 4. a 5. ročník ZŠ, Člověk a jeho svět, Přírodověda)</a:t>
            </a:r>
          </a:p>
          <a:p>
            <a:r>
              <a:rPr lang="cs-CZ" sz="2400" b="1" dirty="0" smtClean="0"/>
              <a:t>Formát, velikost: </a:t>
            </a:r>
            <a:r>
              <a:rPr lang="cs-CZ" sz="2400" dirty="0" smtClean="0"/>
              <a:t>prezentace Microsoft Office PowerPoint, 7,05 MB</a:t>
            </a:r>
          </a:p>
          <a:p>
            <a:r>
              <a:rPr lang="cs-CZ" sz="2400" b="1" dirty="0" smtClean="0"/>
              <a:t>Metodické doporučení pro práci s materiálem: </a:t>
            </a:r>
            <a:r>
              <a:rPr lang="cs-CZ" sz="2400" dirty="0" smtClean="0"/>
              <a:t> Materiál je úvodní částí projektu Podnebné pásy. Nejprve se děti v prezentaci seznámí se základními informacemi o podnebných pásech, pak si zahrají alespoň 3 různé tematické hry. Na závěr vypracují žáci pracovní list.(Vhodná je návštěva ZOO)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665</TotalTime>
  <Words>442</Words>
  <Application>Microsoft Office PowerPoint</Application>
  <PresentationFormat>Předvádění na obrazovce (4:3)</PresentationFormat>
  <Paragraphs>109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Podnebné pásy Mgr. Iveta Vališková</vt:lpstr>
      <vt:lpstr>PODNEBNÉ PÁSY</vt:lpstr>
      <vt:lpstr>Tropický pás</vt:lpstr>
      <vt:lpstr>Tropický deštný prales</vt:lpstr>
      <vt:lpstr>Tropický deštný prales</vt:lpstr>
      <vt:lpstr>Tropický deštný prales</vt:lpstr>
      <vt:lpstr>Savany</vt:lpstr>
      <vt:lpstr>Savany</vt:lpstr>
      <vt:lpstr>Pouště</vt:lpstr>
      <vt:lpstr>Subtropické pásy</vt:lpstr>
      <vt:lpstr>Subtropy </vt:lpstr>
      <vt:lpstr>Anotace</vt:lpstr>
      <vt:lpstr>Mírné pásy </vt:lpstr>
      <vt:lpstr>Mírné pásy</vt:lpstr>
      <vt:lpstr>Polární pásy- většinou roku je všude sníh a led, oteplí se trochu během krátkého polárního léta .</vt:lpstr>
      <vt:lpstr>Polární pásy</vt:lpstr>
      <vt:lpstr>Snímek 17</vt:lpstr>
      <vt:lpstr>Anotace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Tropický a subtropický pás</dc:title>
  <dc:creator>Uživatel</dc:creator>
  <cp:lastModifiedBy>Uživatel</cp:lastModifiedBy>
  <cp:revision>87</cp:revision>
  <dcterms:created xsi:type="dcterms:W3CDTF">2013-08-03T15:10:33Z</dcterms:created>
  <dcterms:modified xsi:type="dcterms:W3CDTF">2014-09-24T17:15:29Z</dcterms:modified>
</cp:coreProperties>
</file>