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8" r:id="rId4"/>
    <p:sldId id="259" r:id="rId5"/>
    <p:sldId id="257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900"/>
    <a:srgbClr val="FF00FF"/>
    <a:srgbClr val="00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197A0C-A9FD-496A-8D28-4B02BEF17611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9A02DB-318A-4D4C-ABD4-4021C5903D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912135-CD9C-4684-9374-BF59000171F3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9E1A1-22B3-4623-947E-08975013B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86EBB-3E4D-4BB6-80AE-35F62D024FB8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4BF79-2E2B-49ED-A403-922494788B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83B23-4828-477A-80A0-EDF3184303F4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0A9A5-ADE7-42DF-8D3F-234A3D752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AE88C-5B13-4A1D-832B-EDACE662AF9B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FDBF67-0503-4E6E-9333-61A64E634F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18C36-8425-433D-97FB-A84B3C689F85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13529-5D89-4A5B-B329-846D97825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407ED-48B5-4B1F-8970-D07B2AE4776F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C97210-0850-4510-AFC4-D4B5BCCBAF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8165DA-C7B7-4A14-BD5E-A475A6590025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A01DFA-E5D2-4B7E-99E2-4FE7B08866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F8F27-9DEA-47D8-8754-0AF7ABC2C6D4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82E58D-A6FD-4583-92EF-52982E5B6A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5040E6-0636-4A22-8AE9-396E277FD9B7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3B3D0-BDC8-4565-B7F5-00056F632E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508D4B-397D-4AC8-BA4E-35C82E4429DB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29596-540C-47DA-A728-378DBD772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122B636-C144-4F9F-BC9C-FAF8F5AFA7E1}" type="datetimeFigureOut">
              <a:rPr lang="cs-CZ"/>
              <a:pPr>
                <a:defRPr/>
              </a:pPr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6C59C0E-5BBA-4856-A09F-07C499F13D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Tvoření slov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1258888" y="3429000"/>
            <a:ext cx="6400800" cy="647749"/>
          </a:xfrm>
        </p:spPr>
        <p:txBody>
          <a:bodyPr/>
          <a:lstStyle/>
          <a:p>
            <a:pPr eaLnBrk="1" hangingPunct="1"/>
            <a:r>
              <a:rPr lang="cs-CZ" sz="2800" dirty="0" smtClean="0">
                <a:solidFill>
                  <a:schemeClr val="tx2"/>
                </a:solidFill>
              </a:rPr>
              <a:t>předponová část</a:t>
            </a:r>
            <a:r>
              <a:rPr lang="cs-CZ" sz="2800" dirty="0" smtClean="0">
                <a:solidFill>
                  <a:srgbClr val="FF0000"/>
                </a:solidFill>
              </a:rPr>
              <a:t>-kořen-</a:t>
            </a:r>
            <a:r>
              <a:rPr lang="cs-CZ" sz="2800" dirty="0" smtClean="0">
                <a:solidFill>
                  <a:schemeClr val="tx2"/>
                </a:solidFill>
              </a:rPr>
              <a:t>příponová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2"/>
                </a:solidFill>
              </a:rPr>
              <a:t>část</a:t>
            </a:r>
          </a:p>
          <a:p>
            <a:pPr eaLnBrk="1" hangingPunct="1"/>
            <a:endParaRPr lang="cs-CZ" sz="2800" dirty="0" smtClean="0">
              <a:solidFill>
                <a:schemeClr val="tx2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838200" y="1628800"/>
            <a:ext cx="7772400" cy="147002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Tvoření slov</a:t>
            </a:r>
            <a:br>
              <a:rPr lang="cs-CZ" sz="4400" dirty="0">
                <a:latin typeface="+mj-lt"/>
                <a:ea typeface="+mj-ea"/>
                <a:cs typeface="+mj-cs"/>
              </a:rPr>
            </a:br>
            <a:r>
              <a:rPr lang="cs-CZ" sz="2400" dirty="0">
                <a:latin typeface="+mj-lt"/>
                <a:ea typeface="+mj-ea"/>
                <a:cs typeface="+mj-cs"/>
              </a:rPr>
              <a:t>Mgr</a:t>
            </a:r>
            <a:r>
              <a:rPr lang="cs-CZ" sz="2400" dirty="0" smtClean="0">
                <a:latin typeface="+mj-lt"/>
                <a:ea typeface="+mj-ea"/>
                <a:cs typeface="+mj-cs"/>
              </a:rPr>
              <a:t>. Iveta </a:t>
            </a:r>
            <a:r>
              <a:rPr lang="cs-CZ" sz="2400" dirty="0" err="1">
                <a:latin typeface="+mj-lt"/>
                <a:ea typeface="+mj-ea"/>
                <a:cs typeface="+mj-cs"/>
              </a:rPr>
              <a:t>Vališková</a:t>
            </a:r>
            <a:endParaRPr lang="cs-CZ" sz="2400" dirty="0">
              <a:latin typeface="+mj-lt"/>
              <a:ea typeface="+mj-ea"/>
              <a:cs typeface="+mj-cs"/>
            </a:endParaRPr>
          </a:p>
        </p:txBody>
      </p:sp>
      <p:pic>
        <p:nvPicPr>
          <p:cNvPr id="205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5013325"/>
            <a:ext cx="6696075" cy="14081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solidFill>
                  <a:schemeClr val="tx2"/>
                </a:solidFill>
              </a:rPr>
              <a:t>Pozorujte, zda je slovo tvořeno pomocí předpon, nebo přípon: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Vod</a:t>
            </a:r>
            <a:r>
              <a:rPr lang="cs-CZ" dirty="0" smtClean="0"/>
              <a:t>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vod</a:t>
            </a:r>
            <a:r>
              <a:rPr lang="cs-CZ" dirty="0" smtClean="0"/>
              <a:t>ník 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Vod</a:t>
            </a:r>
            <a:r>
              <a:rPr lang="cs-CZ" dirty="0" smtClean="0"/>
              <a:t>ovod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Prů</a:t>
            </a:r>
            <a:r>
              <a:rPr lang="cs-CZ" dirty="0" smtClean="0">
                <a:solidFill>
                  <a:srgbClr val="FF0000"/>
                </a:solidFill>
              </a:rPr>
              <a:t>vod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Pod</a:t>
            </a:r>
            <a:r>
              <a:rPr lang="cs-CZ" dirty="0" smtClean="0">
                <a:solidFill>
                  <a:srgbClr val="FF0000"/>
                </a:solidFill>
              </a:rPr>
              <a:t>vod</a:t>
            </a:r>
            <a:r>
              <a:rPr lang="cs-CZ" dirty="0" smtClean="0"/>
              <a:t>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Vod</a:t>
            </a:r>
            <a:r>
              <a:rPr lang="cs-CZ" dirty="0" smtClean="0"/>
              <a:t>nice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</a:rPr>
              <a:t>Vod</a:t>
            </a:r>
            <a:r>
              <a:rPr lang="cs-CZ" dirty="0" smtClean="0"/>
              <a:t>nář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od</a:t>
            </a:r>
            <a:r>
              <a:rPr lang="cs-CZ" dirty="0" smtClean="0">
                <a:solidFill>
                  <a:srgbClr val="FF0000"/>
                </a:solidFill>
              </a:rPr>
              <a:t>vod</a:t>
            </a:r>
            <a:r>
              <a:rPr lang="cs-CZ" dirty="0" smtClean="0"/>
              <a:t>it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Kořen</a:t>
            </a:r>
            <a:r>
              <a:rPr lang="cs-CZ" dirty="0" smtClean="0"/>
              <a:t> je nejmenší společná část příbuzných slov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Přiřaďte slova ke správným kořenům: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683568" y="1700213"/>
            <a:ext cx="1368425" cy="720725"/>
            <a:chOff x="899592" y="1772816"/>
            <a:chExt cx="1368425" cy="720725"/>
          </a:xfrm>
        </p:grpSpPr>
        <p:sp>
          <p:nvSpPr>
            <p:cNvPr id="5" name="Elipsa 4"/>
            <p:cNvSpPr/>
            <p:nvPr/>
          </p:nvSpPr>
          <p:spPr>
            <a:xfrm>
              <a:off x="899592" y="1772816"/>
              <a:ext cx="1368425" cy="720725"/>
            </a:xfrm>
            <a:prstGeom prst="ellipse">
              <a:avLst/>
            </a:prstGeom>
            <a:solidFill>
              <a:schemeClr val="accent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04" name="TextovéPole 7"/>
            <p:cNvSpPr txBox="1">
              <a:spLocks noChangeArrowheads="1"/>
            </p:cNvSpPr>
            <p:nvPr/>
          </p:nvSpPr>
          <p:spPr bwMode="auto">
            <a:xfrm>
              <a:off x="1259632" y="1916832"/>
              <a:ext cx="936625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>
                  <a:latin typeface="Calibri" pitchFamily="34" charset="0"/>
                </a:rPr>
                <a:t>-rod-</a:t>
              </a: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659563" y="1700213"/>
            <a:ext cx="1368425" cy="720725"/>
            <a:chOff x="6516688" y="1700213"/>
            <a:chExt cx="1368425" cy="720725"/>
          </a:xfrm>
        </p:grpSpPr>
        <p:sp>
          <p:nvSpPr>
            <p:cNvPr id="4" name="Elipsa 3"/>
            <p:cNvSpPr/>
            <p:nvPr/>
          </p:nvSpPr>
          <p:spPr>
            <a:xfrm>
              <a:off x="6516688" y="1700213"/>
              <a:ext cx="1368425" cy="720725"/>
            </a:xfrm>
            <a:prstGeom prst="ellipse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05" name="TextovéPole 8"/>
            <p:cNvSpPr txBox="1">
              <a:spLocks noChangeArrowheads="1"/>
            </p:cNvSpPr>
            <p:nvPr/>
          </p:nvSpPr>
          <p:spPr bwMode="auto">
            <a:xfrm>
              <a:off x="6876181" y="1844824"/>
              <a:ext cx="792163" cy="368300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cs-CZ" dirty="0">
                  <a:latin typeface="Calibri" pitchFamily="34" charset="0"/>
                </a:rPr>
                <a:t>-vod-</a:t>
              </a: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83568" y="5373688"/>
            <a:ext cx="1368425" cy="719137"/>
            <a:chOff x="1116013" y="5373688"/>
            <a:chExt cx="1368425" cy="719137"/>
          </a:xfrm>
        </p:grpSpPr>
        <p:sp>
          <p:nvSpPr>
            <p:cNvPr id="6" name="Elipsa 5"/>
            <p:cNvSpPr/>
            <p:nvPr/>
          </p:nvSpPr>
          <p:spPr>
            <a:xfrm>
              <a:off x="1116013" y="5373688"/>
              <a:ext cx="1368425" cy="719137"/>
            </a:xfrm>
            <a:prstGeom prst="ellipse">
              <a:avLst/>
            </a:prstGeom>
            <a:solidFill>
              <a:srgbClr val="6699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06" name="TextovéPole 9"/>
            <p:cNvSpPr txBox="1">
              <a:spLocks noChangeArrowheads="1"/>
            </p:cNvSpPr>
            <p:nvPr/>
          </p:nvSpPr>
          <p:spPr bwMode="auto">
            <a:xfrm>
              <a:off x="1475581" y="5516563"/>
              <a:ext cx="792163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>
                  <a:latin typeface="Calibri" pitchFamily="34" charset="0"/>
                </a:rPr>
                <a:t>-les-</a:t>
              </a: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6659563" y="5372100"/>
            <a:ext cx="1368425" cy="720725"/>
            <a:chOff x="6659563" y="5229225"/>
            <a:chExt cx="1368425" cy="720725"/>
          </a:xfrm>
        </p:grpSpPr>
        <p:sp>
          <p:nvSpPr>
            <p:cNvPr id="7" name="Elipsa 6"/>
            <p:cNvSpPr/>
            <p:nvPr/>
          </p:nvSpPr>
          <p:spPr>
            <a:xfrm>
              <a:off x="6659563" y="5229225"/>
              <a:ext cx="1368425" cy="72072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07" name="TextovéPole 10"/>
            <p:cNvSpPr txBox="1">
              <a:spLocks noChangeArrowheads="1"/>
            </p:cNvSpPr>
            <p:nvPr/>
          </p:nvSpPr>
          <p:spPr bwMode="auto">
            <a:xfrm>
              <a:off x="7020272" y="5373688"/>
              <a:ext cx="71913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dirty="0">
                  <a:latin typeface="Calibri" pitchFamily="34" charset="0"/>
                </a:rPr>
                <a:t>-</a:t>
              </a:r>
              <a:r>
                <a:rPr lang="cs-CZ" dirty="0" smtClean="0">
                  <a:latin typeface="Calibri" pitchFamily="34" charset="0"/>
                </a:rPr>
                <a:t>led-</a:t>
              </a:r>
              <a:endParaRPr lang="cs-CZ" dirty="0">
                <a:latin typeface="Calibri" pitchFamily="34" charset="0"/>
              </a:endParaRPr>
            </a:p>
          </p:txBody>
        </p:sp>
      </p:grpSp>
      <p:sp>
        <p:nvSpPr>
          <p:cNvPr id="4108" name="TextovéPole 11"/>
          <p:cNvSpPr txBox="1">
            <a:spLocks noChangeArrowheads="1"/>
          </p:cNvSpPr>
          <p:nvPr/>
        </p:nvSpPr>
        <p:spPr bwMode="auto">
          <a:xfrm>
            <a:off x="2411760" y="1642730"/>
            <a:ext cx="4752528" cy="5170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2">
            <a:spAutoFit/>
          </a:bodyPr>
          <a:lstStyle/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 smtClean="0">
                <a:latin typeface="Calibri" pitchFamily="34" charset="0"/>
              </a:rPr>
              <a:t>lesík                  </a:t>
            </a:r>
            <a:endParaRPr lang="cs-CZ" sz="3300" dirty="0">
              <a:latin typeface="Calibri" pitchFamily="34" charset="0"/>
            </a:endParaRP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>
                <a:latin typeface="Calibri" pitchFamily="34" charset="0"/>
              </a:rPr>
              <a:t>polesí </a:t>
            </a: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>
                <a:latin typeface="Calibri" pitchFamily="34" charset="0"/>
              </a:rPr>
              <a:t>rodina               </a:t>
            </a: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>
                <a:latin typeface="Calibri" pitchFamily="34" charset="0"/>
              </a:rPr>
              <a:t>n</a:t>
            </a:r>
            <a:r>
              <a:rPr lang="cs-CZ" sz="3300" dirty="0" smtClean="0">
                <a:latin typeface="Calibri" pitchFamily="34" charset="0"/>
              </a:rPr>
              <a:t>árod</a:t>
            </a:r>
            <a:endParaRPr lang="cs-CZ" sz="3300" dirty="0">
              <a:latin typeface="Calibri" pitchFamily="34" charset="0"/>
            </a:endParaRP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 smtClean="0">
                <a:latin typeface="Calibri" pitchFamily="34" charset="0"/>
              </a:rPr>
              <a:t>podvodník        </a:t>
            </a:r>
            <a:endParaRPr lang="cs-CZ" sz="3300" dirty="0">
              <a:latin typeface="Calibri" pitchFamily="34" charset="0"/>
            </a:endParaRP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>
                <a:latin typeface="Calibri" pitchFamily="34" charset="0"/>
              </a:rPr>
              <a:t>vodárna</a:t>
            </a: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 smtClean="0">
                <a:latin typeface="Calibri" pitchFamily="34" charset="0"/>
              </a:rPr>
              <a:t>lednice  </a:t>
            </a:r>
            <a:endParaRPr lang="cs-CZ" sz="3300" dirty="0">
              <a:latin typeface="Calibri" pitchFamily="34" charset="0"/>
            </a:endParaRP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 smtClean="0">
                <a:latin typeface="Calibri" pitchFamily="34" charset="0"/>
              </a:rPr>
              <a:t>vodnice</a:t>
            </a: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 smtClean="0">
                <a:latin typeface="Calibri" pitchFamily="34" charset="0"/>
              </a:rPr>
              <a:t>Porodnice</a:t>
            </a: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endParaRPr lang="cs-CZ" sz="3300" dirty="0" smtClean="0">
              <a:latin typeface="Calibri" pitchFamily="34" charset="0"/>
            </a:endParaRP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 smtClean="0">
                <a:latin typeface="Calibri" pitchFamily="34" charset="0"/>
              </a:rPr>
              <a:t>voděnka</a:t>
            </a:r>
            <a:endParaRPr lang="cs-CZ" sz="3300" dirty="0">
              <a:latin typeface="Calibri" pitchFamily="34" charset="0"/>
            </a:endParaRP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>
                <a:latin typeface="Calibri" pitchFamily="34" charset="0"/>
              </a:rPr>
              <a:t>povodí   </a:t>
            </a: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>
                <a:latin typeface="Calibri" pitchFamily="34" charset="0"/>
              </a:rPr>
              <a:t>náledí</a:t>
            </a: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>
                <a:latin typeface="Calibri" pitchFamily="34" charset="0"/>
              </a:rPr>
              <a:t>narodil se</a:t>
            </a: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 smtClean="0">
                <a:latin typeface="Calibri" pitchFamily="34" charset="0"/>
              </a:rPr>
              <a:t>ledovka</a:t>
            </a:r>
            <a:endParaRPr lang="cs-CZ" sz="3300" dirty="0">
              <a:latin typeface="Calibri" pitchFamily="34" charset="0"/>
            </a:endParaRP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>
                <a:latin typeface="Calibri" pitchFamily="34" charset="0"/>
              </a:rPr>
              <a:t>povodeň</a:t>
            </a: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 err="1">
                <a:latin typeface="Calibri" pitchFamily="34" charset="0"/>
              </a:rPr>
              <a:t>zálesák</a:t>
            </a:r>
            <a:endParaRPr lang="cs-CZ" sz="3300" dirty="0">
              <a:latin typeface="Calibri" pitchFamily="34" charset="0"/>
            </a:endParaRP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>
                <a:latin typeface="Calibri" pitchFamily="34" charset="0"/>
              </a:rPr>
              <a:t>ledňáček  </a:t>
            </a:r>
          </a:p>
          <a:p>
            <a:pPr>
              <a:spcBef>
                <a:spcPts val="0"/>
              </a:spcBef>
              <a:buFont typeface="Arial" pitchFamily="34" charset="0"/>
              <a:buChar char="•"/>
            </a:pPr>
            <a:r>
              <a:rPr lang="cs-CZ" sz="3300" dirty="0" smtClean="0">
                <a:latin typeface="Calibri" pitchFamily="34" charset="0"/>
              </a:rPr>
              <a:t>rodná</a:t>
            </a:r>
            <a:endParaRPr lang="cs-CZ" sz="3300" dirty="0">
              <a:latin typeface="Calibri" pitchFamily="34" charset="0"/>
            </a:endParaRPr>
          </a:p>
          <a:p>
            <a:endParaRPr lang="cs-CZ" sz="2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CC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41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CC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41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A23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41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A23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41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41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410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410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000" fill="hold"/>
                                        <p:tgtEl>
                                          <p:spTgt spid="410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A23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410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410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410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000" fill="hold"/>
                                        <p:tgtEl>
                                          <p:spTgt spid="410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A23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000" fill="hold"/>
                                        <p:tgtEl>
                                          <p:spTgt spid="410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0" fill="hold"/>
                                        <p:tgtEl>
                                          <p:spTgt spid="410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000" fill="hold"/>
                                        <p:tgtEl>
                                          <p:spTgt spid="410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9CC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000" fill="hold"/>
                                        <p:tgtEl>
                                          <p:spTgt spid="410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4" dur="2000" fill="hold"/>
                                        <p:tgtEl>
                                          <p:spTgt spid="410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0A23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Vytvořte nová slova: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1368425" cy="21590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smtClean="0">
                <a:solidFill>
                  <a:srgbClr val="FF0000"/>
                </a:solidFill>
              </a:rPr>
              <a:t>                      </a:t>
            </a:r>
            <a:endParaRPr lang="cs-CZ" sz="2800" smtClean="0">
              <a:solidFill>
                <a:schemeClr val="accent1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sz="800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4149080"/>
            <a:ext cx="2952328" cy="304698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numCol="2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VÝ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PRO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PRO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 VY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VÝ                                        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latin typeface="+mn-lt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ČKA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ÍČKO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NÍK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IT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</a:rPr>
              <a:t>NOST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1694054" y="1700808"/>
            <a:ext cx="1169295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ffectLst>
            <a:softEdge rad="12700"/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>
              <a:defRPr/>
            </a:pPr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tx1"/>
                </a:solidFill>
              </a:rPr>
              <a:t>-SLOV-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6092857" y="1700808"/>
            <a:ext cx="10615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2800" b="1" dirty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solidFill>
                  <a:srgbClr val="000000"/>
                </a:solidFill>
              </a:rPr>
              <a:t>-</a:t>
            </a:r>
            <a:r>
              <a:rPr lang="cs-CZ" sz="2800" b="1" dirty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solidFill>
                  <a:srgbClr val="000000"/>
                </a:solidFill>
                <a:latin typeface="+mj-lt"/>
              </a:rPr>
              <a:t>HRA-</a:t>
            </a:r>
          </a:p>
        </p:txBody>
      </p:sp>
      <p:sp>
        <p:nvSpPr>
          <p:cNvPr id="33" name="Obdélník 32"/>
          <p:cNvSpPr>
            <a:spLocks noChangeArrowheads="1"/>
          </p:cNvSpPr>
          <p:nvPr/>
        </p:nvSpPr>
        <p:spPr bwMode="auto">
          <a:xfrm>
            <a:off x="1187624" y="2133600"/>
            <a:ext cx="261642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70C0"/>
                </a:solidFill>
              </a:rPr>
              <a:t>VÝ</a:t>
            </a:r>
            <a:r>
              <a:rPr lang="cs-CZ" sz="2800" dirty="0"/>
              <a:t>SLOV</a:t>
            </a:r>
            <a:r>
              <a:rPr lang="cs-CZ" sz="2800" dirty="0">
                <a:solidFill>
                  <a:srgbClr val="0070C0"/>
                </a:solidFill>
              </a:rPr>
              <a:t>NOST</a:t>
            </a:r>
          </a:p>
        </p:txBody>
      </p:sp>
      <p:sp>
        <p:nvSpPr>
          <p:cNvPr id="34" name="Obdélník 33"/>
          <p:cNvSpPr>
            <a:spLocks noChangeArrowheads="1"/>
          </p:cNvSpPr>
          <p:nvPr/>
        </p:nvSpPr>
        <p:spPr bwMode="auto">
          <a:xfrm>
            <a:off x="6348116" y="2185700"/>
            <a:ext cx="168026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/>
              <a:t>HRA</a:t>
            </a:r>
            <a:r>
              <a:rPr lang="cs-CZ" sz="2800" dirty="0">
                <a:solidFill>
                  <a:schemeClr val="accent2"/>
                </a:solidFill>
              </a:rPr>
              <a:t>ČKA</a:t>
            </a:r>
          </a:p>
        </p:txBody>
      </p:sp>
      <p:sp>
        <p:nvSpPr>
          <p:cNvPr id="35" name="Obdélník 34"/>
          <p:cNvSpPr>
            <a:spLocks noChangeArrowheads="1"/>
          </p:cNvSpPr>
          <p:nvPr/>
        </p:nvSpPr>
        <p:spPr bwMode="auto">
          <a:xfrm>
            <a:off x="852685" y="2564904"/>
            <a:ext cx="19191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PRO</a:t>
            </a:r>
            <a:r>
              <a:rPr lang="cs-CZ" sz="2800" dirty="0"/>
              <a:t>SLOV</a:t>
            </a:r>
          </a:p>
        </p:txBody>
      </p:sp>
      <p:sp>
        <p:nvSpPr>
          <p:cNvPr id="36" name="Obdélník 35"/>
          <p:cNvSpPr>
            <a:spLocks noChangeArrowheads="1"/>
          </p:cNvSpPr>
          <p:nvPr/>
        </p:nvSpPr>
        <p:spPr bwMode="auto">
          <a:xfrm>
            <a:off x="1617395" y="2924944"/>
            <a:ext cx="201850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/>
              <a:t>SLOV</a:t>
            </a:r>
            <a:r>
              <a:rPr lang="cs-CZ" sz="2800" dirty="0">
                <a:solidFill>
                  <a:srgbClr val="00B0F0"/>
                </a:solidFill>
              </a:rPr>
              <a:t>ÍČKO</a:t>
            </a:r>
          </a:p>
        </p:txBody>
      </p:sp>
      <p:sp>
        <p:nvSpPr>
          <p:cNvPr id="37" name="Obdélník 36"/>
          <p:cNvSpPr>
            <a:spLocks noChangeArrowheads="1"/>
          </p:cNvSpPr>
          <p:nvPr/>
        </p:nvSpPr>
        <p:spPr bwMode="auto">
          <a:xfrm>
            <a:off x="5587961" y="2518812"/>
            <a:ext cx="172034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7030A0"/>
                </a:solidFill>
              </a:rPr>
              <a:t>PRO</a:t>
            </a:r>
            <a:r>
              <a:rPr lang="cs-CZ" sz="2800" dirty="0"/>
              <a:t>HRA</a:t>
            </a:r>
          </a:p>
        </p:txBody>
      </p:sp>
      <p:sp>
        <p:nvSpPr>
          <p:cNvPr id="38" name="Obdélník 37"/>
          <p:cNvSpPr>
            <a:spLocks noChangeArrowheads="1"/>
          </p:cNvSpPr>
          <p:nvPr/>
        </p:nvSpPr>
        <p:spPr bwMode="auto">
          <a:xfrm>
            <a:off x="1608285" y="3289236"/>
            <a:ext cx="173957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/>
              <a:t>SLOV</a:t>
            </a:r>
            <a:r>
              <a:rPr lang="cs-CZ" sz="2800" dirty="0">
                <a:solidFill>
                  <a:srgbClr val="FF0000"/>
                </a:solidFill>
              </a:rPr>
              <a:t>NÍK</a:t>
            </a:r>
          </a:p>
        </p:txBody>
      </p:sp>
      <p:sp>
        <p:nvSpPr>
          <p:cNvPr id="39" name="Obdélník 38"/>
          <p:cNvSpPr>
            <a:spLocks noChangeArrowheads="1"/>
          </p:cNvSpPr>
          <p:nvPr/>
        </p:nvSpPr>
        <p:spPr bwMode="auto">
          <a:xfrm>
            <a:off x="1115616" y="3625860"/>
            <a:ext cx="193835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FF"/>
                </a:solidFill>
              </a:rPr>
              <a:t>VY</a:t>
            </a:r>
            <a:r>
              <a:rPr lang="cs-CZ" sz="2800" dirty="0"/>
              <a:t>SLOV</a:t>
            </a:r>
            <a:r>
              <a:rPr lang="cs-CZ" sz="2800" dirty="0">
                <a:solidFill>
                  <a:srgbClr val="FF00FF"/>
                </a:solidFill>
              </a:rPr>
              <a:t>IT</a:t>
            </a:r>
          </a:p>
        </p:txBody>
      </p:sp>
      <p:sp>
        <p:nvSpPr>
          <p:cNvPr id="40" name="Obdélník 39"/>
          <p:cNvSpPr>
            <a:spLocks noChangeArrowheads="1"/>
          </p:cNvSpPr>
          <p:nvPr/>
        </p:nvSpPr>
        <p:spPr bwMode="auto">
          <a:xfrm>
            <a:off x="5869162" y="2904024"/>
            <a:ext cx="142058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VÝ</a:t>
            </a:r>
            <a:r>
              <a:rPr lang="cs-CZ" sz="2800" dirty="0"/>
              <a:t>HRA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4C6DA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339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6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99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9" grpId="0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defRPr/>
            </a:pPr>
            <a:r>
              <a:rPr lang="cs-CZ" dirty="0" smtClean="0"/>
              <a:t>Tvoření slov</a:t>
            </a:r>
            <a:br>
              <a:rPr lang="cs-CZ" dirty="0" smtClean="0"/>
            </a:br>
            <a:r>
              <a:rPr lang="cs-CZ" sz="2400" dirty="0" smtClean="0"/>
              <a:t>III/2 Inovace a zkvalitnění výuky prostřednictvím ICT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>
              <a:defRPr/>
            </a:pPr>
            <a:r>
              <a:rPr lang="cs-CZ" b="1" dirty="0" smtClean="0"/>
              <a:t>Škola</a:t>
            </a:r>
            <a:r>
              <a:rPr lang="cs-CZ" dirty="0" smtClean="0"/>
              <a:t>: ZŠ a MŠ, Dětenice, okres Jičín</a:t>
            </a:r>
          </a:p>
          <a:p>
            <a:pPr>
              <a:defRPr/>
            </a:pPr>
            <a:r>
              <a:rPr lang="cs-CZ" b="1" dirty="0" smtClean="0"/>
              <a:t>Číslo projektu: </a:t>
            </a:r>
            <a:r>
              <a:rPr lang="cs-CZ" dirty="0" smtClean="0"/>
              <a:t>CZ.1.07/1.4.00/21.3770</a:t>
            </a:r>
          </a:p>
          <a:p>
            <a:pPr>
              <a:defRPr/>
            </a:pPr>
            <a:r>
              <a:rPr lang="cs-CZ" b="1" dirty="0" smtClean="0"/>
              <a:t>Autor</a:t>
            </a:r>
            <a:r>
              <a:rPr lang="cs-CZ" dirty="0" smtClean="0"/>
              <a:t>: Mgr. Iveta </a:t>
            </a:r>
            <a:r>
              <a:rPr lang="cs-CZ" dirty="0" err="1" smtClean="0"/>
              <a:t>Vališková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Použitá literatura a zdroje</a:t>
            </a:r>
            <a:r>
              <a:rPr lang="cs-CZ" b="1" dirty="0" smtClean="0"/>
              <a:t>: </a:t>
            </a:r>
            <a:r>
              <a:rPr lang="cs-CZ" sz="2000" dirty="0" smtClean="0"/>
              <a:t>www.office.</a:t>
            </a:r>
            <a:r>
              <a:rPr lang="cs-CZ" sz="2000" dirty="0" err="1" smtClean="0"/>
              <a:t>microsoft.com</a:t>
            </a:r>
            <a:r>
              <a:rPr lang="cs-CZ" sz="2800" dirty="0" smtClean="0"/>
              <a:t>                                                                                     </a:t>
            </a:r>
            <a:r>
              <a:rPr lang="cs-CZ" dirty="0" smtClean="0"/>
              <a:t>                                                                         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Obrázky</a:t>
            </a:r>
            <a:r>
              <a:rPr lang="cs-CZ" dirty="0" smtClean="0"/>
              <a:t>:Mgr. Iveta </a:t>
            </a:r>
            <a:r>
              <a:rPr lang="cs-CZ" dirty="0" err="1" smtClean="0"/>
              <a:t>Vališková</a:t>
            </a:r>
            <a:endParaRPr lang="cs-CZ" dirty="0" smtClean="0"/>
          </a:p>
          <a:p>
            <a:pPr>
              <a:defRPr/>
            </a:pPr>
            <a:endParaRPr lang="cs-CZ" dirty="0"/>
          </a:p>
        </p:txBody>
      </p:sp>
      <p:pic>
        <p:nvPicPr>
          <p:cNvPr id="6148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5013176"/>
            <a:ext cx="6840538" cy="16764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Tvoření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2800" b="1" dirty="0" smtClean="0"/>
              <a:t>Cíle: </a:t>
            </a:r>
            <a:r>
              <a:rPr lang="cs-CZ" sz="2800" dirty="0" smtClean="0"/>
              <a:t>Materiál je určen k procvičení učiva o tvorbě slov (</a:t>
            </a:r>
            <a:r>
              <a:rPr lang="cs-CZ" sz="2800" b="1" dirty="0" smtClean="0"/>
              <a:t>3., 4., 5. ročník ZŠ, Český jazyk)</a:t>
            </a:r>
          </a:p>
          <a:p>
            <a:r>
              <a:rPr lang="cs-CZ" sz="2800" b="1" dirty="0" smtClean="0"/>
              <a:t>Formát, velikost: </a:t>
            </a:r>
            <a:r>
              <a:rPr lang="cs-CZ" sz="2800" dirty="0" smtClean="0"/>
              <a:t>prezentace Microsoft Office PowerPoint, 7,05 MB</a:t>
            </a:r>
          </a:p>
          <a:p>
            <a:r>
              <a:rPr lang="cs-CZ" sz="2800" b="1" dirty="0" smtClean="0"/>
              <a:t>Metodické doporučení pro práci s materiálem: </a:t>
            </a:r>
            <a:r>
              <a:rPr lang="cs-CZ" sz="2800" dirty="0" smtClean="0"/>
              <a:t>Děti nejprve zhlédnou prezentaci, po zhlédnutí prezentace zkouší žáci v rámci skupinové hry tvořit nová slova a na závěr pracují s pracovním listem.</a:t>
            </a: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542</TotalTime>
  <Words>135</Words>
  <Application>Microsoft Office PowerPoint</Application>
  <PresentationFormat>Předvádění na obrazovce (4:3)</PresentationFormat>
  <Paragraphs>70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Tvoření slov</vt:lpstr>
      <vt:lpstr>Kořen je nejmenší společná část příbuzných slov</vt:lpstr>
      <vt:lpstr>Přiřaďte slova ke správným kořenům:</vt:lpstr>
      <vt:lpstr>Vytvořte nová slova:</vt:lpstr>
      <vt:lpstr>Tvoření slov III/2 Inovace a zkvalitnění výuky prostřednictvím ICT</vt:lpstr>
      <vt:lpstr>Tvoření slov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Tvoření slov</dc:title>
  <dc:creator>Uživatel</dc:creator>
  <cp:lastModifiedBy>Uživatel</cp:lastModifiedBy>
  <cp:revision>63</cp:revision>
  <dcterms:created xsi:type="dcterms:W3CDTF">2013-10-09T17:24:16Z</dcterms:created>
  <dcterms:modified xsi:type="dcterms:W3CDTF">2014-09-24T17:21:00Z</dcterms:modified>
</cp:coreProperties>
</file>