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8" r:id="rId2"/>
    <p:sldId id="256" r:id="rId3"/>
    <p:sldId id="257" r:id="rId4"/>
    <p:sldId id="258" r:id="rId5"/>
    <p:sldId id="259" r:id="rId6"/>
    <p:sldId id="263" r:id="rId7"/>
    <p:sldId id="260" r:id="rId8"/>
    <p:sldId id="261" r:id="rId9"/>
    <p:sldId id="262" r:id="rId10"/>
    <p:sldId id="264" r:id="rId11"/>
    <p:sldId id="265" r:id="rId12"/>
    <p:sldId id="266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4660"/>
  </p:normalViewPr>
  <p:slideViewPr>
    <p:cSldViewPr>
      <p:cViewPr>
        <p:scale>
          <a:sx n="84" d="100"/>
          <a:sy n="84" d="100"/>
        </p:scale>
        <p:origin x="-954" y="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BFF477-8FEE-4DC0-8D3C-7BA6ABBB6D02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453121-66B5-48D5-8550-F6D76C7AB7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BFF477-8FEE-4DC0-8D3C-7BA6ABBB6D02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453121-66B5-48D5-8550-F6D76C7AB7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BFF477-8FEE-4DC0-8D3C-7BA6ABBB6D02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453121-66B5-48D5-8550-F6D76C7AB7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BFF477-8FEE-4DC0-8D3C-7BA6ABBB6D02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453121-66B5-48D5-8550-F6D76C7AB7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BFF477-8FEE-4DC0-8D3C-7BA6ABBB6D02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453121-66B5-48D5-8550-F6D76C7AB7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BFF477-8FEE-4DC0-8D3C-7BA6ABBB6D02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453121-66B5-48D5-8550-F6D76C7AB7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BFF477-8FEE-4DC0-8D3C-7BA6ABBB6D02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453121-66B5-48D5-8550-F6D76C7AB7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BFF477-8FEE-4DC0-8D3C-7BA6ABBB6D02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453121-66B5-48D5-8550-F6D76C7AB7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BFF477-8FEE-4DC0-8D3C-7BA6ABBB6D02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5453121-66B5-48D5-8550-F6D76C7AB7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BFF477-8FEE-4DC0-8D3C-7BA6ABBB6D02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453121-66B5-48D5-8550-F6D76C7AB7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BFF477-8FEE-4DC0-8D3C-7BA6ABBB6D02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453121-66B5-48D5-8550-F6D76C7AB7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DBFF477-8FEE-4DC0-8D3C-7BA6ABBB6D02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5453121-66B5-48D5-8550-F6D76C7AB7F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4606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09225489"/>
              </p:ext>
            </p:extLst>
          </p:nvPr>
        </p:nvGraphicFramePr>
        <p:xfrm>
          <a:off x="611560" y="2276870"/>
          <a:ext cx="7128792" cy="388299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Jitka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Langerová </a:t>
                      </a:r>
                    </a:p>
                    <a:p>
                      <a:r>
                        <a:rPr lang="cs-CZ" sz="2400" b="1" baseline="0" smtClean="0">
                          <a:latin typeface="Times New Roman" pitchFamily="18" charset="0"/>
                          <a:cs typeface="Times New Roman" pitchFamily="18" charset="0"/>
                        </a:rPr>
                        <a:t>Datum: </a:t>
                      </a:r>
                      <a:r>
                        <a:rPr lang="cs-CZ" sz="2400" b="0" baseline="0" smtClean="0">
                          <a:latin typeface="Times New Roman" pitchFamily="18" charset="0"/>
                          <a:cs typeface="Times New Roman" pitchFamily="18" charset="0"/>
                        </a:rPr>
                        <a:t>6.3.2012</a:t>
                      </a:r>
                      <a:endParaRPr lang="cs-CZ" sz="2400" b="0" baseline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smtClean="0">
                          <a:latin typeface="Times New Roman" pitchFamily="18" charset="0"/>
                          <a:cs typeface="Times New Roman" pitchFamily="18" charset="0"/>
                        </a:rPr>
                        <a:t>VY_32_INOVACE_04_ČESKÝ</a:t>
                      </a:r>
                      <a:r>
                        <a:rPr lang="cs-CZ" sz="2400" baseline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Podstatná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jména – Kategorie  podstatných 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jmen- </a:t>
                      </a:r>
                    </a:p>
                    <a:p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                                          cvičení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  <a:p>
                      <a:pPr algn="l"/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4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. - 5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.</a:t>
                      </a:r>
                      <a:endParaRPr lang="cs-CZ" sz="2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9405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800" smtClean="0"/>
              <a:t>KATEGORIE PODSTATNÝCH JMEN</a:t>
            </a:r>
            <a:endParaRPr lang="cs-CZ" sz="480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800" smtClean="0"/>
              <a:t>CVIČENÍ</a:t>
            </a:r>
            <a:endParaRPr lang="cs-CZ" sz="48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996720"/>
          </a:xfrm>
        </p:spPr>
        <p:txBody>
          <a:bodyPr>
            <a:normAutofit/>
          </a:bodyPr>
          <a:lstStyle/>
          <a:p>
            <a:r>
              <a:rPr lang="cs-CZ" sz="2800" b="1" i="1" smtClean="0">
                <a:solidFill>
                  <a:srgbClr val="FF0000"/>
                </a:solidFill>
              </a:rPr>
              <a:t>Podstatná jména v čísle jednotném převeď do čísla množného a naopak.</a:t>
            </a:r>
            <a:endParaRPr lang="cs-CZ" sz="2800" b="1" i="1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3600" smtClean="0"/>
              <a:t>kolo - ______              zvířata - ______</a:t>
            </a:r>
          </a:p>
          <a:p>
            <a:pPr>
              <a:buNone/>
            </a:pPr>
            <a:r>
              <a:rPr lang="cs-CZ" sz="3600" smtClean="0"/>
              <a:t>okna - _____               švihadlo - _______</a:t>
            </a:r>
          </a:p>
          <a:p>
            <a:pPr>
              <a:buNone/>
            </a:pPr>
            <a:r>
              <a:rPr lang="cs-CZ" sz="3600" smtClean="0"/>
              <a:t>včely - ______             talíř - _______</a:t>
            </a:r>
          </a:p>
          <a:p>
            <a:pPr>
              <a:buNone/>
            </a:pPr>
            <a:r>
              <a:rPr lang="cs-CZ" sz="3600" smtClean="0"/>
              <a:t>letadla - ______          broskev - ______</a:t>
            </a:r>
          </a:p>
          <a:p>
            <a:pPr>
              <a:buNone/>
            </a:pPr>
            <a:r>
              <a:rPr lang="cs-CZ" sz="3600" smtClean="0"/>
              <a:t>štěně - _______          draci - ______</a:t>
            </a:r>
          </a:p>
          <a:p>
            <a:pPr>
              <a:buNone/>
            </a:pPr>
            <a:r>
              <a:rPr lang="cs-CZ" sz="3600" smtClean="0"/>
              <a:t>lišky - _______           klec - _______        </a:t>
            </a:r>
          </a:p>
          <a:p>
            <a:pPr>
              <a:buNone/>
            </a:pPr>
            <a:endParaRPr lang="cs-CZ" sz="36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996720"/>
          </a:xfrm>
        </p:spPr>
        <p:txBody>
          <a:bodyPr>
            <a:normAutofit/>
          </a:bodyPr>
          <a:lstStyle/>
          <a:p>
            <a:r>
              <a:rPr lang="cs-CZ" sz="2800" b="1" i="1" dirty="0" smtClean="0">
                <a:solidFill>
                  <a:srgbClr val="FF0000"/>
                </a:solidFill>
              </a:rPr>
              <a:t>Řešení:</a:t>
            </a:r>
            <a:endParaRPr lang="cs-CZ" sz="2800" b="1" i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3600" smtClean="0"/>
              <a:t>kolo -  </a:t>
            </a:r>
            <a:r>
              <a:rPr lang="cs-CZ" sz="3600" smtClean="0">
                <a:solidFill>
                  <a:srgbClr val="FF0000"/>
                </a:solidFill>
              </a:rPr>
              <a:t>kola</a:t>
            </a:r>
            <a:r>
              <a:rPr lang="cs-CZ" sz="3600" smtClean="0"/>
              <a:t>                 zvířata - </a:t>
            </a:r>
            <a:r>
              <a:rPr lang="cs-CZ" sz="3600" smtClean="0">
                <a:solidFill>
                  <a:srgbClr val="FF0000"/>
                </a:solidFill>
              </a:rPr>
              <a:t>zvíře</a:t>
            </a:r>
          </a:p>
          <a:p>
            <a:pPr>
              <a:buNone/>
            </a:pPr>
            <a:r>
              <a:rPr lang="cs-CZ" sz="3600" smtClean="0"/>
              <a:t>okna - </a:t>
            </a:r>
            <a:r>
              <a:rPr lang="cs-CZ" sz="3600" smtClean="0">
                <a:solidFill>
                  <a:srgbClr val="FF0000"/>
                </a:solidFill>
              </a:rPr>
              <a:t>okno   </a:t>
            </a:r>
            <a:r>
              <a:rPr lang="cs-CZ" sz="3600" smtClean="0"/>
              <a:t>            švihadlo - </a:t>
            </a:r>
            <a:r>
              <a:rPr lang="cs-CZ" sz="3600" smtClean="0">
                <a:solidFill>
                  <a:srgbClr val="FF0000"/>
                </a:solidFill>
              </a:rPr>
              <a:t>švihadla</a:t>
            </a:r>
          </a:p>
          <a:p>
            <a:pPr>
              <a:buNone/>
            </a:pPr>
            <a:r>
              <a:rPr lang="cs-CZ" sz="3600" smtClean="0"/>
              <a:t>včely -  </a:t>
            </a:r>
            <a:r>
              <a:rPr lang="cs-CZ" sz="3600" smtClean="0">
                <a:solidFill>
                  <a:srgbClr val="FF0000"/>
                </a:solidFill>
              </a:rPr>
              <a:t>včela   </a:t>
            </a:r>
            <a:r>
              <a:rPr lang="cs-CZ" sz="3600" smtClean="0"/>
              <a:t>            talíř -  </a:t>
            </a:r>
            <a:r>
              <a:rPr lang="cs-CZ" sz="3600" smtClean="0">
                <a:solidFill>
                  <a:srgbClr val="FF0000"/>
                </a:solidFill>
              </a:rPr>
              <a:t>talíře</a:t>
            </a:r>
          </a:p>
          <a:p>
            <a:pPr>
              <a:buNone/>
            </a:pPr>
            <a:r>
              <a:rPr lang="cs-CZ" sz="3600" smtClean="0"/>
              <a:t>letadla - </a:t>
            </a:r>
            <a:r>
              <a:rPr lang="cs-CZ" sz="3600" smtClean="0">
                <a:solidFill>
                  <a:srgbClr val="FF0000"/>
                </a:solidFill>
              </a:rPr>
              <a:t>letadlo </a:t>
            </a:r>
            <a:r>
              <a:rPr lang="cs-CZ" sz="3600" smtClean="0"/>
              <a:t>        broskev - </a:t>
            </a:r>
            <a:r>
              <a:rPr lang="cs-CZ" sz="3600" smtClean="0">
                <a:solidFill>
                  <a:srgbClr val="FF0000"/>
                </a:solidFill>
              </a:rPr>
              <a:t>broskve</a:t>
            </a:r>
          </a:p>
          <a:p>
            <a:pPr>
              <a:buNone/>
            </a:pPr>
            <a:r>
              <a:rPr lang="cs-CZ" sz="3600" smtClean="0"/>
              <a:t>štěně -  </a:t>
            </a:r>
            <a:r>
              <a:rPr lang="cs-CZ" sz="3600" smtClean="0">
                <a:solidFill>
                  <a:srgbClr val="FF0000"/>
                </a:solidFill>
              </a:rPr>
              <a:t>štěňata </a:t>
            </a:r>
            <a:r>
              <a:rPr lang="cs-CZ" sz="3600" smtClean="0"/>
              <a:t>         draci - </a:t>
            </a:r>
            <a:r>
              <a:rPr lang="cs-CZ" sz="3600" smtClean="0">
                <a:solidFill>
                  <a:srgbClr val="FF0000"/>
                </a:solidFill>
              </a:rPr>
              <a:t>drak</a:t>
            </a:r>
          </a:p>
          <a:p>
            <a:pPr>
              <a:buNone/>
            </a:pPr>
            <a:r>
              <a:rPr lang="cs-CZ" sz="3600" smtClean="0"/>
              <a:t>lišky -  </a:t>
            </a:r>
            <a:r>
              <a:rPr lang="cs-CZ" sz="3600" smtClean="0">
                <a:solidFill>
                  <a:srgbClr val="FF0000"/>
                </a:solidFill>
              </a:rPr>
              <a:t>liška  </a:t>
            </a:r>
            <a:r>
              <a:rPr lang="cs-CZ" sz="3600" smtClean="0"/>
              <a:t>              klec - </a:t>
            </a:r>
            <a:r>
              <a:rPr lang="cs-CZ" sz="3600" smtClean="0">
                <a:solidFill>
                  <a:srgbClr val="FF0000"/>
                </a:solidFill>
              </a:rPr>
              <a:t>klece        </a:t>
            </a:r>
          </a:p>
          <a:p>
            <a:pPr>
              <a:buNone/>
            </a:pPr>
            <a:endParaRPr lang="cs-CZ" sz="3600"/>
          </a:p>
        </p:txBody>
      </p:sp>
      <p:pic>
        <p:nvPicPr>
          <p:cNvPr id="1028" name="Picture 4" descr="C:\Users\Langerová\AppData\Local\Microsoft\Windows\Temporary Internet Files\Content.IE5\KL6NDY7C\MC900438035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59832" y="980728"/>
            <a:ext cx="1520329" cy="152032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i="1" smtClean="0">
                <a:solidFill>
                  <a:srgbClr val="FF0000"/>
                </a:solidFill>
              </a:rPr>
              <a:t>Vytvoř správný tvar podstatného jména.</a:t>
            </a:r>
            <a:endParaRPr lang="cs-CZ" sz="3200" b="1" i="1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229600" cy="372576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600" smtClean="0"/>
              <a:t>pes – se ______          auto – u _______</a:t>
            </a:r>
          </a:p>
          <a:p>
            <a:pPr>
              <a:buNone/>
            </a:pPr>
            <a:r>
              <a:rPr lang="cs-CZ" sz="3600" smtClean="0"/>
              <a:t>dům – do _____         stůl – na _______</a:t>
            </a:r>
          </a:p>
          <a:p>
            <a:pPr>
              <a:buNone/>
            </a:pPr>
            <a:r>
              <a:rPr lang="cs-CZ" sz="3600" smtClean="0"/>
              <a:t>škola – ve _____         bratr – od ______</a:t>
            </a:r>
          </a:p>
          <a:p>
            <a:pPr>
              <a:buNone/>
            </a:pPr>
            <a:r>
              <a:rPr lang="cs-CZ" sz="3600" smtClean="0"/>
              <a:t>teta – k ______           pole – nad ______        </a:t>
            </a:r>
          </a:p>
          <a:p>
            <a:pPr>
              <a:buNone/>
            </a:pPr>
            <a:r>
              <a:rPr lang="cs-CZ" sz="3600" smtClean="0"/>
              <a:t>rok - před ______       sešit – v _____                      </a:t>
            </a:r>
          </a:p>
          <a:p>
            <a:pPr>
              <a:buNone/>
            </a:pPr>
            <a:endParaRPr lang="cs-CZ" sz="3600" smtClean="0"/>
          </a:p>
          <a:p>
            <a:pPr>
              <a:buNone/>
            </a:pPr>
            <a:endParaRPr lang="cs-CZ" sz="3600"/>
          </a:p>
        </p:txBody>
      </p:sp>
      <p:pic>
        <p:nvPicPr>
          <p:cNvPr id="3074" name="Picture 2" descr="C:\Users\Langerová\AppData\Local\Microsoft\Windows\Temporary Internet Files\Content.IE5\YC5WFTIK\MC90041077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23928" y="5229200"/>
            <a:ext cx="1085072" cy="141398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i="1" smtClean="0">
                <a:solidFill>
                  <a:srgbClr val="FF0000"/>
                </a:solidFill>
              </a:rPr>
              <a:t>Řešení.</a:t>
            </a:r>
            <a:endParaRPr lang="cs-CZ" sz="3200" b="1" i="1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229600" cy="372576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600" smtClean="0"/>
              <a:t>pes – se </a:t>
            </a:r>
            <a:r>
              <a:rPr lang="cs-CZ" sz="3600" b="1" smtClean="0">
                <a:solidFill>
                  <a:srgbClr val="FF0000"/>
                </a:solidFill>
              </a:rPr>
              <a:t>psem </a:t>
            </a:r>
            <a:r>
              <a:rPr lang="cs-CZ" sz="3600" b="1" smtClean="0"/>
              <a:t>  </a:t>
            </a:r>
            <a:r>
              <a:rPr lang="cs-CZ" sz="3600" smtClean="0"/>
              <a:t>          auto – u </a:t>
            </a:r>
            <a:r>
              <a:rPr lang="cs-CZ" sz="3600" b="1" smtClean="0">
                <a:solidFill>
                  <a:srgbClr val="FF0000"/>
                </a:solidFill>
              </a:rPr>
              <a:t>auta</a:t>
            </a:r>
          </a:p>
          <a:p>
            <a:pPr>
              <a:buNone/>
            </a:pPr>
            <a:r>
              <a:rPr lang="cs-CZ" sz="3600" smtClean="0"/>
              <a:t>dům – do </a:t>
            </a:r>
            <a:r>
              <a:rPr lang="cs-CZ" sz="3600" b="1" smtClean="0">
                <a:solidFill>
                  <a:srgbClr val="FF0000"/>
                </a:solidFill>
              </a:rPr>
              <a:t>domu </a:t>
            </a:r>
            <a:r>
              <a:rPr lang="cs-CZ" sz="3600" smtClean="0"/>
              <a:t>        stůl – na </a:t>
            </a:r>
            <a:r>
              <a:rPr lang="cs-CZ" sz="3600" b="1" smtClean="0">
                <a:solidFill>
                  <a:srgbClr val="FF0000"/>
                </a:solidFill>
              </a:rPr>
              <a:t>stole</a:t>
            </a:r>
          </a:p>
          <a:p>
            <a:pPr>
              <a:buNone/>
            </a:pPr>
            <a:r>
              <a:rPr lang="cs-CZ" sz="3600" smtClean="0"/>
              <a:t>škola – ve </a:t>
            </a:r>
            <a:r>
              <a:rPr lang="cs-CZ" sz="3600" b="1" smtClean="0">
                <a:solidFill>
                  <a:srgbClr val="FF0000"/>
                </a:solidFill>
              </a:rPr>
              <a:t>škole </a:t>
            </a:r>
            <a:r>
              <a:rPr lang="cs-CZ" sz="3600" smtClean="0">
                <a:solidFill>
                  <a:srgbClr val="FF0000"/>
                </a:solidFill>
              </a:rPr>
              <a:t> </a:t>
            </a:r>
            <a:r>
              <a:rPr lang="cs-CZ" sz="3600" smtClean="0"/>
              <a:t>        bratr – od </a:t>
            </a:r>
            <a:r>
              <a:rPr lang="cs-CZ" sz="3600" b="1" smtClean="0">
                <a:solidFill>
                  <a:srgbClr val="FF0000"/>
                </a:solidFill>
              </a:rPr>
              <a:t>bratra</a:t>
            </a:r>
          </a:p>
          <a:p>
            <a:pPr>
              <a:buNone/>
            </a:pPr>
            <a:r>
              <a:rPr lang="cs-CZ" sz="3600" smtClean="0"/>
              <a:t>teta – k </a:t>
            </a:r>
            <a:r>
              <a:rPr lang="cs-CZ" sz="3600" b="1" smtClean="0">
                <a:solidFill>
                  <a:srgbClr val="FF0000"/>
                </a:solidFill>
              </a:rPr>
              <a:t>tetě   </a:t>
            </a:r>
            <a:r>
              <a:rPr lang="cs-CZ" sz="3600" smtClean="0">
                <a:solidFill>
                  <a:srgbClr val="FF0000"/>
                </a:solidFill>
              </a:rPr>
              <a:t> </a:t>
            </a:r>
            <a:r>
              <a:rPr lang="cs-CZ" sz="3600" smtClean="0"/>
              <a:t>            pole – nad </a:t>
            </a:r>
            <a:r>
              <a:rPr lang="cs-CZ" sz="3600" b="1" smtClean="0">
                <a:solidFill>
                  <a:srgbClr val="FF0000"/>
                </a:solidFill>
              </a:rPr>
              <a:t>polem </a:t>
            </a:r>
            <a:r>
              <a:rPr lang="cs-CZ" sz="3600" b="1" smtClean="0"/>
              <a:t>  </a:t>
            </a:r>
            <a:r>
              <a:rPr lang="cs-CZ" sz="3600" smtClean="0"/>
              <a:t>     </a:t>
            </a:r>
          </a:p>
          <a:p>
            <a:pPr>
              <a:buNone/>
            </a:pPr>
            <a:r>
              <a:rPr lang="cs-CZ" sz="3600" smtClean="0"/>
              <a:t>rok - před </a:t>
            </a:r>
            <a:r>
              <a:rPr lang="cs-CZ" sz="3600" b="1" smtClean="0">
                <a:solidFill>
                  <a:srgbClr val="FF0000"/>
                </a:solidFill>
              </a:rPr>
              <a:t>rokem</a:t>
            </a:r>
            <a:r>
              <a:rPr lang="cs-CZ" sz="3600" smtClean="0">
                <a:solidFill>
                  <a:srgbClr val="FF0000"/>
                </a:solidFill>
              </a:rPr>
              <a:t> </a:t>
            </a:r>
            <a:r>
              <a:rPr lang="cs-CZ" sz="3600" smtClean="0"/>
              <a:t>      sešit – v </a:t>
            </a:r>
            <a:r>
              <a:rPr lang="cs-CZ" sz="3600" b="1" smtClean="0">
                <a:solidFill>
                  <a:srgbClr val="FF0000"/>
                </a:solidFill>
              </a:rPr>
              <a:t>sešitě    </a:t>
            </a:r>
            <a:r>
              <a:rPr lang="cs-CZ" sz="3600" smtClean="0">
                <a:solidFill>
                  <a:srgbClr val="FF0000"/>
                </a:solidFill>
              </a:rPr>
              <a:t>  </a:t>
            </a:r>
            <a:r>
              <a:rPr lang="cs-CZ" sz="3600" smtClean="0"/>
              <a:t>                </a:t>
            </a:r>
          </a:p>
          <a:p>
            <a:pPr>
              <a:buNone/>
            </a:pPr>
            <a:endParaRPr lang="cs-CZ" sz="3600" smtClean="0"/>
          </a:p>
          <a:p>
            <a:pPr>
              <a:buNone/>
            </a:pPr>
            <a:endParaRPr lang="cs-CZ" sz="3600"/>
          </a:p>
        </p:txBody>
      </p:sp>
      <p:pic>
        <p:nvPicPr>
          <p:cNvPr id="4" name="Picture 2" descr="C:\Users\Langerová\AppData\Local\Microsoft\Windows\Temporary Internet Files\Content.IE5\YC5WFTIK\MC90041077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79912" y="5229200"/>
            <a:ext cx="1085072" cy="141398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08688"/>
          </a:xfrm>
        </p:spPr>
        <p:txBody>
          <a:bodyPr>
            <a:normAutofit/>
          </a:bodyPr>
          <a:lstStyle/>
          <a:p>
            <a:r>
              <a:rPr lang="cs-CZ" sz="3200" b="1" i="1" smtClean="0">
                <a:solidFill>
                  <a:srgbClr val="FF0000"/>
                </a:solidFill>
              </a:rPr>
              <a:t>Do tabulky doplň kategorie podstatných jmen.</a:t>
            </a:r>
            <a:endParaRPr lang="cs-CZ" sz="3200" b="1" i="1">
              <a:solidFill>
                <a:srgbClr val="FF00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28774"/>
          <a:ext cx="8229600" cy="4114800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2057400"/>
                <a:gridCol w="2057400"/>
                <a:gridCol w="2057400"/>
                <a:gridCol w="2057400"/>
              </a:tblGrid>
              <a:tr h="792093"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smtClean="0"/>
                    </a:p>
                    <a:p>
                      <a:pPr algn="ctr"/>
                      <a:r>
                        <a:rPr lang="cs-CZ" sz="2400" smtClean="0"/>
                        <a:t>ROD</a:t>
                      </a:r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smtClean="0"/>
                    </a:p>
                    <a:p>
                      <a:pPr algn="ctr"/>
                      <a:r>
                        <a:rPr lang="cs-CZ" sz="2400" smtClean="0"/>
                        <a:t>ČÍSLO</a:t>
                      </a:r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smtClean="0"/>
                    </a:p>
                    <a:p>
                      <a:pPr algn="ctr"/>
                      <a:r>
                        <a:rPr lang="cs-CZ" sz="2400" smtClean="0"/>
                        <a:t>PÁD</a:t>
                      </a:r>
                      <a:endParaRPr lang="cs-CZ" sz="2400"/>
                    </a:p>
                  </a:txBody>
                  <a:tcPr/>
                </a:tc>
              </a:tr>
              <a:tr h="792093">
                <a:tc>
                  <a:txBody>
                    <a:bodyPr/>
                    <a:lstStyle/>
                    <a:p>
                      <a:pPr algn="ctr"/>
                      <a:endParaRPr lang="cs-CZ" sz="2400" b="1" smtClean="0"/>
                    </a:p>
                    <a:p>
                      <a:pPr algn="ctr"/>
                      <a:r>
                        <a:rPr lang="cs-CZ" sz="2400" b="1" smtClean="0"/>
                        <a:t>za babičkou</a:t>
                      </a:r>
                      <a:endParaRPr lang="cs-CZ" sz="24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</a:tr>
              <a:tr h="792093">
                <a:tc>
                  <a:txBody>
                    <a:bodyPr/>
                    <a:lstStyle/>
                    <a:p>
                      <a:pPr algn="ctr"/>
                      <a:endParaRPr lang="cs-CZ" sz="2400" b="1" smtClean="0"/>
                    </a:p>
                    <a:p>
                      <a:pPr algn="ctr"/>
                      <a:r>
                        <a:rPr lang="cs-CZ" sz="2400" b="1" smtClean="0"/>
                        <a:t>na prkně</a:t>
                      </a:r>
                      <a:endParaRPr lang="cs-CZ" sz="24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</a:tr>
              <a:tr h="792093">
                <a:tc>
                  <a:txBody>
                    <a:bodyPr/>
                    <a:lstStyle/>
                    <a:p>
                      <a:pPr algn="ctr"/>
                      <a:endParaRPr lang="cs-CZ" sz="2400" b="1" smtClean="0"/>
                    </a:p>
                    <a:p>
                      <a:pPr algn="ctr"/>
                      <a:r>
                        <a:rPr lang="cs-CZ" sz="2400" b="1" smtClean="0"/>
                        <a:t>pro přítele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</a:tr>
              <a:tr h="792093">
                <a:tc>
                  <a:txBody>
                    <a:bodyPr/>
                    <a:lstStyle/>
                    <a:p>
                      <a:pPr algn="ctr"/>
                      <a:endParaRPr lang="cs-CZ" sz="2400" b="1" smtClean="0"/>
                    </a:p>
                    <a:p>
                      <a:pPr algn="ctr"/>
                      <a:r>
                        <a:rPr lang="cs-CZ" sz="2400" b="1" smtClean="0"/>
                        <a:t>od</a:t>
                      </a:r>
                      <a:r>
                        <a:rPr lang="cs-CZ" sz="2400" b="1" baseline="0" smtClean="0"/>
                        <a:t> barev</a:t>
                      </a:r>
                      <a:endParaRPr lang="cs-CZ" sz="24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08688"/>
          </a:xfrm>
        </p:spPr>
        <p:txBody>
          <a:bodyPr>
            <a:normAutofit/>
          </a:bodyPr>
          <a:lstStyle/>
          <a:p>
            <a:r>
              <a:rPr lang="cs-CZ" sz="3200" b="1" i="1" smtClean="0">
                <a:solidFill>
                  <a:srgbClr val="FF0000"/>
                </a:solidFill>
              </a:rPr>
              <a:t>Řešení.</a:t>
            </a:r>
            <a:endParaRPr lang="cs-CZ" sz="3200" b="1" i="1">
              <a:solidFill>
                <a:srgbClr val="FF00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28774"/>
          <a:ext cx="8229600" cy="4602480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2057400"/>
                <a:gridCol w="2057400"/>
                <a:gridCol w="2057400"/>
                <a:gridCol w="2057400"/>
              </a:tblGrid>
              <a:tr h="792093"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smtClean="0"/>
                    </a:p>
                    <a:p>
                      <a:pPr algn="ctr"/>
                      <a:r>
                        <a:rPr lang="cs-CZ" sz="2400" smtClean="0"/>
                        <a:t>ROD</a:t>
                      </a:r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smtClean="0"/>
                    </a:p>
                    <a:p>
                      <a:pPr algn="ctr"/>
                      <a:r>
                        <a:rPr lang="cs-CZ" sz="2400" smtClean="0"/>
                        <a:t>ČÍSLO</a:t>
                      </a:r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smtClean="0"/>
                    </a:p>
                    <a:p>
                      <a:pPr algn="ctr"/>
                      <a:r>
                        <a:rPr lang="cs-CZ" sz="2400" smtClean="0"/>
                        <a:t>PÁD</a:t>
                      </a:r>
                      <a:endParaRPr lang="cs-CZ" sz="2400"/>
                    </a:p>
                  </a:txBody>
                  <a:tcPr/>
                </a:tc>
              </a:tr>
              <a:tr h="792093">
                <a:tc>
                  <a:txBody>
                    <a:bodyPr/>
                    <a:lstStyle/>
                    <a:p>
                      <a:pPr algn="ctr"/>
                      <a:endParaRPr lang="cs-CZ" sz="2400" b="1" smtClean="0"/>
                    </a:p>
                    <a:p>
                      <a:pPr algn="ctr"/>
                      <a:r>
                        <a:rPr lang="cs-CZ" sz="2400" b="1" smtClean="0"/>
                        <a:t>za babičkou</a:t>
                      </a:r>
                      <a:endParaRPr lang="cs-CZ" sz="24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smtClean="0">
                        <a:solidFill>
                          <a:srgbClr val="FF0000"/>
                        </a:solidFill>
                      </a:endParaRPr>
                    </a:p>
                    <a:p>
                      <a:pPr algn="ctr"/>
                      <a:r>
                        <a:rPr lang="cs-CZ" sz="2800" b="1" smtClean="0">
                          <a:solidFill>
                            <a:srgbClr val="FF0000"/>
                          </a:solidFill>
                        </a:rPr>
                        <a:t>Ž</a:t>
                      </a:r>
                      <a:endParaRPr lang="cs-CZ" sz="2800" b="1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smtClean="0">
                        <a:solidFill>
                          <a:srgbClr val="FF0000"/>
                        </a:solidFill>
                      </a:endParaRPr>
                    </a:p>
                    <a:p>
                      <a:pPr algn="ctr"/>
                      <a:r>
                        <a:rPr lang="cs-CZ" sz="2800" b="1" smtClean="0">
                          <a:solidFill>
                            <a:srgbClr val="FF0000"/>
                          </a:solidFill>
                        </a:rPr>
                        <a:t>J</a:t>
                      </a:r>
                      <a:endParaRPr lang="cs-CZ" sz="2800" b="1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smtClean="0">
                        <a:solidFill>
                          <a:srgbClr val="FF0000"/>
                        </a:solidFill>
                      </a:endParaRPr>
                    </a:p>
                    <a:p>
                      <a:pPr algn="ctr"/>
                      <a:r>
                        <a:rPr lang="cs-CZ" sz="2800" b="1" smtClean="0">
                          <a:solidFill>
                            <a:srgbClr val="FF0000"/>
                          </a:solidFill>
                        </a:rPr>
                        <a:t>7.</a:t>
                      </a:r>
                      <a:endParaRPr lang="cs-CZ" sz="2800" b="1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792093">
                <a:tc>
                  <a:txBody>
                    <a:bodyPr/>
                    <a:lstStyle/>
                    <a:p>
                      <a:pPr algn="ctr"/>
                      <a:endParaRPr lang="cs-CZ" sz="2400" b="1" smtClean="0"/>
                    </a:p>
                    <a:p>
                      <a:pPr algn="ctr"/>
                      <a:r>
                        <a:rPr lang="cs-CZ" sz="2400" b="1" smtClean="0"/>
                        <a:t>na prkně</a:t>
                      </a:r>
                      <a:endParaRPr lang="cs-CZ" sz="24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smtClean="0">
                        <a:solidFill>
                          <a:srgbClr val="FF0000"/>
                        </a:solidFill>
                      </a:endParaRPr>
                    </a:p>
                    <a:p>
                      <a:pPr algn="ctr"/>
                      <a:r>
                        <a:rPr lang="cs-CZ" sz="2800" b="1" smtClean="0">
                          <a:solidFill>
                            <a:srgbClr val="FF0000"/>
                          </a:solidFill>
                        </a:rPr>
                        <a:t>STŘ</a:t>
                      </a:r>
                      <a:endParaRPr lang="cs-CZ" sz="2800" b="1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smtClean="0">
                        <a:solidFill>
                          <a:srgbClr val="FF0000"/>
                        </a:solidFill>
                      </a:endParaRPr>
                    </a:p>
                    <a:p>
                      <a:pPr algn="ctr"/>
                      <a:r>
                        <a:rPr lang="cs-CZ" sz="2800" b="1" smtClean="0">
                          <a:solidFill>
                            <a:srgbClr val="FF0000"/>
                          </a:solidFill>
                        </a:rPr>
                        <a:t>J</a:t>
                      </a:r>
                      <a:endParaRPr lang="cs-CZ" sz="2800" b="1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smtClean="0">
                        <a:solidFill>
                          <a:srgbClr val="FF0000"/>
                        </a:solidFill>
                      </a:endParaRPr>
                    </a:p>
                    <a:p>
                      <a:pPr algn="ctr"/>
                      <a:r>
                        <a:rPr lang="cs-CZ" sz="2800" b="1" smtClean="0">
                          <a:solidFill>
                            <a:srgbClr val="FF0000"/>
                          </a:solidFill>
                        </a:rPr>
                        <a:t>6.</a:t>
                      </a:r>
                      <a:endParaRPr lang="cs-CZ" sz="2800" b="1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792093">
                <a:tc>
                  <a:txBody>
                    <a:bodyPr/>
                    <a:lstStyle/>
                    <a:p>
                      <a:pPr algn="ctr"/>
                      <a:endParaRPr lang="cs-CZ" sz="2400" b="1" smtClean="0"/>
                    </a:p>
                    <a:p>
                      <a:pPr algn="ctr"/>
                      <a:r>
                        <a:rPr lang="cs-CZ" sz="2400" b="1" smtClean="0"/>
                        <a:t>pro přítele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smtClean="0">
                        <a:solidFill>
                          <a:srgbClr val="FF0000"/>
                        </a:solidFill>
                      </a:endParaRPr>
                    </a:p>
                    <a:p>
                      <a:pPr algn="ctr"/>
                      <a:r>
                        <a:rPr lang="cs-CZ" sz="2800" b="1" smtClean="0">
                          <a:solidFill>
                            <a:srgbClr val="FF0000"/>
                          </a:solidFill>
                        </a:rPr>
                        <a:t>M</a:t>
                      </a:r>
                      <a:endParaRPr lang="cs-CZ" sz="2800" b="1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smtClean="0">
                        <a:solidFill>
                          <a:srgbClr val="FF0000"/>
                        </a:solidFill>
                      </a:endParaRPr>
                    </a:p>
                    <a:p>
                      <a:pPr algn="ctr"/>
                      <a:r>
                        <a:rPr lang="cs-CZ" sz="2800" b="1" smtClean="0">
                          <a:solidFill>
                            <a:srgbClr val="FF0000"/>
                          </a:solidFill>
                        </a:rPr>
                        <a:t>J</a:t>
                      </a:r>
                      <a:endParaRPr lang="cs-CZ" sz="2800" b="1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smtClean="0">
                        <a:solidFill>
                          <a:srgbClr val="FF0000"/>
                        </a:solidFill>
                      </a:endParaRPr>
                    </a:p>
                    <a:p>
                      <a:pPr algn="ctr"/>
                      <a:r>
                        <a:rPr lang="cs-CZ" sz="2800" b="1" smtClean="0">
                          <a:solidFill>
                            <a:srgbClr val="FF0000"/>
                          </a:solidFill>
                        </a:rPr>
                        <a:t>4.</a:t>
                      </a:r>
                      <a:endParaRPr lang="cs-CZ" sz="2800" b="1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792093">
                <a:tc>
                  <a:txBody>
                    <a:bodyPr/>
                    <a:lstStyle/>
                    <a:p>
                      <a:pPr algn="ctr"/>
                      <a:endParaRPr lang="cs-CZ" sz="2400" b="1" smtClean="0"/>
                    </a:p>
                    <a:p>
                      <a:pPr algn="ctr"/>
                      <a:r>
                        <a:rPr lang="cs-CZ" sz="2400" b="1" smtClean="0"/>
                        <a:t>od</a:t>
                      </a:r>
                      <a:r>
                        <a:rPr lang="cs-CZ" sz="2400" b="1" baseline="0" smtClean="0"/>
                        <a:t> barev</a:t>
                      </a:r>
                      <a:endParaRPr lang="cs-CZ" sz="24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smtClean="0">
                        <a:solidFill>
                          <a:srgbClr val="FF0000"/>
                        </a:solidFill>
                      </a:endParaRPr>
                    </a:p>
                    <a:p>
                      <a:pPr algn="ctr"/>
                      <a:r>
                        <a:rPr lang="cs-CZ" sz="2800" b="1" smtClean="0">
                          <a:solidFill>
                            <a:srgbClr val="FF0000"/>
                          </a:solidFill>
                        </a:rPr>
                        <a:t>Ž</a:t>
                      </a:r>
                      <a:endParaRPr lang="cs-CZ" sz="2800" b="1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smtClean="0">
                        <a:solidFill>
                          <a:srgbClr val="FF0000"/>
                        </a:solidFill>
                      </a:endParaRPr>
                    </a:p>
                    <a:p>
                      <a:pPr algn="ctr"/>
                      <a:r>
                        <a:rPr lang="cs-CZ" sz="2800" b="1" smtClean="0">
                          <a:solidFill>
                            <a:srgbClr val="FF0000"/>
                          </a:solidFill>
                        </a:rPr>
                        <a:t>MN</a:t>
                      </a:r>
                      <a:endParaRPr lang="cs-CZ" sz="2800" b="1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smtClean="0">
                        <a:solidFill>
                          <a:srgbClr val="FF0000"/>
                        </a:solidFill>
                      </a:endParaRPr>
                    </a:p>
                    <a:p>
                      <a:pPr algn="ctr"/>
                      <a:r>
                        <a:rPr lang="cs-CZ" sz="2800" b="1" smtClean="0">
                          <a:solidFill>
                            <a:srgbClr val="FF0000"/>
                          </a:solidFill>
                        </a:rPr>
                        <a:t>2.</a:t>
                      </a:r>
                      <a:endParaRPr lang="cs-CZ" sz="2800" b="1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564672"/>
          </a:xfrm>
        </p:spPr>
        <p:txBody>
          <a:bodyPr>
            <a:normAutofit/>
          </a:bodyPr>
          <a:lstStyle/>
          <a:p>
            <a:r>
              <a:rPr lang="cs-CZ" sz="2800" b="1" i="1" smtClean="0">
                <a:solidFill>
                  <a:srgbClr val="FF0000"/>
                </a:solidFill>
              </a:rPr>
              <a:t>Je to pravda? Označ.</a:t>
            </a:r>
            <a:endParaRPr lang="cs-CZ" sz="2800" b="1" i="1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184576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3600" dirty="0" smtClean="0"/>
              <a:t>ANO - NE</a:t>
            </a:r>
            <a:r>
              <a:rPr lang="cs-CZ" sz="3600" dirty="0" smtClean="0"/>
              <a:t>:  </a:t>
            </a:r>
            <a:r>
              <a:rPr lang="cs-CZ" sz="3600" b="1" dirty="0" smtClean="0">
                <a:solidFill>
                  <a:srgbClr val="FF0000"/>
                </a:solidFill>
              </a:rPr>
              <a:t>pro ryby </a:t>
            </a:r>
            <a:r>
              <a:rPr lang="cs-CZ" sz="3600" dirty="0" smtClean="0"/>
              <a:t>– ženský rod,</a:t>
            </a:r>
          </a:p>
          <a:p>
            <a:pPr>
              <a:buNone/>
            </a:pPr>
            <a:r>
              <a:rPr lang="cs-CZ" sz="3600" dirty="0" smtClean="0"/>
              <a:t>                   číslo množné, 4. pád</a:t>
            </a:r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r>
              <a:rPr lang="cs-CZ" sz="3600" dirty="0" smtClean="0"/>
              <a:t>ANO - NE</a:t>
            </a:r>
            <a:r>
              <a:rPr lang="cs-CZ" sz="3600" b="1" dirty="0" smtClean="0"/>
              <a:t>:  </a:t>
            </a:r>
            <a:r>
              <a:rPr lang="cs-CZ" sz="3600" b="1" dirty="0" smtClean="0">
                <a:solidFill>
                  <a:srgbClr val="FF0000"/>
                </a:solidFill>
              </a:rPr>
              <a:t>vlasy</a:t>
            </a:r>
            <a:r>
              <a:rPr lang="cs-CZ" sz="3600" b="1" dirty="0" smtClean="0"/>
              <a:t> </a:t>
            </a:r>
            <a:r>
              <a:rPr lang="cs-CZ" sz="3600" dirty="0" smtClean="0"/>
              <a:t>– mužský rod,</a:t>
            </a:r>
          </a:p>
          <a:p>
            <a:pPr>
              <a:buNone/>
            </a:pPr>
            <a:r>
              <a:rPr lang="cs-CZ" sz="3600" dirty="0" smtClean="0"/>
              <a:t>                   číslo jednotné, 1. pád</a:t>
            </a:r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r>
              <a:rPr lang="cs-CZ" sz="3600" dirty="0" smtClean="0"/>
              <a:t>ANO - NE</a:t>
            </a:r>
            <a:r>
              <a:rPr lang="cs-CZ" sz="3600" dirty="0" smtClean="0"/>
              <a:t>:  </a:t>
            </a:r>
            <a:r>
              <a:rPr lang="cs-CZ" sz="3600" b="1" dirty="0" smtClean="0">
                <a:solidFill>
                  <a:srgbClr val="FF0000"/>
                </a:solidFill>
              </a:rPr>
              <a:t>s máslem </a:t>
            </a:r>
            <a:r>
              <a:rPr lang="cs-CZ" sz="3600" dirty="0" smtClean="0"/>
              <a:t>– rod střední,</a:t>
            </a:r>
          </a:p>
          <a:p>
            <a:pPr>
              <a:buNone/>
            </a:pPr>
            <a:r>
              <a:rPr lang="cs-CZ" sz="3600" dirty="0" smtClean="0"/>
              <a:t>                   číslo jednotné, 6. pád</a:t>
            </a:r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endParaRPr lang="cs-CZ" sz="3600" dirty="0"/>
          </a:p>
        </p:txBody>
      </p:sp>
      <p:pic>
        <p:nvPicPr>
          <p:cNvPr id="1028" name="Picture 4" descr="C:\Users\Langerová\AppData\Local\Microsoft\Windows\Temporary Internet Files\Content.IE5\ZPZZEWJV\MC90044060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20272" y="2564904"/>
            <a:ext cx="1828800" cy="18288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564672"/>
          </a:xfrm>
        </p:spPr>
        <p:txBody>
          <a:bodyPr>
            <a:normAutofit/>
          </a:bodyPr>
          <a:lstStyle/>
          <a:p>
            <a:r>
              <a:rPr lang="cs-CZ" sz="2800" b="1" i="1" smtClean="0">
                <a:solidFill>
                  <a:srgbClr val="FF0000"/>
                </a:solidFill>
              </a:rPr>
              <a:t>Řešení.</a:t>
            </a:r>
            <a:endParaRPr lang="cs-CZ" sz="2800" b="1" i="1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9903" y="1348904"/>
            <a:ext cx="8229600" cy="5184576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3600" b="1" smtClean="0">
                <a:solidFill>
                  <a:srgbClr val="FF0000"/>
                </a:solidFill>
              </a:rPr>
              <a:t>ANO</a:t>
            </a:r>
            <a:r>
              <a:rPr lang="cs-CZ" sz="3600" smtClean="0"/>
              <a:t>-NE:  </a:t>
            </a:r>
            <a:r>
              <a:rPr lang="cs-CZ" sz="3600" b="1" smtClean="0">
                <a:solidFill>
                  <a:srgbClr val="FF0000"/>
                </a:solidFill>
              </a:rPr>
              <a:t>pro ryby </a:t>
            </a:r>
            <a:r>
              <a:rPr lang="cs-CZ" sz="3600" smtClean="0"/>
              <a:t>– ženský rod,</a:t>
            </a:r>
          </a:p>
          <a:p>
            <a:pPr>
              <a:buNone/>
            </a:pPr>
            <a:r>
              <a:rPr lang="cs-CZ" sz="3600" smtClean="0"/>
              <a:t>                   číslo množné, 4. pád</a:t>
            </a:r>
          </a:p>
          <a:p>
            <a:pPr>
              <a:buNone/>
            </a:pPr>
            <a:endParaRPr lang="cs-CZ" sz="3600" smtClean="0"/>
          </a:p>
          <a:p>
            <a:pPr>
              <a:buNone/>
            </a:pPr>
            <a:r>
              <a:rPr lang="cs-CZ" sz="3600" smtClean="0"/>
              <a:t>ANO-</a:t>
            </a:r>
            <a:r>
              <a:rPr lang="cs-CZ" sz="3600" b="1" smtClean="0">
                <a:solidFill>
                  <a:srgbClr val="FF0000"/>
                </a:solidFill>
              </a:rPr>
              <a:t>NE</a:t>
            </a:r>
            <a:r>
              <a:rPr lang="cs-CZ" sz="3600" smtClean="0"/>
              <a:t>:  </a:t>
            </a:r>
            <a:r>
              <a:rPr lang="cs-CZ" sz="3600" b="1" smtClean="0">
                <a:solidFill>
                  <a:srgbClr val="FF0000"/>
                </a:solidFill>
              </a:rPr>
              <a:t>vlasy</a:t>
            </a:r>
            <a:r>
              <a:rPr lang="cs-CZ" sz="3600" smtClean="0"/>
              <a:t> – mužský rod,</a:t>
            </a:r>
          </a:p>
          <a:p>
            <a:pPr>
              <a:buNone/>
            </a:pPr>
            <a:r>
              <a:rPr lang="cs-CZ" sz="3600" smtClean="0"/>
              <a:t>                   číslo jednotné, 1. pád</a:t>
            </a:r>
          </a:p>
          <a:p>
            <a:pPr>
              <a:buNone/>
            </a:pPr>
            <a:endParaRPr lang="cs-CZ" sz="3600" smtClean="0"/>
          </a:p>
          <a:p>
            <a:pPr>
              <a:buNone/>
            </a:pPr>
            <a:r>
              <a:rPr lang="cs-CZ" sz="3600" smtClean="0"/>
              <a:t>ANO-</a:t>
            </a:r>
            <a:r>
              <a:rPr lang="cs-CZ" sz="3600" b="1" smtClean="0">
                <a:solidFill>
                  <a:srgbClr val="FF0000"/>
                </a:solidFill>
              </a:rPr>
              <a:t>NE</a:t>
            </a:r>
            <a:r>
              <a:rPr lang="cs-CZ" sz="3600" smtClean="0"/>
              <a:t>:  </a:t>
            </a:r>
            <a:r>
              <a:rPr lang="cs-CZ" sz="3600" b="1" smtClean="0">
                <a:solidFill>
                  <a:srgbClr val="FF0000"/>
                </a:solidFill>
              </a:rPr>
              <a:t>s máslem </a:t>
            </a:r>
            <a:r>
              <a:rPr lang="cs-CZ" sz="3600" smtClean="0"/>
              <a:t>– rod střední,</a:t>
            </a:r>
          </a:p>
          <a:p>
            <a:pPr>
              <a:buNone/>
            </a:pPr>
            <a:r>
              <a:rPr lang="cs-CZ" sz="3600" smtClean="0"/>
              <a:t>                   číslo jednotné, 6. pád</a:t>
            </a:r>
          </a:p>
          <a:p>
            <a:pPr>
              <a:buNone/>
            </a:pPr>
            <a:endParaRPr lang="cs-CZ" sz="3600" smtClean="0"/>
          </a:p>
          <a:p>
            <a:pPr>
              <a:buNone/>
            </a:pPr>
            <a:endParaRPr lang="cs-CZ" sz="3600"/>
          </a:p>
        </p:txBody>
      </p:sp>
      <p:pic>
        <p:nvPicPr>
          <p:cNvPr id="2050" name="Picture 2" descr="C:\Users\Langerová\AppData\Local\Microsoft\Windows\Temporary Internet Files\Content.IE5\ZPZZEWJV\MC90044060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48872" y="2636912"/>
            <a:ext cx="1800200" cy="18002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636680"/>
          </a:xfrm>
        </p:spPr>
        <p:txBody>
          <a:bodyPr>
            <a:normAutofit fontScale="90000"/>
          </a:bodyPr>
          <a:lstStyle/>
          <a:p>
            <a:r>
              <a:rPr lang="cs-CZ" sz="2800" b="1" i="1" smtClean="0">
                <a:solidFill>
                  <a:srgbClr val="FF0000"/>
                </a:solidFill>
              </a:rPr>
              <a:t>Najdeš 3 podstatná jména v 1. pádě čísla množného?  Zapiš.</a:t>
            </a:r>
            <a:endParaRPr lang="cs-CZ" sz="2800" b="1" i="1">
              <a:solidFill>
                <a:srgbClr val="FF00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484311"/>
          <a:ext cx="5122912" cy="4754880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1280728"/>
                <a:gridCol w="1280728"/>
                <a:gridCol w="1280728"/>
                <a:gridCol w="1280728"/>
              </a:tblGrid>
              <a:tr h="1062236">
                <a:tc>
                  <a:txBody>
                    <a:bodyPr/>
                    <a:lstStyle/>
                    <a:p>
                      <a:pPr algn="ctr"/>
                      <a:endParaRPr lang="cs-CZ" sz="3600" b="1" smtClean="0"/>
                    </a:p>
                    <a:p>
                      <a:pPr algn="ctr"/>
                      <a:r>
                        <a:rPr lang="cs-CZ" sz="3600" b="1" smtClean="0"/>
                        <a:t>P</a:t>
                      </a:r>
                      <a:endParaRPr lang="cs-CZ" sz="36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600" b="1" smtClean="0"/>
                    </a:p>
                    <a:p>
                      <a:pPr algn="ctr"/>
                      <a:r>
                        <a:rPr lang="cs-CZ" sz="3600" b="1" smtClean="0"/>
                        <a:t>S</a:t>
                      </a:r>
                      <a:endParaRPr lang="cs-CZ" sz="36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600" b="1" smtClean="0"/>
                    </a:p>
                    <a:p>
                      <a:pPr algn="ctr"/>
                      <a:r>
                        <a:rPr lang="cs-CZ" sz="3600" b="1" smtClean="0"/>
                        <a:t>I</a:t>
                      </a:r>
                      <a:endParaRPr lang="cs-CZ" sz="36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600" b="1" smtClean="0"/>
                    </a:p>
                    <a:p>
                      <a:pPr algn="ctr"/>
                      <a:r>
                        <a:rPr lang="cs-CZ" sz="3600" b="1" smtClean="0"/>
                        <a:t>C</a:t>
                      </a:r>
                      <a:endParaRPr lang="cs-CZ" sz="3600" b="1"/>
                    </a:p>
                  </a:txBody>
                  <a:tcPr/>
                </a:tc>
              </a:tr>
              <a:tr h="1062236">
                <a:tc>
                  <a:txBody>
                    <a:bodyPr/>
                    <a:lstStyle/>
                    <a:p>
                      <a:pPr algn="ctr"/>
                      <a:endParaRPr lang="cs-CZ" sz="3600" b="1" smtClean="0"/>
                    </a:p>
                    <a:p>
                      <a:pPr algn="ctr"/>
                      <a:r>
                        <a:rPr lang="cs-CZ" sz="3600" b="1" smtClean="0"/>
                        <a:t>Z</a:t>
                      </a:r>
                      <a:endParaRPr lang="cs-CZ" sz="36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600" b="1" smtClean="0"/>
                    </a:p>
                    <a:p>
                      <a:pPr algn="ctr"/>
                      <a:r>
                        <a:rPr lang="cs-CZ" sz="3600" b="1" smtClean="0"/>
                        <a:t>Á</a:t>
                      </a:r>
                      <a:endParaRPr lang="cs-CZ" sz="36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600" b="1" smtClean="0"/>
                    </a:p>
                    <a:p>
                      <a:pPr algn="ctr"/>
                      <a:r>
                        <a:rPr lang="cs-CZ" sz="3600" b="1" smtClean="0"/>
                        <a:t>T</a:t>
                      </a:r>
                      <a:endParaRPr lang="cs-CZ" sz="36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600" b="1" smtClean="0"/>
                    </a:p>
                    <a:p>
                      <a:pPr algn="ctr"/>
                      <a:r>
                        <a:rPr lang="cs-CZ" sz="3600" b="1" smtClean="0"/>
                        <a:t>Í</a:t>
                      </a:r>
                      <a:endParaRPr lang="cs-CZ" sz="3600" b="1"/>
                    </a:p>
                  </a:txBody>
                  <a:tcPr/>
                </a:tc>
              </a:tr>
              <a:tr h="1062236">
                <a:tc>
                  <a:txBody>
                    <a:bodyPr/>
                    <a:lstStyle/>
                    <a:p>
                      <a:pPr algn="ctr"/>
                      <a:endParaRPr lang="cs-CZ" sz="3600" b="1" smtClean="0"/>
                    </a:p>
                    <a:p>
                      <a:pPr algn="ctr"/>
                      <a:r>
                        <a:rPr lang="cs-CZ" sz="3600" b="1" smtClean="0"/>
                        <a:t>K</a:t>
                      </a:r>
                      <a:endParaRPr lang="cs-CZ" sz="36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600" b="1" smtClean="0"/>
                    </a:p>
                    <a:p>
                      <a:pPr algn="ctr"/>
                      <a:r>
                        <a:rPr lang="cs-CZ" sz="3600" b="1" smtClean="0"/>
                        <a:t>E</a:t>
                      </a:r>
                      <a:endParaRPr lang="cs-CZ" sz="36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600" b="1" smtClean="0"/>
                    </a:p>
                    <a:p>
                      <a:pPr algn="ctr"/>
                      <a:r>
                        <a:rPr lang="cs-CZ" sz="3600" b="1" smtClean="0"/>
                        <a:t>V</a:t>
                      </a:r>
                      <a:endParaRPr lang="cs-CZ" sz="36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600" b="1" smtClean="0"/>
                    </a:p>
                    <a:p>
                      <a:pPr algn="ctr"/>
                      <a:r>
                        <a:rPr lang="cs-CZ" sz="3600" b="1" smtClean="0"/>
                        <a:t>L</a:t>
                      </a:r>
                      <a:endParaRPr lang="cs-CZ" sz="3600" b="1"/>
                    </a:p>
                  </a:txBody>
                  <a:tcPr/>
                </a:tc>
              </a:tr>
              <a:tr h="1062236">
                <a:tc>
                  <a:txBody>
                    <a:bodyPr/>
                    <a:lstStyle/>
                    <a:p>
                      <a:pPr algn="ctr"/>
                      <a:endParaRPr lang="cs-CZ" sz="3600" b="1" smtClean="0"/>
                    </a:p>
                    <a:p>
                      <a:pPr algn="ctr"/>
                      <a:r>
                        <a:rPr lang="cs-CZ" sz="3600" b="1" smtClean="0"/>
                        <a:t>O</a:t>
                      </a:r>
                      <a:endParaRPr lang="cs-CZ" sz="36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600" b="1" smtClean="0"/>
                    </a:p>
                    <a:p>
                      <a:pPr algn="ctr"/>
                      <a:r>
                        <a:rPr lang="cs-CZ" sz="3600" b="1" smtClean="0"/>
                        <a:t>S</a:t>
                      </a:r>
                      <a:endParaRPr lang="cs-CZ" sz="36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600" b="1" smtClean="0"/>
                    </a:p>
                    <a:p>
                      <a:pPr algn="ctr"/>
                      <a:r>
                        <a:rPr lang="cs-CZ" sz="3600" b="1" smtClean="0"/>
                        <a:t>L</a:t>
                      </a:r>
                      <a:endParaRPr lang="cs-CZ" sz="36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600" b="1" smtClean="0"/>
                    </a:p>
                    <a:p>
                      <a:pPr algn="ctr"/>
                      <a:r>
                        <a:rPr lang="cs-CZ" sz="3600" b="1" smtClean="0"/>
                        <a:t>I</a:t>
                      </a:r>
                      <a:endParaRPr lang="cs-CZ" sz="3600" b="1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6228184" y="1916832"/>
            <a:ext cx="1768907" cy="646331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endParaRPr lang="cs-CZ" sz="3600"/>
          </a:p>
        </p:txBody>
      </p:sp>
      <p:sp>
        <p:nvSpPr>
          <p:cNvPr id="6" name="TextovéPole 5"/>
          <p:cNvSpPr txBox="1"/>
          <p:nvPr/>
        </p:nvSpPr>
        <p:spPr>
          <a:xfrm>
            <a:off x="7308304" y="34290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6228184" y="3356992"/>
            <a:ext cx="1728192" cy="646331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endParaRPr lang="cs-CZ" sz="3600"/>
          </a:p>
        </p:txBody>
      </p:sp>
      <p:sp>
        <p:nvSpPr>
          <p:cNvPr id="9" name="TextovéPole 8"/>
          <p:cNvSpPr txBox="1"/>
          <p:nvPr/>
        </p:nvSpPr>
        <p:spPr>
          <a:xfrm>
            <a:off x="6300192" y="4797152"/>
            <a:ext cx="1728192" cy="64633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endParaRPr lang="cs-CZ" sz="36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636680"/>
          </a:xfrm>
        </p:spPr>
        <p:txBody>
          <a:bodyPr>
            <a:normAutofit/>
          </a:bodyPr>
          <a:lstStyle/>
          <a:p>
            <a:r>
              <a:rPr lang="cs-CZ" sz="2800" b="1" i="1" smtClean="0">
                <a:solidFill>
                  <a:srgbClr val="FF0000"/>
                </a:solidFill>
              </a:rPr>
              <a:t>Řešení.</a:t>
            </a:r>
            <a:endParaRPr lang="cs-CZ" sz="2800" b="1" i="1">
              <a:solidFill>
                <a:srgbClr val="FF00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484311"/>
          <a:ext cx="5122912" cy="4754880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1280728"/>
                <a:gridCol w="1280728"/>
                <a:gridCol w="1280728"/>
                <a:gridCol w="1280728"/>
              </a:tblGrid>
              <a:tr h="1062236">
                <a:tc>
                  <a:txBody>
                    <a:bodyPr/>
                    <a:lstStyle/>
                    <a:p>
                      <a:pPr algn="ctr"/>
                      <a:endParaRPr lang="cs-CZ" sz="3600" b="1" smtClean="0"/>
                    </a:p>
                    <a:p>
                      <a:pPr algn="ctr"/>
                      <a:r>
                        <a:rPr lang="cs-CZ" sz="3600" b="1" smtClean="0">
                          <a:solidFill>
                            <a:srgbClr val="FF0000"/>
                          </a:solidFill>
                        </a:rPr>
                        <a:t>P</a:t>
                      </a:r>
                      <a:endParaRPr lang="cs-CZ" sz="3600" b="1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600" b="1" smtClean="0"/>
                    </a:p>
                    <a:p>
                      <a:pPr algn="ctr"/>
                      <a:r>
                        <a:rPr lang="cs-CZ" sz="3600" b="1" smtClean="0">
                          <a:solidFill>
                            <a:srgbClr val="FF0000"/>
                          </a:solidFill>
                        </a:rPr>
                        <a:t>S</a:t>
                      </a:r>
                      <a:endParaRPr lang="cs-CZ" sz="3600" b="1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600" b="1" smtClean="0"/>
                    </a:p>
                    <a:p>
                      <a:pPr algn="ctr"/>
                      <a:r>
                        <a:rPr lang="cs-CZ" sz="3600" b="1" smtClean="0">
                          <a:solidFill>
                            <a:srgbClr val="FF0000"/>
                          </a:solidFill>
                        </a:rPr>
                        <a:t>I</a:t>
                      </a:r>
                      <a:endParaRPr lang="cs-CZ" sz="3600" b="1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600" b="1" smtClean="0"/>
                    </a:p>
                    <a:p>
                      <a:pPr algn="ctr"/>
                      <a:r>
                        <a:rPr lang="cs-CZ" sz="3600" b="1" smtClean="0"/>
                        <a:t>C</a:t>
                      </a:r>
                      <a:endParaRPr lang="cs-CZ" sz="3600" b="1"/>
                    </a:p>
                  </a:txBody>
                  <a:tcPr/>
                </a:tc>
              </a:tr>
              <a:tr h="1062236">
                <a:tc>
                  <a:txBody>
                    <a:bodyPr/>
                    <a:lstStyle/>
                    <a:p>
                      <a:pPr algn="ctr"/>
                      <a:endParaRPr lang="cs-CZ" sz="3600" b="1" smtClean="0"/>
                    </a:p>
                    <a:p>
                      <a:pPr algn="ctr"/>
                      <a:r>
                        <a:rPr lang="cs-CZ" sz="3600" b="1" smtClean="0"/>
                        <a:t>Z</a:t>
                      </a:r>
                      <a:endParaRPr lang="cs-CZ" sz="36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600" b="1" smtClean="0"/>
                    </a:p>
                    <a:p>
                      <a:pPr algn="ctr"/>
                      <a:r>
                        <a:rPr lang="cs-CZ" sz="3600" b="1" smtClean="0">
                          <a:solidFill>
                            <a:srgbClr val="FF0000"/>
                          </a:solidFill>
                        </a:rPr>
                        <a:t>Á</a:t>
                      </a:r>
                      <a:endParaRPr lang="cs-CZ" sz="3600" b="1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600" b="1" smtClean="0"/>
                    </a:p>
                    <a:p>
                      <a:pPr algn="ctr"/>
                      <a:r>
                        <a:rPr lang="cs-CZ" sz="3600" b="1" smtClean="0"/>
                        <a:t>T</a:t>
                      </a:r>
                      <a:endParaRPr lang="cs-CZ" sz="36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600" b="1" smtClean="0"/>
                    </a:p>
                    <a:p>
                      <a:pPr algn="ctr"/>
                      <a:r>
                        <a:rPr lang="cs-CZ" sz="3600" b="1" smtClean="0"/>
                        <a:t>Í</a:t>
                      </a:r>
                      <a:endParaRPr lang="cs-CZ" sz="3600" b="1"/>
                    </a:p>
                  </a:txBody>
                  <a:tcPr/>
                </a:tc>
              </a:tr>
              <a:tr h="1062236">
                <a:tc>
                  <a:txBody>
                    <a:bodyPr/>
                    <a:lstStyle/>
                    <a:p>
                      <a:pPr algn="ctr"/>
                      <a:endParaRPr lang="cs-CZ" sz="3600" b="1" smtClean="0"/>
                    </a:p>
                    <a:p>
                      <a:pPr algn="ctr"/>
                      <a:r>
                        <a:rPr lang="cs-CZ" sz="3600" b="1" smtClean="0"/>
                        <a:t>K</a:t>
                      </a:r>
                      <a:endParaRPr lang="cs-CZ" sz="36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600" b="1" smtClean="0"/>
                    </a:p>
                    <a:p>
                      <a:pPr algn="ctr"/>
                      <a:r>
                        <a:rPr lang="cs-CZ" sz="3600" b="1" smtClean="0"/>
                        <a:t>E</a:t>
                      </a:r>
                      <a:endParaRPr lang="cs-CZ" sz="36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600" b="1" smtClean="0"/>
                    </a:p>
                    <a:p>
                      <a:pPr algn="ctr"/>
                      <a:r>
                        <a:rPr lang="cs-CZ" sz="3600" b="1" smtClean="0">
                          <a:solidFill>
                            <a:srgbClr val="FF0000"/>
                          </a:solidFill>
                        </a:rPr>
                        <a:t>V</a:t>
                      </a:r>
                      <a:endParaRPr lang="cs-CZ" sz="3600" b="1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600" b="1" smtClean="0"/>
                    </a:p>
                    <a:p>
                      <a:pPr algn="ctr"/>
                      <a:r>
                        <a:rPr lang="cs-CZ" sz="3600" b="1" smtClean="0"/>
                        <a:t>L</a:t>
                      </a:r>
                      <a:endParaRPr lang="cs-CZ" sz="3600" b="1"/>
                    </a:p>
                  </a:txBody>
                  <a:tcPr/>
                </a:tc>
              </a:tr>
              <a:tr h="1062236">
                <a:tc>
                  <a:txBody>
                    <a:bodyPr/>
                    <a:lstStyle/>
                    <a:p>
                      <a:pPr algn="ctr"/>
                      <a:endParaRPr lang="cs-CZ" sz="3600" b="1" smtClean="0">
                        <a:solidFill>
                          <a:srgbClr val="FF0000"/>
                        </a:solidFill>
                      </a:endParaRPr>
                    </a:p>
                    <a:p>
                      <a:pPr algn="ctr"/>
                      <a:r>
                        <a:rPr lang="cs-CZ" sz="3600" b="1" smtClean="0">
                          <a:solidFill>
                            <a:srgbClr val="FF0000"/>
                          </a:solidFill>
                        </a:rPr>
                        <a:t>O</a:t>
                      </a:r>
                      <a:endParaRPr lang="cs-CZ" sz="3600" b="1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600" b="1" smtClean="0">
                        <a:solidFill>
                          <a:srgbClr val="FF0000"/>
                        </a:solidFill>
                      </a:endParaRPr>
                    </a:p>
                    <a:p>
                      <a:pPr algn="ctr"/>
                      <a:r>
                        <a:rPr lang="cs-CZ" sz="3600" b="1" smtClean="0">
                          <a:solidFill>
                            <a:srgbClr val="FF0000"/>
                          </a:solidFill>
                        </a:rPr>
                        <a:t>S</a:t>
                      </a:r>
                      <a:endParaRPr lang="cs-CZ" sz="3600" b="1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600" b="1" smtClean="0"/>
                    </a:p>
                    <a:p>
                      <a:pPr algn="ctr"/>
                      <a:r>
                        <a:rPr lang="cs-CZ" sz="3600" b="1" smtClean="0">
                          <a:solidFill>
                            <a:srgbClr val="FF0000"/>
                          </a:solidFill>
                        </a:rPr>
                        <a:t>L</a:t>
                      </a:r>
                      <a:endParaRPr lang="cs-CZ" sz="3600" b="1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600" b="1" smtClean="0"/>
                    </a:p>
                    <a:p>
                      <a:pPr algn="ctr"/>
                      <a:r>
                        <a:rPr lang="cs-CZ" sz="3600" b="1" smtClean="0">
                          <a:solidFill>
                            <a:srgbClr val="FF0000"/>
                          </a:solidFill>
                        </a:rPr>
                        <a:t>I</a:t>
                      </a:r>
                      <a:endParaRPr lang="cs-CZ" sz="3600" b="1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6228184" y="1916832"/>
            <a:ext cx="1768907" cy="646331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b="1" smtClean="0">
                <a:solidFill>
                  <a:srgbClr val="FF0000"/>
                </a:solidFill>
              </a:rPr>
              <a:t>PSI</a:t>
            </a:r>
            <a:endParaRPr lang="cs-CZ" sz="3600" b="1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308304" y="34290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6228184" y="3356992"/>
            <a:ext cx="1728192" cy="646331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b="1" smtClean="0">
                <a:solidFill>
                  <a:srgbClr val="FF0000"/>
                </a:solidFill>
              </a:rPr>
              <a:t>PÁVI</a:t>
            </a:r>
            <a:endParaRPr lang="cs-CZ" sz="3600" b="1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300192" y="4797152"/>
            <a:ext cx="1728192" cy="64633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b="1" smtClean="0">
                <a:solidFill>
                  <a:srgbClr val="FF0000"/>
                </a:solidFill>
              </a:rPr>
              <a:t>OSLI</a:t>
            </a:r>
            <a:endParaRPr lang="cs-CZ" sz="3600" b="1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363272" cy="4968552"/>
          </a:xfrm>
        </p:spPr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sz="3100" smtClean="0"/>
              <a:t>Zdroj:</a:t>
            </a:r>
          </a:p>
          <a:p>
            <a:pPr>
              <a:buNone/>
            </a:pPr>
            <a:r>
              <a:rPr lang="cs-CZ" sz="3100" smtClean="0"/>
              <a:t>Vlastní tvorba</a:t>
            </a:r>
          </a:p>
          <a:p>
            <a:pPr>
              <a:buNone/>
            </a:pPr>
            <a:r>
              <a:rPr lang="cs-CZ" sz="3100" smtClean="0"/>
              <a:t>Ilustrace:</a:t>
            </a:r>
          </a:p>
          <a:p>
            <a:pPr>
              <a:buNone/>
            </a:pPr>
            <a:r>
              <a:rPr lang="cs-CZ" sz="3100" i="1" smtClean="0">
                <a:hlinkClick r:id="rId2"/>
              </a:rPr>
              <a:t>www.office.microsoft.com</a:t>
            </a:r>
            <a:endParaRPr lang="cs-CZ" sz="3100" i="1" smtClean="0"/>
          </a:p>
          <a:p>
            <a:pPr>
              <a:buNone/>
            </a:pPr>
            <a:r>
              <a:rPr lang="cs-CZ" sz="3100" smtClean="0"/>
              <a:t>Anotace:</a:t>
            </a:r>
          </a:p>
          <a:p>
            <a:pPr>
              <a:buNone/>
            </a:pPr>
            <a:r>
              <a:rPr lang="cs-CZ" sz="3100" smtClean="0"/>
              <a:t>Materiál lze využít k procvičení, k opakování a k upevnění</a:t>
            </a:r>
          </a:p>
          <a:p>
            <a:pPr>
              <a:buNone/>
            </a:pPr>
            <a:r>
              <a:rPr lang="cs-CZ" sz="3100" smtClean="0"/>
              <a:t>učiva o kategoriích podstatných jmen. Je vhodný pro frontální</a:t>
            </a:r>
          </a:p>
          <a:p>
            <a:pPr>
              <a:buNone/>
            </a:pPr>
            <a:r>
              <a:rPr lang="cs-CZ" sz="3100" smtClean="0"/>
              <a:t>práci žáků s vedením učitele, pro práci ve skupinách, či pro </a:t>
            </a:r>
          </a:p>
          <a:p>
            <a:pPr>
              <a:buNone/>
            </a:pPr>
            <a:r>
              <a:rPr lang="cs-CZ" sz="3100" smtClean="0"/>
              <a:t>samostatnou práci.</a:t>
            </a:r>
          </a:p>
          <a:p>
            <a:pPr>
              <a:buNone/>
            </a:pPr>
            <a:endParaRPr lang="cs-CZ" sz="2800" smtClean="0"/>
          </a:p>
          <a:p>
            <a:pPr>
              <a:buNone/>
            </a:pPr>
            <a:endParaRPr lang="cs-CZ" sz="2400" smtClean="0"/>
          </a:p>
          <a:p>
            <a:pPr>
              <a:buNone/>
            </a:pPr>
            <a:endParaRPr lang="cs-CZ" sz="2400" smtClean="0"/>
          </a:p>
          <a:p>
            <a:pPr>
              <a:buNone/>
            </a:pPr>
            <a:endParaRPr lang="cs-CZ" sz="2400" smtClean="0"/>
          </a:p>
          <a:p>
            <a:pPr>
              <a:buNone/>
            </a:pPr>
            <a:endParaRPr lang="cs-CZ" sz="2400" smtClean="0"/>
          </a:p>
          <a:p>
            <a:pPr>
              <a:buNone/>
            </a:pPr>
            <a:r>
              <a:rPr lang="cs-CZ" sz="2400" smtClean="0"/>
              <a:t> </a:t>
            </a:r>
          </a:p>
          <a:p>
            <a:pPr>
              <a:buNone/>
            </a:pPr>
            <a:endParaRPr lang="cs-CZ" sz="3800" smtClean="0"/>
          </a:p>
          <a:p>
            <a:pPr>
              <a:buNone/>
            </a:pPr>
            <a:endParaRPr lang="cs-CZ" sz="3500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143</TotalTime>
  <Words>475</Words>
  <Application>Microsoft Office PowerPoint</Application>
  <PresentationFormat>Předvádění na obrazovce (4:3)</PresentationFormat>
  <Paragraphs>205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Tok</vt:lpstr>
      <vt:lpstr>Prezentace aplikace PowerPoint</vt:lpstr>
      <vt:lpstr>KATEGORIE PODSTATNÝCH JMEN</vt:lpstr>
      <vt:lpstr>Podstatná jména v čísle jednotném převeď do čísla množného a naopak.</vt:lpstr>
      <vt:lpstr>Řešení:</vt:lpstr>
      <vt:lpstr>Vytvoř správný tvar podstatného jména.</vt:lpstr>
      <vt:lpstr>Řešení.</vt:lpstr>
      <vt:lpstr>Do tabulky doplň kategorie podstatných jmen.</vt:lpstr>
      <vt:lpstr>Řešení.</vt:lpstr>
      <vt:lpstr>Je to pravda? Označ.</vt:lpstr>
      <vt:lpstr>Řešení.</vt:lpstr>
      <vt:lpstr>Najdeš 3 podstatná jména v 1. pádě čísla množného?  Zapiš.</vt:lpstr>
      <vt:lpstr>Řešení.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Langerová</dc:creator>
  <cp:lastModifiedBy>Učitel</cp:lastModifiedBy>
  <cp:revision>36</cp:revision>
  <dcterms:created xsi:type="dcterms:W3CDTF">2012-01-15T08:15:24Z</dcterms:created>
  <dcterms:modified xsi:type="dcterms:W3CDTF">2012-04-13T21:03:00Z</dcterms:modified>
</cp:coreProperties>
</file>