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58" r:id="rId5"/>
    <p:sldId id="259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3C807-901A-468F-BEE8-2D05817DFF96}" type="datetimeFigureOut">
              <a:rPr lang="cs-CZ" smtClean="0"/>
              <a:pPr/>
              <a:t>24.9.2014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BB7DC5-DB79-43A6-B0B0-718E558506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470025"/>
          </a:xfrm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Vyjmenovaná slova po V</a:t>
            </a:r>
            <a:br>
              <a:rPr lang="cs-CZ" dirty="0" smtClean="0"/>
            </a:br>
            <a:r>
              <a:rPr lang="cs-CZ" dirty="0" smtClean="0"/>
              <a:t>Mgr. Iveta </a:t>
            </a:r>
            <a:r>
              <a:rPr lang="cs-CZ" dirty="0" err="1"/>
              <a:t>V</a:t>
            </a:r>
            <a:r>
              <a:rPr lang="cs-CZ" dirty="0" err="1" smtClean="0"/>
              <a:t>ališková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713" y="3933825"/>
            <a:ext cx="5746750" cy="1430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Vyjmenovaná slova po 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VY, VYSOKÝ, VÝT, VÝSKAT,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 ZVYKAT, ŽVÝKAT</a:t>
            </a:r>
          </a:p>
          <a:p>
            <a:r>
              <a:rPr lang="cs-CZ" dirty="0" smtClean="0"/>
              <a:t>VYDRA, VÝR</a:t>
            </a:r>
          </a:p>
          <a:p>
            <a:r>
              <a:rPr lang="cs-CZ" dirty="0" smtClean="0"/>
              <a:t>POVYK, VÝHEŇ                         </a:t>
            </a:r>
          </a:p>
          <a:p>
            <a:r>
              <a:rPr lang="cs-CZ" dirty="0" smtClean="0"/>
              <a:t>SLOVA S PŘEDPONOU                     </a:t>
            </a:r>
            <a:r>
              <a:rPr lang="cs-CZ" b="1" dirty="0" smtClean="0"/>
              <a:t>VY-  VÝ-</a:t>
            </a:r>
          </a:p>
          <a:p>
            <a:endParaRPr lang="cs-CZ" dirty="0"/>
          </a:p>
        </p:txBody>
      </p:sp>
      <p:pic>
        <p:nvPicPr>
          <p:cNvPr id="31" name="Obrázek 30" descr="_DSC2750.JPG"/>
          <p:cNvPicPr>
            <a:picLocks noChangeAspect="1"/>
          </p:cNvPicPr>
          <p:nvPr/>
        </p:nvPicPr>
        <p:blipFill>
          <a:blip r:embed="rId2" cstate="print"/>
          <a:srcRect l="12263" r="57087" b="22730"/>
          <a:stretch>
            <a:fillRect/>
          </a:stretch>
        </p:blipFill>
        <p:spPr>
          <a:xfrm>
            <a:off x="6732240" y="1556792"/>
            <a:ext cx="1979712" cy="3314927"/>
          </a:xfrm>
          <a:prstGeom prst="rect">
            <a:avLst/>
          </a:prstGeom>
        </p:spPr>
      </p:pic>
      <p:pic>
        <p:nvPicPr>
          <p:cNvPr id="34" name="Obrázek 33" descr="skenování016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132856"/>
            <a:ext cx="1585338" cy="34563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Další vyjmenovaná slova po 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VYŽLE</a:t>
            </a:r>
          </a:p>
          <a:p>
            <a:r>
              <a:rPr lang="cs-CZ" dirty="0" smtClean="0"/>
              <a:t>POVYK, VÝHEŇ</a:t>
            </a:r>
          </a:p>
          <a:p>
            <a:r>
              <a:rPr lang="cs-CZ" dirty="0" smtClean="0"/>
              <a:t>CAVYKY (</a:t>
            </a:r>
            <a:r>
              <a:rPr lang="cs-CZ" sz="2600" i="1" dirty="0" smtClean="0"/>
              <a:t>OKOLKY)</a:t>
            </a:r>
          </a:p>
          <a:p>
            <a:r>
              <a:rPr lang="cs-CZ" dirty="0" smtClean="0"/>
              <a:t>VYZA </a:t>
            </a:r>
            <a:r>
              <a:rPr lang="cs-CZ" sz="2600" i="1" dirty="0" smtClean="0"/>
              <a:t>(MOŘSKÁ RYBA)</a:t>
            </a:r>
          </a:p>
          <a:p>
            <a:endParaRPr lang="cs-CZ" dirty="0"/>
          </a:p>
        </p:txBody>
      </p:sp>
      <p:pic>
        <p:nvPicPr>
          <p:cNvPr id="4" name="Obrázek 3" descr="skenování01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36096" y="1844824"/>
            <a:ext cx="648072" cy="2225960"/>
          </a:xfrm>
          <a:prstGeom prst="rect">
            <a:avLst/>
          </a:prstGeom>
        </p:spPr>
      </p:pic>
      <p:pic>
        <p:nvPicPr>
          <p:cNvPr id="5" name="Obrázek 4" descr="skenování017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5940152" y="4221088"/>
            <a:ext cx="2555776" cy="2107196"/>
          </a:xfrm>
          <a:prstGeom prst="rect">
            <a:avLst/>
          </a:prstGeom>
        </p:spPr>
      </p:pic>
      <p:pic>
        <p:nvPicPr>
          <p:cNvPr id="6" name="Obrázek 5" descr="skenování017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073153" y="2327447"/>
            <a:ext cx="1801957" cy="5589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Předpony VY- </a:t>
            </a:r>
            <a:r>
              <a:rPr lang="cs-CZ" dirty="0"/>
              <a:t>V</a:t>
            </a:r>
            <a:r>
              <a:rPr lang="cs-CZ" dirty="0" smtClean="0"/>
              <a:t>Ý- </a:t>
            </a:r>
            <a:r>
              <a:rPr lang="cs-CZ" sz="2000" dirty="0" smtClean="0"/>
              <a:t>PŘED KOŘENEM  MOHOU STÁT RŮZNÉ PŘEDPONY, ALE VE </a:t>
            </a:r>
            <a:r>
              <a:rPr lang="cs-CZ" sz="2000" b="1" dirty="0" smtClean="0"/>
              <a:t>VY- </a:t>
            </a:r>
            <a:r>
              <a:rPr lang="cs-CZ" sz="2000" dirty="0" smtClean="0"/>
              <a:t>NEBO </a:t>
            </a:r>
            <a:r>
              <a:rPr lang="cs-CZ" sz="2000" b="1" dirty="0" smtClean="0"/>
              <a:t>VÝ- </a:t>
            </a:r>
            <a:r>
              <a:rPr lang="cs-CZ" sz="2000" dirty="0" smtClean="0"/>
              <a:t>MUSÍME</a:t>
            </a:r>
            <a:r>
              <a:rPr lang="cs-CZ" sz="2000" b="1" dirty="0" smtClean="0"/>
              <a:t> </a:t>
            </a:r>
            <a:r>
              <a:rPr lang="cs-CZ" sz="2000" dirty="0" smtClean="0"/>
              <a:t> PSÁT </a:t>
            </a:r>
            <a:r>
              <a:rPr lang="cs-CZ" sz="2000" b="1" dirty="0" smtClean="0"/>
              <a:t>TVRDÉ Y</a:t>
            </a:r>
            <a:endParaRPr lang="cs-CZ" sz="2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BĚH</a:t>
            </a:r>
            <a:r>
              <a:rPr lang="cs-CZ" dirty="0" smtClean="0"/>
              <a:t>Á – ROZ</a:t>
            </a:r>
            <a:r>
              <a:rPr lang="cs-CZ" dirty="0" smtClean="0">
                <a:solidFill>
                  <a:srgbClr val="FF0000"/>
                </a:solidFill>
              </a:rPr>
              <a:t>BĚH</a:t>
            </a:r>
            <a:r>
              <a:rPr lang="cs-CZ" dirty="0" smtClean="0"/>
              <a:t>Á, PRO</a:t>
            </a:r>
            <a:r>
              <a:rPr lang="cs-CZ" dirty="0" smtClean="0">
                <a:solidFill>
                  <a:srgbClr val="FF0000"/>
                </a:solidFill>
              </a:rPr>
              <a:t>BĚH</a:t>
            </a:r>
            <a:r>
              <a:rPr lang="cs-CZ" dirty="0"/>
              <a:t>Á</a:t>
            </a:r>
            <a:r>
              <a:rPr lang="cs-CZ" dirty="0" smtClean="0"/>
              <a:t>, ZA</a:t>
            </a:r>
            <a:r>
              <a:rPr lang="cs-CZ" dirty="0" smtClean="0">
                <a:solidFill>
                  <a:srgbClr val="FF0000"/>
                </a:solidFill>
              </a:rPr>
              <a:t>BĚH</a:t>
            </a:r>
            <a:r>
              <a:rPr lang="cs-CZ" dirty="0" smtClean="0"/>
              <a:t>Á, </a:t>
            </a:r>
            <a:r>
              <a:rPr lang="cs-CZ" b="1" dirty="0" smtClean="0"/>
              <a:t>VY</a:t>
            </a:r>
            <a:r>
              <a:rPr lang="cs-CZ" dirty="0" smtClean="0">
                <a:solidFill>
                  <a:srgbClr val="FF0000"/>
                </a:solidFill>
              </a:rPr>
              <a:t>BĚH</a:t>
            </a:r>
            <a:r>
              <a:rPr lang="cs-CZ" dirty="0" smtClean="0"/>
              <a:t>Á</a:t>
            </a:r>
          </a:p>
          <a:p>
            <a:pPr>
              <a:buNone/>
            </a:pPr>
            <a:r>
              <a:rPr lang="cs-CZ" dirty="0"/>
              <a:t> </a:t>
            </a:r>
            <a:endParaRPr lang="cs-CZ" dirty="0" smtClean="0"/>
          </a:p>
          <a:p>
            <a:pPr>
              <a:buNone/>
            </a:pPr>
            <a:r>
              <a:rPr lang="cs-CZ" dirty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MAL</a:t>
            </a:r>
            <a:r>
              <a:rPr lang="cs-CZ" dirty="0" smtClean="0"/>
              <a:t>UJE – ZA</a:t>
            </a:r>
            <a:r>
              <a:rPr lang="cs-CZ" dirty="0" smtClean="0">
                <a:solidFill>
                  <a:srgbClr val="FF0000"/>
                </a:solidFill>
              </a:rPr>
              <a:t>MAL</a:t>
            </a:r>
            <a:r>
              <a:rPr lang="cs-CZ" dirty="0" smtClean="0"/>
              <a:t>UJE, PŘE</a:t>
            </a:r>
            <a:r>
              <a:rPr lang="cs-CZ" dirty="0" smtClean="0">
                <a:solidFill>
                  <a:srgbClr val="FF0000"/>
                </a:solidFill>
              </a:rPr>
              <a:t>MAL</a:t>
            </a:r>
            <a:r>
              <a:rPr lang="cs-CZ" dirty="0" smtClean="0"/>
              <a:t>UJE, </a:t>
            </a:r>
            <a:r>
              <a:rPr lang="cs-CZ" b="1" dirty="0" smtClean="0"/>
              <a:t>VY</a:t>
            </a:r>
            <a:r>
              <a:rPr lang="cs-CZ" dirty="0" smtClean="0">
                <a:solidFill>
                  <a:srgbClr val="FF0000"/>
                </a:solidFill>
              </a:rPr>
              <a:t>MAL</a:t>
            </a:r>
            <a:r>
              <a:rPr lang="cs-CZ" dirty="0" smtClean="0"/>
              <a:t>UJE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 smtClean="0">
                <a:solidFill>
                  <a:srgbClr val="FF0000"/>
                </a:solidFill>
              </a:rPr>
              <a:t>JED</a:t>
            </a:r>
            <a:r>
              <a:rPr lang="cs-CZ" dirty="0" smtClean="0"/>
              <a:t>E – U</a:t>
            </a:r>
            <a:r>
              <a:rPr lang="cs-CZ" dirty="0" smtClean="0">
                <a:solidFill>
                  <a:srgbClr val="FF0000"/>
                </a:solidFill>
              </a:rPr>
              <a:t>JED</a:t>
            </a:r>
            <a:r>
              <a:rPr lang="cs-CZ" dirty="0" smtClean="0"/>
              <a:t>E, DO</a:t>
            </a:r>
            <a:r>
              <a:rPr lang="cs-CZ" dirty="0" smtClean="0">
                <a:solidFill>
                  <a:srgbClr val="FF0000"/>
                </a:solidFill>
              </a:rPr>
              <a:t>JED</a:t>
            </a:r>
            <a:r>
              <a:rPr lang="cs-CZ" dirty="0" smtClean="0"/>
              <a:t>E, PRO</a:t>
            </a:r>
            <a:r>
              <a:rPr lang="cs-CZ" dirty="0" smtClean="0">
                <a:solidFill>
                  <a:srgbClr val="FF0000"/>
                </a:solidFill>
              </a:rPr>
              <a:t>JED</a:t>
            </a:r>
            <a:r>
              <a:rPr lang="cs-CZ" dirty="0"/>
              <a:t>E</a:t>
            </a:r>
            <a:r>
              <a:rPr lang="cs-CZ" dirty="0" smtClean="0"/>
              <a:t>, </a:t>
            </a:r>
            <a:r>
              <a:rPr lang="cs-CZ" b="1" dirty="0" smtClean="0"/>
              <a:t>VY</a:t>
            </a:r>
            <a:r>
              <a:rPr lang="cs-CZ" dirty="0" smtClean="0">
                <a:solidFill>
                  <a:srgbClr val="FF0000"/>
                </a:solidFill>
              </a:rPr>
              <a:t>JED</a:t>
            </a:r>
            <a:r>
              <a:rPr lang="cs-CZ" dirty="0" smtClean="0"/>
              <a:t>E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Předpony vy- </a:t>
            </a:r>
            <a:r>
              <a:rPr lang="cs-CZ" dirty="0" err="1" smtClean="0"/>
              <a:t>vý</a:t>
            </a:r>
            <a:r>
              <a:rPr lang="cs-CZ" dirty="0" smtClean="0"/>
              <a:t>-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dirty="0" smtClean="0"/>
              <a:t>Prolezl</a:t>
            </a:r>
          </a:p>
          <a:p>
            <a:r>
              <a:rPr lang="cs-CZ" dirty="0" smtClean="0"/>
              <a:t>Zamalovali</a:t>
            </a:r>
          </a:p>
          <a:p>
            <a:r>
              <a:rPr lang="cs-CZ" dirty="0" smtClean="0"/>
              <a:t>Proběhnu</a:t>
            </a:r>
          </a:p>
          <a:p>
            <a:r>
              <a:rPr lang="cs-CZ" dirty="0" smtClean="0"/>
              <a:t>Průtah</a:t>
            </a:r>
          </a:p>
          <a:p>
            <a:r>
              <a:rPr lang="cs-CZ" dirty="0" smtClean="0"/>
              <a:t>Rozlet</a:t>
            </a:r>
          </a:p>
          <a:p>
            <a:r>
              <a:rPr lang="cs-CZ" dirty="0" smtClean="0"/>
              <a:t>Pomohl</a:t>
            </a:r>
          </a:p>
          <a:p>
            <a:r>
              <a:rPr lang="cs-CZ" dirty="0"/>
              <a:t>P</a:t>
            </a:r>
            <a:r>
              <a:rPr lang="cs-CZ" dirty="0" smtClean="0"/>
              <a:t>osedět </a:t>
            </a:r>
          </a:p>
          <a:p>
            <a:r>
              <a:rPr lang="cs-CZ" dirty="0" smtClean="0"/>
              <a:t> Nákres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Vy</a:t>
            </a:r>
            <a:r>
              <a:rPr lang="cs-CZ" dirty="0" smtClean="0"/>
              <a:t>lezl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</a:t>
            </a:r>
            <a:r>
              <a:rPr lang="cs-CZ" dirty="0" smtClean="0"/>
              <a:t>malovali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</a:t>
            </a:r>
            <a:r>
              <a:rPr lang="cs-CZ" dirty="0" smtClean="0"/>
              <a:t>běhnu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Vý</a:t>
            </a:r>
            <a:r>
              <a:rPr lang="cs-CZ" dirty="0" smtClean="0"/>
              <a:t>tah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Vý</a:t>
            </a:r>
            <a:r>
              <a:rPr lang="cs-CZ" dirty="0" smtClean="0"/>
              <a:t>let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</a:t>
            </a:r>
            <a:r>
              <a:rPr lang="cs-CZ" dirty="0" smtClean="0"/>
              <a:t>mohl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Vy</a:t>
            </a:r>
            <a:r>
              <a:rPr lang="cs-CZ" dirty="0" smtClean="0"/>
              <a:t>sedět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vý</a:t>
            </a:r>
            <a:r>
              <a:rPr lang="cs-CZ" dirty="0" smtClean="0"/>
              <a:t>kres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4" dur="2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Pozor na slova, která mají v kořenu slabiku </a:t>
            </a:r>
            <a:r>
              <a:rPr lang="cs-CZ" dirty="0" err="1" smtClean="0">
                <a:solidFill>
                  <a:srgbClr val="FF0000"/>
                </a:solidFill>
              </a:rPr>
              <a:t>vi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nebo</a:t>
            </a:r>
            <a:r>
              <a:rPr lang="cs-CZ" dirty="0" smtClean="0">
                <a:solidFill>
                  <a:srgbClr val="FF0000"/>
                </a:solidFill>
              </a:rPr>
              <a:t> ví </a:t>
            </a:r>
            <a:r>
              <a:rPr lang="cs-CZ" dirty="0" smtClean="0"/>
              <a:t>!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solidFill>
            <a:srgbClr val="FF0000"/>
          </a:solidFill>
        </p:spPr>
        <p:txBody>
          <a:bodyPr/>
          <a:lstStyle/>
          <a:p>
            <a:pPr algn="ctr"/>
            <a:r>
              <a:rPr lang="cs-CZ" dirty="0" smtClean="0"/>
              <a:t>VY- VÝ-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406243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                                 V</a:t>
            </a:r>
            <a:r>
              <a:rPr lang="cs-CZ" dirty="0"/>
              <a:t>-</a:t>
            </a:r>
            <a:r>
              <a:rPr lang="cs-CZ" dirty="0" smtClean="0"/>
              <a:t>PSAL</a:t>
            </a:r>
          </a:p>
          <a:p>
            <a:pPr>
              <a:buNone/>
            </a:pPr>
            <a:r>
              <a:rPr lang="cs-CZ" dirty="0" smtClean="0"/>
              <a:t>                                 V-BĚHL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                         V-TR</a:t>
            </a:r>
          </a:p>
          <a:p>
            <a:pPr>
              <a:buNone/>
            </a:pPr>
            <a:r>
              <a:rPr lang="cs-CZ" dirty="0" smtClean="0"/>
              <a:t>                                  V-TAH</a:t>
            </a:r>
            <a:endParaRPr lang="cs-CZ" dirty="0"/>
          </a:p>
          <a:p>
            <a:pPr>
              <a:buNone/>
            </a:pPr>
            <a:r>
              <a:rPr lang="cs-CZ" dirty="0" smtClean="0"/>
              <a:t>                                 V-KLAL SE</a:t>
            </a:r>
          </a:p>
          <a:p>
            <a:pPr>
              <a:buNone/>
            </a:pPr>
            <a:r>
              <a:rPr lang="cs-CZ" dirty="0" smtClean="0"/>
              <a:t>                                  V-SLEDEK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V-CHŘICE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V-DÍME</a:t>
            </a:r>
          </a:p>
          <a:p>
            <a:pPr>
              <a:buNone/>
            </a:pPr>
            <a:r>
              <a:rPr lang="cs-CZ" dirty="0" smtClean="0"/>
              <a:t>                                  V-LET </a:t>
            </a:r>
          </a:p>
          <a:p>
            <a:pPr>
              <a:buNone/>
            </a:pPr>
            <a:r>
              <a:rPr lang="cs-CZ" dirty="0" smtClean="0"/>
              <a:t>                                   V-KLAD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3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pPr algn="ctr"/>
            <a:r>
              <a:rPr lang="cs-CZ" dirty="0" smtClean="0"/>
              <a:t>VI- VÍ-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r>
              <a:rPr lang="cs-CZ" dirty="0" smtClean="0"/>
              <a:t>Vyjmenovaná slova po V</a:t>
            </a:r>
            <a:br>
              <a:rPr lang="cs-CZ" dirty="0" smtClean="0"/>
            </a:br>
            <a:r>
              <a:rPr lang="cs-CZ" sz="2700" dirty="0" smtClean="0"/>
              <a:t> III/2 Inovace a zkvalitnění výuky prostřednictvím ICT</a:t>
            </a:r>
            <a:endParaRPr lang="cs-CZ" sz="2700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>
              <a:defRPr/>
            </a:pPr>
            <a:r>
              <a:rPr lang="cs-CZ" sz="2800" b="1" dirty="0"/>
              <a:t>Škola</a:t>
            </a:r>
            <a:r>
              <a:rPr lang="cs-CZ" sz="2800" dirty="0"/>
              <a:t>: ZŠ a </a:t>
            </a:r>
            <a:r>
              <a:rPr lang="cs-CZ" sz="2800" dirty="0" smtClean="0"/>
              <a:t>MŠ, Dětenice, okres Jičín</a:t>
            </a:r>
            <a:endParaRPr lang="cs-CZ" sz="2800" dirty="0"/>
          </a:p>
          <a:p>
            <a:pPr>
              <a:defRPr/>
            </a:pPr>
            <a:r>
              <a:rPr lang="cs-CZ" sz="2800" b="1" dirty="0"/>
              <a:t>Číslo projektu: </a:t>
            </a:r>
            <a:r>
              <a:rPr lang="cs-CZ" sz="2800" dirty="0"/>
              <a:t>CZ.1.07/1.4.00/21.3770</a:t>
            </a:r>
          </a:p>
          <a:p>
            <a:pPr>
              <a:defRPr/>
            </a:pPr>
            <a:r>
              <a:rPr lang="cs-CZ" sz="2800" b="1" dirty="0"/>
              <a:t>Autor</a:t>
            </a:r>
            <a:r>
              <a:rPr lang="cs-CZ" sz="2800" dirty="0"/>
              <a:t>: Mgr. Iveta </a:t>
            </a:r>
            <a:r>
              <a:rPr lang="cs-CZ" sz="2800" dirty="0" err="1"/>
              <a:t>Vališková</a:t>
            </a:r>
            <a:endParaRPr lang="cs-CZ" sz="2800" dirty="0"/>
          </a:p>
          <a:p>
            <a:pPr>
              <a:defRPr/>
            </a:pPr>
            <a:r>
              <a:rPr lang="cs-CZ" sz="2800" b="1" dirty="0" smtClean="0"/>
              <a:t>Použité </a:t>
            </a:r>
            <a:r>
              <a:rPr lang="cs-CZ" sz="2800" b="1" dirty="0"/>
              <a:t>zdroje</a:t>
            </a:r>
            <a:r>
              <a:rPr lang="cs-CZ" sz="2800" b="1" dirty="0" smtClean="0"/>
              <a:t>:</a:t>
            </a:r>
            <a:r>
              <a:rPr lang="cs-CZ" sz="2800" dirty="0" smtClean="0"/>
              <a:t> www.office.</a:t>
            </a:r>
            <a:r>
              <a:rPr lang="cs-CZ" sz="2800" dirty="0" err="1" smtClean="0"/>
              <a:t>microsoft.com</a:t>
            </a:r>
            <a:r>
              <a:rPr lang="cs-CZ" sz="2800" dirty="0" smtClean="0"/>
              <a:t>                                                                                                                                                             </a:t>
            </a:r>
            <a:endParaRPr lang="cs-CZ" sz="2800" dirty="0"/>
          </a:p>
          <a:p>
            <a:pPr>
              <a:defRPr/>
            </a:pPr>
            <a:r>
              <a:rPr lang="cs-CZ" sz="2800" b="1" dirty="0"/>
              <a:t>Obrázky, fotografie</a:t>
            </a:r>
            <a:r>
              <a:rPr lang="cs-CZ" sz="2800" dirty="0"/>
              <a:t>: Mgr. Iveta </a:t>
            </a:r>
            <a:r>
              <a:rPr lang="cs-CZ" sz="2800" dirty="0" err="1" smtClean="0"/>
              <a:t>Vališková</a:t>
            </a:r>
            <a:endParaRPr lang="cs-CZ" sz="2800" dirty="0"/>
          </a:p>
          <a:p>
            <a:endParaRPr lang="cs-CZ" dirty="0"/>
          </a:p>
        </p:txBody>
      </p:sp>
      <p:pic>
        <p:nvPicPr>
          <p:cNvPr id="9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4581128"/>
            <a:ext cx="7096125" cy="1409700"/>
          </a:xfrm>
          <a:prstGeom prst="rect">
            <a:avLst/>
          </a:prstGeom>
          <a:solidFill>
            <a:srgbClr val="FFFFFF"/>
          </a:solidFill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Vyjmenovaná slova po 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2400" b="1" dirty="0" smtClean="0"/>
              <a:t>Cíle: </a:t>
            </a:r>
            <a:r>
              <a:rPr lang="cs-CZ" sz="2400" dirty="0" smtClean="0"/>
              <a:t>Materiál je určen pro základní seznámení a procvičení učiva Vyjmenovaná slova po </a:t>
            </a:r>
            <a:r>
              <a:rPr lang="cs-CZ" sz="2400" b="1" dirty="0" smtClean="0"/>
              <a:t>V </a:t>
            </a:r>
            <a:r>
              <a:rPr lang="cs-CZ" sz="2400" dirty="0" smtClean="0"/>
              <a:t> (</a:t>
            </a:r>
            <a:r>
              <a:rPr lang="cs-CZ" sz="2400" b="1" dirty="0" smtClean="0"/>
              <a:t>3. ročník ZŠ, Český jazyk)</a:t>
            </a:r>
          </a:p>
          <a:p>
            <a:r>
              <a:rPr lang="cs-CZ" sz="2400" b="1" dirty="0" smtClean="0"/>
              <a:t>Formát, velikost: </a:t>
            </a:r>
            <a:r>
              <a:rPr lang="cs-CZ" sz="2400" dirty="0" smtClean="0"/>
              <a:t>prezentace Microsoft Office PowerPoint, 7,05 MB</a:t>
            </a:r>
          </a:p>
          <a:p>
            <a:r>
              <a:rPr lang="cs-CZ" sz="2400" b="1" dirty="0" smtClean="0"/>
              <a:t>Metodické doporučení pro práci s materiálem: </a:t>
            </a:r>
            <a:r>
              <a:rPr lang="cs-CZ" sz="2400" dirty="0" smtClean="0"/>
              <a:t> Materiál dětem pomáhá poznat vyjmenovaná slova po V a odlišit předpony </a:t>
            </a:r>
            <a:r>
              <a:rPr lang="cs-CZ" sz="2400" b="1" dirty="0" smtClean="0"/>
              <a:t>Vy-  </a:t>
            </a:r>
            <a:r>
              <a:rPr lang="cs-CZ" sz="2400" b="1" dirty="0" err="1" smtClean="0"/>
              <a:t>Vý</a:t>
            </a:r>
            <a:r>
              <a:rPr lang="cs-CZ" sz="2400" b="1" dirty="0" smtClean="0"/>
              <a:t>-.</a:t>
            </a:r>
            <a:r>
              <a:rPr lang="cs-CZ" sz="2400" dirty="0" smtClean="0"/>
              <a:t> Děti nejprve hrají hry, pak slova skládají za sebou, po shlédnutí prezentace zkouší tvořit nová slova s předponami </a:t>
            </a:r>
            <a:r>
              <a:rPr lang="cs-CZ" sz="2400" b="1" dirty="0" smtClean="0"/>
              <a:t>vy- </a:t>
            </a:r>
            <a:r>
              <a:rPr lang="cs-CZ" sz="2400" b="1" dirty="0" err="1" smtClean="0"/>
              <a:t>vý</a:t>
            </a:r>
            <a:r>
              <a:rPr lang="cs-CZ" sz="2400" b="1" dirty="0" smtClean="0"/>
              <a:t>-</a:t>
            </a:r>
            <a:r>
              <a:rPr lang="cs-CZ" sz="2400" dirty="0" smtClean="0"/>
              <a:t>, dále  rovnají  po skupinách příbuzná slova k vyjmenovaným, nakonec třídí šperky v pokladnici. (tvrdé a měkké i)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234</Words>
  <Application>Microsoft Office PowerPoint</Application>
  <PresentationFormat>Předvádění na obrazovce (4:3)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Vyjmenovaná slova po V Mgr. Iveta Vališková</vt:lpstr>
      <vt:lpstr>Vyjmenovaná slova po V</vt:lpstr>
      <vt:lpstr>Další vyjmenovaná slova po V</vt:lpstr>
      <vt:lpstr>Předpony VY- VÝ- PŘED KOŘENEM  MOHOU STÁT RŮZNÉ PŘEDPONY, ALE VE VY- NEBO VÝ- MUSÍME  PSÁT TVRDÉ Y</vt:lpstr>
      <vt:lpstr>Předpony vy- vý-</vt:lpstr>
      <vt:lpstr>Pozor na slova, která mají v kořenu slabiku vi nebo ví !</vt:lpstr>
      <vt:lpstr>Vyjmenovaná slova po V  III/2 Inovace a zkvalitnění výuky prostřednictvím ICT</vt:lpstr>
      <vt:lpstr>Vyjmenovaná slova po V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V Mgr.Iveta Vališková</dc:title>
  <dc:creator>Uživatel</dc:creator>
  <cp:lastModifiedBy>Uživatel</cp:lastModifiedBy>
  <cp:revision>20</cp:revision>
  <dcterms:created xsi:type="dcterms:W3CDTF">2014-01-02T05:15:30Z</dcterms:created>
  <dcterms:modified xsi:type="dcterms:W3CDTF">2014-09-24T17:35:59Z</dcterms:modified>
</cp:coreProperties>
</file>