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12"/>
  </p:notesMasterIdLst>
  <p:sldIdLst>
    <p:sldId id="256" r:id="rId2"/>
    <p:sldId id="257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5" autoAdjust="0"/>
    <p:restoredTop sz="94671" autoAdjust="0"/>
  </p:normalViewPr>
  <p:slideViewPr>
    <p:cSldViewPr>
      <p:cViewPr>
        <p:scale>
          <a:sx n="80" d="100"/>
          <a:sy n="80" d="100"/>
        </p:scale>
        <p:origin x="-726" y="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935102-90C5-475E-93E9-91D352505F84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7446-BF77-448F-A0B7-225F4D041C6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831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237446-BF77-448F-A0B7-225F4D041C63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1367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24.9.2014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image" Target="../media/image4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47.png"/><Relationship Id="rId20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10" Type="http://schemas.openxmlformats.org/officeDocument/2006/relationships/image" Target="../media/image41.png"/><Relationship Id="rId19" Type="http://schemas.openxmlformats.org/officeDocument/2006/relationships/image" Target="../media/image50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38481" y="3356992"/>
            <a:ext cx="439043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pPr algn="ctr"/>
            <a:endParaRPr lang="cs-CZ" sz="28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Mocniny s celým mocnitelem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ctr"/>
            <a:r>
              <a:rPr lang="cs-CZ" sz="2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procvičování</a:t>
            </a:r>
            <a:endParaRPr lang="cs-CZ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8611" y="836712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75580" y="404664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III-2-02-06_Mocniny_a_odmocniny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Jitka Vyhlídalová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3349" y="5301208"/>
            <a:ext cx="5688632" cy="13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26261" y="1916832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916832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Zapište pomocí jedné mocniny: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629009" y="2543162"/>
                <a:ext cx="3877343" cy="387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−6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2+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−6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009" y="2543162"/>
                <a:ext cx="3877343" cy="387927"/>
              </a:xfrm>
              <a:prstGeom prst="rect">
                <a:avLst/>
              </a:prstGeom>
              <a:blipFill rotWithShape="1">
                <a:blip r:embed="rId2"/>
                <a:stretch>
                  <a:fillRect b="-109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54661" y="3109307"/>
                <a:ext cx="183505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661" y="3109307"/>
                <a:ext cx="1835054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629009" y="3645023"/>
                <a:ext cx="3675302" cy="3929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0+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e>
                          </m:d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+10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009" y="3645023"/>
                <a:ext cx="3675302" cy="392993"/>
              </a:xfrm>
              <a:prstGeom prst="rect">
                <a:avLst/>
              </a:prstGeom>
              <a:blipFill rotWithShape="1">
                <a:blip r:embed="rId4"/>
                <a:stretch>
                  <a:fillRect b="-1093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70466" y="4061011"/>
                <a:ext cx="399442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8−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−3+4</m:t>
                              </m:r>
                            </m:e>
                          </m:d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8−1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466" y="4061011"/>
                <a:ext cx="3994427" cy="64633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54661" y="4860673"/>
                <a:ext cx="376782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11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−1+3−</m:t>
                          </m:r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e>
                          </m:d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11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661" y="4860673"/>
                <a:ext cx="3767826" cy="64633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bdélník 16"/>
          <p:cNvSpPr/>
          <p:nvPr/>
        </p:nvSpPr>
        <p:spPr>
          <a:xfrm>
            <a:off x="2489715" y="2543162"/>
            <a:ext cx="1932772" cy="3879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979712" y="3142902"/>
            <a:ext cx="1932772" cy="3879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2538574" y="3699301"/>
            <a:ext cx="1932772" cy="3879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2148827" y="4233681"/>
            <a:ext cx="2273660" cy="3879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429892" y="5030193"/>
            <a:ext cx="1932772" cy="3879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142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26261" y="1935436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904658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Rozhodněte, zda platí rovnosti: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18607" y="2781726"/>
                <a:ext cx="2715743" cy="8965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−</m:t>
                                      </m:r>
                                      <m:f>
                                        <m:fPr>
                                          <m:ctrlPr>
                                            <a:rPr lang="cs-CZ" b="0" i="1" smtClean="0"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1</m:t>
                                          </m:r>
                                        </m:num>
                                        <m:den>
                                          <m:r>
                                            <a:rPr lang="cs-CZ" b="0" i="1" smtClean="0"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607" y="2781726"/>
                <a:ext cx="2715743" cy="896592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98784" y="3646392"/>
                <a:ext cx="3118995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−7</m:t>
                          </m:r>
                        </m:sup>
                      </m:sSup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i="1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−5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784" y="3646392"/>
                <a:ext cx="3118995" cy="372410"/>
              </a:xfrm>
              <a:prstGeom prst="rect">
                <a:avLst/>
              </a:prstGeom>
              <a:blipFill rotWithShape="1"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698784" y="4018802"/>
                <a:ext cx="1758302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8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8784" y="4018802"/>
                <a:ext cx="1758302" cy="76937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624315" y="4797152"/>
                <a:ext cx="2710036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1 000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4315" y="4797152"/>
                <a:ext cx="2710036" cy="372410"/>
              </a:xfrm>
              <a:prstGeom prst="rect">
                <a:avLst/>
              </a:prstGeom>
              <a:blipFill rotWithShape="1">
                <a:blip r:embed="rId5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Obdélník 19"/>
          <p:cNvSpPr/>
          <p:nvPr/>
        </p:nvSpPr>
        <p:spPr>
          <a:xfrm>
            <a:off x="5384790" y="4200566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547029" y="4200566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972108" y="4212991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768" y="4200527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4672832" y="420180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361573" y="4786946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523812" y="4786946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948891" y="4799371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551" y="4800783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ovéPole 28"/>
          <p:cNvSpPr txBox="1"/>
          <p:nvPr/>
        </p:nvSpPr>
        <p:spPr>
          <a:xfrm>
            <a:off x="4649615" y="478818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534479" y="359752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5372243" y="3586350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2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221" y="3577727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ovéPole 32"/>
          <p:cNvSpPr txBox="1"/>
          <p:nvPr/>
        </p:nvSpPr>
        <p:spPr>
          <a:xfrm>
            <a:off x="4675380" y="3596039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959559" y="3597520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555148" y="2935282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5392912" y="2924112"/>
            <a:ext cx="316957" cy="36933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2" descr="C:\Users\NB2\Desktop\WindowsLiveWriter-Vytvenvlastnchkomponent_118A1-ok_0854a919-1925-4984-b180-6b685ea3a22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986" y="2935282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ovéPole 37"/>
          <p:cNvSpPr txBox="1"/>
          <p:nvPr/>
        </p:nvSpPr>
        <p:spPr>
          <a:xfrm>
            <a:off x="4696049" y="2933801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980228" y="2935282"/>
            <a:ext cx="733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ea typeface="Cambria Math"/>
                <a:cs typeface="Times New Roman" pitchFamily="18" charset="0"/>
              </a:rPr>
              <a:t>NE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353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64704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Obdélník 7"/>
              <p:cNvSpPr/>
              <p:nvPr/>
            </p:nvSpPr>
            <p:spPr>
              <a:xfrm>
                <a:off x="899092" y="3916562"/>
                <a:ext cx="2224199" cy="7693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i="1">
                                      <a:latin typeface="Cambria Math"/>
                                    </a:rPr>
                                    <m:t>8</m:t>
                                  </m:r>
                                </m:num>
                                <m:den>
                                  <m:r>
                                    <a:rPr lang="cs-CZ" i="1">
                                      <a:latin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5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8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Obdélník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092" y="3916562"/>
                <a:ext cx="2224199" cy="769378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971600" y="4852666"/>
                <a:ext cx="1035796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4852666"/>
                <a:ext cx="1035796" cy="6463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Obdélník 11"/>
              <p:cNvSpPr/>
              <p:nvPr/>
            </p:nvSpPr>
            <p:spPr>
              <a:xfrm>
                <a:off x="4142767" y="4116585"/>
                <a:ext cx="253845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i="1">
                              <a:latin typeface="Cambria Math"/>
                            </a:rPr>
                            <m:t>1 000</m:t>
                          </m:r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10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Obdélník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767" y="4116585"/>
                <a:ext cx="2538451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Obdélník 12"/>
              <p:cNvSpPr/>
              <p:nvPr/>
            </p:nvSpPr>
            <p:spPr>
              <a:xfrm>
                <a:off x="4139952" y="4989626"/>
                <a:ext cx="4396075" cy="3724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2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/>
                            <a:ea typeface="Cambria Math"/>
                          </a:rPr>
                          <m:t>5</m:t>
                        </m:r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</m:oMath>
                </a14:m>
                <a:r>
                  <a:rPr lang="cs-CZ" dirty="0" smtClean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4</m:t>
                        </m:r>
                      </m:sup>
                    </m:sSup>
                    <m:sSup>
                      <m:sSupPr>
                        <m:ctrlPr>
                          <a:rPr lang="cs-CZ" i="1" dirty="0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 dirty="0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dirty="0" smtClean="0">
                                <a:latin typeface="Cambria Math"/>
                              </a:rPr>
                              <m:t>2</m:t>
                            </m:r>
                            <m:r>
                              <a:rPr lang="cs-CZ" b="0" i="1" dirty="0" smtClean="0">
                                <a:latin typeface="Cambria Math"/>
                                <a:ea typeface="Cambria Math"/>
                              </a:rPr>
                              <m:t>∙5</m:t>
                            </m:r>
                          </m:e>
                        </m:d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5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4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5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10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9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3" name="Obdélník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4989626"/>
                <a:ext cx="4396075" cy="372410"/>
              </a:xfrm>
              <a:prstGeom prst="rect">
                <a:avLst/>
              </a:prstGeom>
              <a:blipFill rotWithShape="1">
                <a:blip r:embed="rId5"/>
                <a:stretch>
                  <a:fillRect t="-655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Obdélník 20"/>
              <p:cNvSpPr/>
              <p:nvPr/>
            </p:nvSpPr>
            <p:spPr>
              <a:xfrm>
                <a:off x="715320" y="2049931"/>
                <a:ext cx="185166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</m:t>
                              </m:r>
                              <m:sSup>
                                <m:sSup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Obdélník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5320" y="2049931"/>
                <a:ext cx="1851661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Obdélník 21"/>
              <p:cNvSpPr/>
              <p:nvPr/>
            </p:nvSpPr>
            <p:spPr>
              <a:xfrm>
                <a:off x="706437" y="2492896"/>
                <a:ext cx="3439916" cy="8709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i="1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i="1">
                                          <a:latin typeface="Cambria Math"/>
                                        </a:rPr>
                                        <m:t>−</m:t>
                                      </m:r>
                                      <m:f>
                                        <m:fPr>
                                          <m:ctrlPr>
                                            <a:rPr lang="cs-CZ" i="1">
                                              <a:latin typeface="Cambria Math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cs-CZ" i="1">
                                              <a:latin typeface="Cambria Math"/>
                                            </a:rPr>
                                            <m:t>1</m:t>
                                          </m:r>
                                        </m:num>
                                        <m:den>
                                          <m:r>
                                            <a:rPr lang="cs-CZ" i="1">
                                              <a:latin typeface="Cambria Math"/>
                                            </a:rPr>
                                            <m:t>2</m:t>
                                          </m:r>
                                        </m:den>
                                      </m:f>
                                    </m:e>
                                  </m:d>
                                </m:e>
                                <m:sup>
                                  <m:r>
                                    <a:rPr lang="cs-CZ" i="1">
                                      <a:latin typeface="Cambria Math"/>
                                    </a:rPr>
                                    <m:t>−2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begChr m:val="["/>
                              <m:endChr m:val="]"/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d>
                                    <m:d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−2</m:t>
                                      </m:r>
                                    </m:e>
                                  </m:d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Obdélník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437" y="2492896"/>
                <a:ext cx="3439916" cy="87094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Obdélník 22"/>
              <p:cNvSpPr/>
              <p:nvPr/>
            </p:nvSpPr>
            <p:spPr>
              <a:xfrm>
                <a:off x="4508875" y="2742163"/>
                <a:ext cx="3165354" cy="3724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</a:rPr>
                              <m:t>−1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</a:rPr>
                          <m:t>−7</m:t>
                        </m:r>
                      </m:sup>
                    </m:sSup>
                    <m:r>
                      <a:rPr lang="cs-CZ" i="1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i="1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i="1">
                                <a:latin typeface="Cambria Math"/>
                                <a:ea typeface="Cambria Math"/>
                              </a:rPr>
                              <m:t>−1</m:t>
                            </m:r>
                          </m:e>
                        </m:d>
                      </m:e>
                      <m:sup>
                        <m:r>
                          <a:rPr lang="cs-CZ" i="1">
                            <a:latin typeface="Cambria Math"/>
                            <a:ea typeface="Cambria Math"/>
                          </a:rPr>
                          <m:t>−5</m:t>
                        </m:r>
                      </m:sup>
                    </m:sSup>
                  </m:oMath>
                </a14:m>
                <a:r>
                  <a:rPr lang="cs-CZ" dirty="0" smtClean="0"/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 dirty="0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dirty="0" smtClean="0">
                                <a:latin typeface="Cambria Math"/>
                              </a:rPr>
                              <m:t>−1</m:t>
                            </m:r>
                          </m:e>
                        </m:d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−12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</a:rPr>
                      <m:t>=1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3" name="Obdélník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8875" y="2742163"/>
                <a:ext cx="3165354" cy="372410"/>
              </a:xfrm>
              <a:prstGeom prst="rect">
                <a:avLst/>
              </a:prstGeom>
              <a:blipFill rotWithShape="1">
                <a:blip r:embed="rId8"/>
                <a:stretch>
                  <a:fillRect t="-6557" b="-262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Obdélník 23"/>
              <p:cNvSpPr/>
              <p:nvPr/>
            </p:nvSpPr>
            <p:spPr>
              <a:xfrm>
                <a:off x="4576089" y="2123564"/>
                <a:ext cx="136511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cs-CZ" i="1">
                              <a:latin typeface="Cambria Math"/>
                            </a:rPr>
                            <m:t>12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4" name="Obdélník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6089" y="2123564"/>
                <a:ext cx="1365117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ovéPole 14"/>
          <p:cNvSpPr txBox="1"/>
          <p:nvPr/>
        </p:nvSpPr>
        <p:spPr>
          <a:xfrm>
            <a:off x="706437" y="1484784"/>
            <a:ext cx="1719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Řešení:</a:t>
            </a:r>
            <a:endParaRPr lang="cs-CZ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46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86201" y="178154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19572" y="1750770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Vypočítejte pomocí vzorců pro počítání s mocninami: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17016" y="2420888"/>
                <a:ext cx="3349507" cy="66499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016" y="2420888"/>
                <a:ext cx="3349507" cy="66499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641802" y="3212976"/>
                <a:ext cx="4506939" cy="6873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7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7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802" y="3212976"/>
                <a:ext cx="4506939" cy="68736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49808" y="4030116"/>
                <a:ext cx="6530890" cy="93621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−2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</m:t>
                                  </m:r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=−6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808" y="4030116"/>
                <a:ext cx="6530890" cy="93621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-16768" y="4988654"/>
                <a:ext cx="6889025" cy="113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3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5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−3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sSup>
                                    <m:sSupPr>
                                      <m:ctrlPr>
                                        <a:rPr lang="cs-CZ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e>
                                    <m:sup>
                                      <m:r>
                                        <a:rPr lang="cs-CZ" b="0" i="1" smtClean="0">
                                          <a:latin typeface="Cambria Math"/>
                                        </a:rPr>
                                        <m:t>3</m:t>
                                      </m:r>
                                    </m:sup>
                                  </m:sSup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∙5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1</m:t>
                                      </m:r>
                                    </m:num>
                                    <m:den>
                                      <m:r>
                                        <a:rPr lang="cs-CZ" b="0" i="1" smtClean="0">
                                          <a:latin typeface="Cambria Math"/>
                                          <a:ea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4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∙1∙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6768" y="4988654"/>
                <a:ext cx="6889025" cy="113928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bdélník 17"/>
          <p:cNvSpPr/>
          <p:nvPr/>
        </p:nvSpPr>
        <p:spPr>
          <a:xfrm>
            <a:off x="2195736" y="2420888"/>
            <a:ext cx="1719517" cy="66499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839788" y="3224165"/>
            <a:ext cx="2253470" cy="66499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342782" y="4067994"/>
            <a:ext cx="3837916" cy="66499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482197" y="5225802"/>
            <a:ext cx="2601971" cy="66499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97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6201" y="178154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81696" y="1750770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Zjednodušte, využijte pravidla o počítání s mocninami: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67086" y="2407356"/>
                <a:ext cx="6625212" cy="5654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   </m:t>
                    </m:r>
                    <m:r>
                      <a:rPr lang="cs-CZ" b="0" i="1" smtClean="0">
                        <a:latin typeface="Cambria Math"/>
                      </a:rPr>
                      <m:t>𝑎</m:t>
                    </m:r>
                    <m:r>
                      <a:rPr lang="cs-CZ" b="0" i="1" smtClean="0">
                        <a:latin typeface="Cambria Math"/>
                      </a:rPr>
                      <m:t> )</m:t>
                    </m:r>
                  </m:oMath>
                </a14:m>
                <a:r>
                  <a:rPr lang="cs-CZ" dirty="0" smtClean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dirty="0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i="1" dirty="0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dirty="0" smtClean="0">
                        <a:latin typeface="Cambria Math"/>
                        <a:ea typeface="Cambria Math"/>
                      </a:rPr>
                      <m:t>8∙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0" i="1" dirty="0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b="0" i="1" dirty="0" smtClean="0">
                                <a:latin typeface="Cambria Math"/>
                                <a:ea typeface="Cambria Math"/>
                              </a:rPr>
                              <m:t>−</m:t>
                            </m:r>
                            <m:f>
                              <m:fPr>
                                <m:ctrlPr>
                                  <a:rPr lang="cs-CZ" b="0" i="1" dirty="0" smtClean="0">
                                    <a:latin typeface="Cambria Math"/>
                                    <a:ea typeface="Cambria Math"/>
                                  </a:rPr>
                                </m:ctrlPr>
                              </m:fPr>
                              <m:num>
                                <m:r>
                                  <a:rPr lang="cs-CZ" b="0" i="1" dirty="0" smtClean="0">
                                    <a:latin typeface="Cambria Math"/>
                                    <a:ea typeface="Cambria Math"/>
                                  </a:rPr>
                                  <m:t>1</m:t>
                                </m:r>
                              </m:num>
                              <m:den>
                                <m:r>
                                  <a:rPr lang="cs-CZ" b="0" i="1" dirty="0" smtClean="0">
                                    <a:latin typeface="Cambria Math"/>
                                    <a:ea typeface="Cambria Math"/>
                                  </a:rPr>
                                  <m:t>2</m:t>
                                </m:r>
                              </m:den>
                            </m:f>
                          </m:e>
                        </m:d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−5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=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             2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2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b="0" i="1" dirty="0" smtClean="0">
                                <a:latin typeface="Cambria Math"/>
                                <a:ea typeface="Cambria Math"/>
                              </a:rPr>
                            </m:ctrlPr>
                          </m:dPr>
                          <m:e>
                            <m:r>
                              <a:rPr lang="cs-CZ" b="0" i="1" dirty="0" smtClean="0">
                                <a:latin typeface="Cambria Math"/>
                                <a:ea typeface="Cambria Math"/>
                              </a:rPr>
                              <m:t>−2</m:t>
                            </m:r>
                          </m:e>
                        </m:d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=−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2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2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2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3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2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5</m:t>
                        </m:r>
                      </m:sup>
                    </m:sSup>
                    <m:r>
                      <a:rPr lang="cs-CZ" b="0" i="1" dirty="0" smtClean="0">
                        <a:latin typeface="Cambria Math"/>
                        <a:ea typeface="Cambria Math"/>
                      </a:rPr>
                      <m:t>=−</m:t>
                    </m:r>
                    <m:sSup>
                      <m:sSupPr>
                        <m:ctrlPr>
                          <a:rPr lang="cs-CZ" b="0" i="1" dirty="0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2</m:t>
                        </m:r>
                      </m:e>
                      <m:sup>
                        <m:r>
                          <a:rPr lang="cs-CZ" b="0" i="1" dirty="0" smtClean="0">
                            <a:latin typeface="Cambria Math"/>
                            <a:ea typeface="Cambria Math"/>
                          </a:rPr>
                          <m:t>10</m:t>
                        </m:r>
                      </m:sup>
                    </m:sSup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086" y="2407356"/>
                <a:ext cx="6625212" cy="56547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01502" y="3287296"/>
                <a:ext cx="5937716" cy="6481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 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   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 :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9∙2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18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502" y="3287296"/>
                <a:ext cx="5937716" cy="64819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44613" y="4149080"/>
                <a:ext cx="7064242" cy="77328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9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           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: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sSup>
                                <m:sSup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e>
                                <m:sup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den>
                          </m:f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=−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613" y="4149080"/>
                <a:ext cx="7064242" cy="77328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66367" y="5229200"/>
                <a:ext cx="5163914" cy="7693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fPr>
                                <m:num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25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−5</m:t>
                              </m:r>
                            </m:e>
                          </m:d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=25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67" y="5229200"/>
                <a:ext cx="5163914" cy="76937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bdélník 10"/>
          <p:cNvSpPr/>
          <p:nvPr/>
        </p:nvSpPr>
        <p:spPr>
          <a:xfrm>
            <a:off x="3347864" y="2492896"/>
            <a:ext cx="3744416" cy="479936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415538" y="3287295"/>
            <a:ext cx="3100678" cy="64819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475290" y="4221087"/>
            <a:ext cx="3977029" cy="70128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3415538" y="5309076"/>
            <a:ext cx="2596622" cy="60962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84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6201" y="178154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75656" y="175077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Vyjádřete desetinným číslem: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39552" y="2314574"/>
                <a:ext cx="4789132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=0,5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−5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=0,000005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314574"/>
                <a:ext cx="4789132" cy="64812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65985" y="3284984"/>
                <a:ext cx="4538487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21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=1,5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4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=15 000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985" y="3284984"/>
                <a:ext cx="4538487" cy="64812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86201" y="4251602"/>
                <a:ext cx="3816173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=2,5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6201" y="4251602"/>
                <a:ext cx="3816173" cy="64812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13982" y="5085184"/>
                <a:ext cx="3340210" cy="6481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∙10∙3∙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−3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20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=0,05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982" y="5085184"/>
                <a:ext cx="3340210" cy="64812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Obdélník 9"/>
          <p:cNvSpPr/>
          <p:nvPr/>
        </p:nvSpPr>
        <p:spPr>
          <a:xfrm>
            <a:off x="2051720" y="2314574"/>
            <a:ext cx="3168352" cy="64812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189220" y="3300624"/>
            <a:ext cx="2814828" cy="64812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835228" y="4251602"/>
            <a:ext cx="1664764" cy="64812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809347" y="5085184"/>
            <a:ext cx="2041834" cy="64812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69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736322"/>
            <a:ext cx="4752528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Times New Roman" panose="02020603050405020304" pitchFamily="18" charset="0"/>
                <a:cs typeface="Times New Roman" pitchFamily="18" charset="0"/>
              </a:rPr>
              <a:t>Mocniny s celým mocnitelem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6201" y="1781548"/>
            <a:ext cx="583379" cy="307777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1400" b="1" dirty="0" smtClean="0">
                <a:latin typeface="Times New Roman" panose="02020603050405020304" pitchFamily="18" charset="0"/>
                <a:cs typeface="Times New Roman" pitchFamily="18" charset="0"/>
              </a:rPr>
              <a:t>Př.: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1700808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Doplňte mocniny deseti: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135023" y="2308230"/>
                <a:ext cx="265886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  <m:r>
                        <a:rPr lang="cs-CZ" b="0" i="1" smtClean="0">
                          <a:latin typeface="Cambria Math"/>
                        </a:rPr>
                        <m:t>) 1 </m:t>
                      </m:r>
                      <m:r>
                        <a:rPr lang="cs-CZ" b="0" i="1" smtClean="0">
                          <a:latin typeface="Cambria Math"/>
                        </a:rPr>
                        <m:t>𝑐𝑚</m:t>
                      </m:r>
                      <m:r>
                        <a:rPr lang="cs-CZ" b="0" i="1" smtClean="0">
                          <a:latin typeface="Cambria Math"/>
                        </a:rPr>
                        <m:t>=____________</m:t>
                      </m:r>
                      <m:r>
                        <a:rPr lang="cs-CZ" b="0" i="1" smtClean="0">
                          <a:latin typeface="Cambria Math"/>
                        </a:rPr>
                        <m:t>𝑑𝑚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023" y="2308230"/>
                <a:ext cx="2658869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1135023" y="2962893"/>
                <a:ext cx="2664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𝑏</m:t>
                      </m:r>
                      <m:r>
                        <a:rPr lang="cs-CZ" b="0" i="1" smtClean="0">
                          <a:latin typeface="Cambria Math"/>
                        </a:rPr>
                        <m:t>) 1</m:t>
                      </m:r>
                      <m:r>
                        <a:rPr lang="cs-CZ" b="0" i="1" smtClean="0">
                          <a:latin typeface="Cambria Math"/>
                        </a:rPr>
                        <m:t>𝑚𝑔</m:t>
                      </m:r>
                      <m:r>
                        <a:rPr lang="cs-CZ" b="0" i="1" smtClean="0">
                          <a:latin typeface="Cambria Math"/>
                        </a:rPr>
                        <m:t>=____________</m:t>
                      </m:r>
                      <m:r>
                        <a:rPr lang="cs-CZ" b="0" i="1" smtClean="0">
                          <a:latin typeface="Cambria Math"/>
                        </a:rPr>
                        <m:t>𝑘𝑔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35023" y="2962893"/>
                <a:ext cx="2664704" cy="369332"/>
              </a:xfrm>
              <a:prstGeom prst="rect">
                <a:avLst/>
              </a:prstGeom>
              <a:blipFill rotWithShape="1">
                <a:blip r:embed="rId4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1197506" y="3563724"/>
                <a:ext cx="260763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𝑐</m:t>
                      </m:r>
                      <m:r>
                        <a:rPr lang="cs-CZ" b="0" i="1" smtClean="0">
                          <a:latin typeface="Cambria Math"/>
                        </a:rPr>
                        <m:t>) 1</m:t>
                      </m:r>
                      <m:r>
                        <a:rPr lang="cs-CZ" b="0" i="1" smtClean="0">
                          <a:latin typeface="Cambria Math"/>
                        </a:rPr>
                        <m:t>𝑑𝑚</m:t>
                      </m:r>
                      <m:r>
                        <a:rPr lang="cs-CZ" b="0" i="1" smtClean="0">
                          <a:latin typeface="Cambria Math"/>
                        </a:rPr>
                        <m:t>=____________</m:t>
                      </m:r>
                      <m:r>
                        <a:rPr lang="cs-CZ" b="0" i="1" smtClean="0">
                          <a:latin typeface="Cambria Math"/>
                        </a:rPr>
                        <m:t>𝑘𝑚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506" y="3563724"/>
                <a:ext cx="2607637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1197506" y="4252446"/>
                <a:ext cx="26988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𝑑</m:t>
                      </m:r>
                      <m:r>
                        <a:rPr lang="cs-CZ" b="0" i="1" smtClean="0">
                          <a:latin typeface="Cambria Math"/>
                        </a:rPr>
                        <m:t>) 1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𝑚𝑚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=___________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7506" y="4252446"/>
                <a:ext cx="2698880" cy="369332"/>
              </a:xfrm>
              <a:prstGeom prst="rect">
                <a:avLst/>
              </a:prstGeom>
              <a:blipFill rotWithShape="1">
                <a:blip r:embed="rId6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1208091" y="4972526"/>
                <a:ext cx="24819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𝑒</m:t>
                      </m:r>
                      <m:r>
                        <a:rPr lang="cs-CZ" b="0" i="1" smtClean="0">
                          <a:latin typeface="Cambria Math"/>
                        </a:rPr>
                        <m:t>) 1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𝑚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=_____________</m:t>
                      </m:r>
                      <m:r>
                        <a:rPr lang="cs-CZ" b="0" i="1" smtClean="0">
                          <a:latin typeface="Cambria Math"/>
                        </a:rPr>
                        <m:t>𝑎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8091" y="4972526"/>
                <a:ext cx="2481961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1220279" y="5661248"/>
                <a:ext cx="247407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𝑓</m:t>
                      </m:r>
                      <m:r>
                        <a:rPr lang="cs-CZ" b="0" i="1" smtClean="0">
                          <a:latin typeface="Cambria Math"/>
                        </a:rPr>
                        <m:t>) 1</m:t>
                      </m:r>
                      <m:r>
                        <a:rPr lang="cs-CZ" b="0" i="1" smtClean="0">
                          <a:latin typeface="Cambria Math"/>
                        </a:rPr>
                        <m:t>𝑑𝑘𝑔</m:t>
                      </m:r>
                      <m:r>
                        <a:rPr lang="cs-CZ" b="0" i="1" smtClean="0">
                          <a:latin typeface="Cambria Math"/>
                        </a:rPr>
                        <m:t>=____________</m:t>
                      </m:r>
                      <m:r>
                        <a:rPr lang="cs-CZ" b="0" i="1" smtClean="0">
                          <a:latin typeface="Cambria Math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0279" y="5661248"/>
                <a:ext cx="2474075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2446821" y="2204864"/>
                <a:ext cx="728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6821" y="2204864"/>
                <a:ext cx="728020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5940152" y="4437112"/>
                <a:ext cx="728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4437112"/>
                <a:ext cx="728020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5344184" y="2136312"/>
                <a:ext cx="728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184" y="2136312"/>
                <a:ext cx="728020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2446821" y="2814451"/>
                <a:ext cx="728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−6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6821" y="2814451"/>
                <a:ext cx="728020" cy="3693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921845" y="4793372"/>
                <a:ext cx="728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845" y="4793372"/>
                <a:ext cx="728020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424186" y="3396865"/>
                <a:ext cx="728020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4186" y="3396865"/>
                <a:ext cx="728020" cy="37241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ál 16"/>
          <p:cNvSpPr/>
          <p:nvPr/>
        </p:nvSpPr>
        <p:spPr>
          <a:xfrm>
            <a:off x="4499992" y="1935436"/>
            <a:ext cx="2880320" cy="378212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2467375" y="3457167"/>
                <a:ext cx="728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375" y="3457167"/>
                <a:ext cx="728020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5940152" y="2744421"/>
                <a:ext cx="728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0152" y="2744421"/>
                <a:ext cx="728020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4918821" y="3940190"/>
                <a:ext cx="72321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−9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8821" y="3940190"/>
                <a:ext cx="723211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2509106" y="4076455"/>
                <a:ext cx="72321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−9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9106" y="4076455"/>
                <a:ext cx="723211" cy="369332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2498534" y="4823956"/>
                <a:ext cx="728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8534" y="4823956"/>
                <a:ext cx="728020" cy="369332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498534" y="5531357"/>
                <a:ext cx="728020" cy="3724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10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−5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8534" y="5531357"/>
                <a:ext cx="728020" cy="372410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526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10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479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5326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procvičení a upevnění dovednosti určovat hodnoty  mocnin s celočíselným mocnitelem. Žáci při počítání využívají pravidla pro počítání s mocninami.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RNDr. Emil Calda, CSc.: Matematika pro dvouleté a tříleté učební obory SOU, 1. díl, 1. vydání 2002, Prometheus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ISBN 80-7196-253-8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RNDr. Peter Krupka, Ph.D.: Matematika pro střední školy – 1. díl, 1. vydání 2012, DIDAKTIS, ISBN 978-80-7358-197-8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  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Mgr.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Jitka Vyhlídalová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22495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9">
      <a:dk1>
        <a:sysClr val="windowText" lastClr="000000"/>
      </a:dk1>
      <a:lt1>
        <a:sysClr val="window" lastClr="FFFFFF"/>
      </a:lt1>
      <a:dk2>
        <a:srgbClr val="595959"/>
      </a:dk2>
      <a:lt2>
        <a:srgbClr val="DBF5F9"/>
      </a:lt2>
      <a:accent1>
        <a:srgbClr val="595959"/>
      </a:accent1>
      <a:accent2>
        <a:srgbClr val="595959"/>
      </a:accent2>
      <a:accent3>
        <a:srgbClr val="7F7F7F"/>
      </a:accent3>
      <a:accent4>
        <a:srgbClr val="F2F2F2"/>
      </a:accent4>
      <a:accent5>
        <a:srgbClr val="F2F2F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4107</TotalTime>
  <Words>1395</Words>
  <Application>Microsoft Office PowerPoint</Application>
  <PresentationFormat>Předvádění na obrazovce (4:3)</PresentationFormat>
  <Paragraphs>103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NB3;Vyhlidalova</dc:creator>
  <cp:lastModifiedBy>Vyhlídalová</cp:lastModifiedBy>
  <cp:revision>290</cp:revision>
  <dcterms:created xsi:type="dcterms:W3CDTF">2013-01-11T17:11:37Z</dcterms:created>
  <dcterms:modified xsi:type="dcterms:W3CDTF">2014-09-24T10:51:39Z</dcterms:modified>
</cp:coreProperties>
</file>