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08" r:id="rId4"/>
    <p:sldId id="309" r:id="rId5"/>
    <p:sldId id="310" r:id="rId6"/>
    <p:sldId id="311" r:id="rId7"/>
    <p:sldId id="315" r:id="rId8"/>
    <p:sldId id="316" r:id="rId9"/>
    <p:sldId id="31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5" d="100"/>
          <a:sy n="75" d="100"/>
        </p:scale>
        <p:origin x="-876" y="-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18" Type="http://schemas.openxmlformats.org/officeDocument/2006/relationships/image" Target="../media/image29.png"/><Relationship Id="rId26" Type="http://schemas.openxmlformats.org/officeDocument/2006/relationships/image" Target="../media/image37.png"/><Relationship Id="rId3" Type="http://schemas.openxmlformats.org/officeDocument/2006/relationships/image" Target="../media/image14.png"/><Relationship Id="rId21" Type="http://schemas.openxmlformats.org/officeDocument/2006/relationships/image" Target="../media/image32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17" Type="http://schemas.openxmlformats.org/officeDocument/2006/relationships/image" Target="../media/image28.png"/><Relationship Id="rId25" Type="http://schemas.openxmlformats.org/officeDocument/2006/relationships/image" Target="../media/image36.png"/><Relationship Id="rId2" Type="http://schemas.openxmlformats.org/officeDocument/2006/relationships/image" Target="../media/image13.png"/><Relationship Id="rId16" Type="http://schemas.openxmlformats.org/officeDocument/2006/relationships/image" Target="../media/image27.png"/><Relationship Id="rId20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24" Type="http://schemas.openxmlformats.org/officeDocument/2006/relationships/image" Target="../media/image35.png"/><Relationship Id="rId5" Type="http://schemas.openxmlformats.org/officeDocument/2006/relationships/image" Target="../media/image16.png"/><Relationship Id="rId15" Type="http://schemas.openxmlformats.org/officeDocument/2006/relationships/image" Target="../media/image26.png"/><Relationship Id="rId23" Type="http://schemas.openxmlformats.org/officeDocument/2006/relationships/image" Target="../media/image34.png"/><Relationship Id="rId10" Type="http://schemas.openxmlformats.org/officeDocument/2006/relationships/image" Target="../media/image21.png"/><Relationship Id="rId19" Type="http://schemas.openxmlformats.org/officeDocument/2006/relationships/image" Target="../media/image30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Relationship Id="rId22" Type="http://schemas.openxmlformats.org/officeDocument/2006/relationships/image" Target="../media/image3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1.png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50.png"/><Relationship Id="rId2" Type="http://schemas.openxmlformats.org/officeDocument/2006/relationships/image" Target="../media/image4.png"/><Relationship Id="rId16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5" Type="http://schemas.openxmlformats.org/officeDocument/2006/relationships/image" Target="../media/image5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Relationship Id="rId14" Type="http://schemas.openxmlformats.org/officeDocument/2006/relationships/image" Target="../media/image5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image" Target="../media/image65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12" Type="http://schemas.openxmlformats.org/officeDocument/2006/relationships/image" Target="../media/image6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63.png"/><Relationship Id="rId5" Type="http://schemas.openxmlformats.org/officeDocument/2006/relationships/image" Target="../media/image57.png"/><Relationship Id="rId15" Type="http://schemas.openxmlformats.org/officeDocument/2006/relationships/image" Target="../media/image67.png"/><Relationship Id="rId10" Type="http://schemas.openxmlformats.org/officeDocument/2006/relationships/image" Target="../media/image62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Relationship Id="rId14" Type="http://schemas.openxmlformats.org/officeDocument/2006/relationships/image" Target="../media/image6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538481" y="3356992"/>
                <a:ext cx="4390438" cy="18774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b="1" dirty="0" smtClean="0">
                    <a:solidFill>
                      <a:schemeClr val="accent2">
                        <a:lumMod val="75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MATEMATIKA</a:t>
                </a:r>
              </a:p>
              <a:p>
                <a:pPr algn="ctr"/>
                <a:endParaRPr lang="cs-CZ" sz="2800" dirty="0">
                  <a:solidFill>
                    <a:schemeClr val="accent2">
                      <a:lumMod val="75000"/>
                    </a:schemeClr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:r>
                  <a:rPr lang="cs-CZ" sz="2800" b="1" dirty="0" smtClean="0">
                    <a:solidFill>
                      <a:schemeClr val="accent2">
                        <a:lumMod val="75000"/>
                      </a:schemeClr>
                    </a:solidFill>
                    <a:latin typeface="Times New Roman" pitchFamily="18" charset="0"/>
                    <a:cs typeface="Times New Roman" pitchFamily="18" charset="0"/>
                  </a:rPr>
                  <a:t>Mocniny deseti a zápis čísla ve tvaru a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accent2">
                            <a:lumMod val="75000"/>
                          </a:schemeClr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𝟏𝟎</m:t>
                        </m:r>
                      </m:e>
                      <m:sup>
                        <m:r>
                          <a:rPr lang="cs-CZ" sz="2800" b="1" i="0" smtClean="0">
                            <a:solidFill>
                              <a:schemeClr val="accent2">
                                <a:lumMod val="75000"/>
                              </a:schemeClr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𝐧</m:t>
                        </m:r>
                      </m:sup>
                    </m:sSup>
                  </m:oMath>
                </a14:m>
                <a:endParaRPr lang="cs-CZ" sz="2400" b="1" dirty="0">
                  <a:solidFill>
                    <a:schemeClr val="accent2">
                      <a:lumMod val="75000"/>
                    </a:schemeClr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8481" y="3356992"/>
                <a:ext cx="4390438" cy="1877437"/>
              </a:xfrm>
              <a:prstGeom prst="rect">
                <a:avLst/>
              </a:prstGeom>
              <a:blipFill rotWithShape="1">
                <a:blip r:embed="rId3"/>
                <a:stretch>
                  <a:fillRect l="-2635" t="-4545" r="-4438" b="-81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27684" y="836712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III-2-02-08_Mocniny_a_odmocniny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deseti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684973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praxi často používáme čísla 10; 100; 1 000;…; 0,1; 0,01; 0,001;…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Tato čísla se nazývají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mocniny deseti,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neboť lze psát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907704" y="2517864"/>
                <a:ext cx="1818511" cy="1631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10=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sz="2000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100=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sz="2000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1 000=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10 000=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sz="2000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atd.</a:t>
                </a:r>
                <a:endParaRPr lang="cs-CZ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2517864"/>
                <a:ext cx="1818511" cy="1631216"/>
              </a:xfrm>
              <a:prstGeom prst="rect">
                <a:avLst/>
              </a:prstGeom>
              <a:blipFill rotWithShape="1">
                <a:blip r:embed="rId2"/>
                <a:stretch>
                  <a:fillRect l="-336" b="-55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43608" y="4149080"/>
                <a:ext cx="4332340" cy="228793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0,1=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10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sup>
                        </m:sSup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−1</m:t>
                        </m:r>
                      </m:sup>
                    </m:sSup>
                  </m:oMath>
                </a14:m>
                <a:endParaRPr lang="cs-CZ" sz="2000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sz="2000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	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0,01=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100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10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−2</m:t>
                        </m:r>
                      </m:sup>
                    </m:sSup>
                  </m:oMath>
                </a14:m>
                <a:endParaRPr lang="cs-CZ" sz="2000" b="0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               0,001=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1 000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</m:oMath>
                  </m:oMathPara>
                </a14:m>
                <a:endParaRPr lang="cs-CZ" sz="2000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sz="2000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0,0001=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10 000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10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4</m:t>
                            </m:r>
                          </m:sup>
                        </m:sSup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10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−4</m:t>
                        </m:r>
                      </m:sup>
                    </m:sSup>
                  </m:oMath>
                </a14:m>
                <a:endParaRPr lang="cs-CZ" sz="200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r>
                  <a:rPr lang="cs-CZ" sz="2000" dirty="0" err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adt</a:t>
                </a:r>
                <a:r>
                  <a:rPr lang="cs-CZ" sz="200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sz="20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4149080"/>
                <a:ext cx="4332340" cy="2287934"/>
              </a:xfrm>
              <a:prstGeom prst="rect">
                <a:avLst/>
              </a:prstGeom>
              <a:blipFill rotWithShape="1">
                <a:blip r:embed="rId3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deseti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86201" y="1781548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750770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Zapište jako mocninu deseti: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86201" y="2492896"/>
                <a:ext cx="42631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1 000∙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201" y="2492896"/>
                <a:ext cx="4263154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67589" y="2957787"/>
                <a:ext cx="21948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589" y="2957787"/>
                <a:ext cx="2194896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86201" y="3474555"/>
                <a:ext cx="4791120" cy="3929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100 :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: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201" y="3474555"/>
                <a:ext cx="4791120" cy="392993"/>
              </a:xfrm>
              <a:prstGeom prst="rect">
                <a:avLst/>
              </a:prstGeom>
              <a:blipFill rotWithShape="1">
                <a:blip r:embed="rId4"/>
                <a:stretch>
                  <a:fillRect b="-109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86201" y="4028027"/>
                <a:ext cx="39571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0,001∙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−6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201" y="4028027"/>
                <a:ext cx="3957174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46843" y="4498902"/>
                <a:ext cx="5208926" cy="39299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10 000 :0,0001=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843" y="4498902"/>
                <a:ext cx="5208926" cy="392993"/>
              </a:xfrm>
              <a:prstGeom prst="rect">
                <a:avLst/>
              </a:prstGeom>
              <a:blipFill rotWithShape="1">
                <a:blip r:embed="rId6"/>
                <a:stretch>
                  <a:fillRect b="-109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72696" y="5013176"/>
                <a:ext cx="5298117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0,01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−2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696" y="5013176"/>
                <a:ext cx="5298117" cy="64812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délník 16"/>
          <p:cNvSpPr/>
          <p:nvPr/>
        </p:nvSpPr>
        <p:spPr>
          <a:xfrm>
            <a:off x="2483768" y="2485315"/>
            <a:ext cx="2284567" cy="36933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506145" y="4028027"/>
            <a:ext cx="2284567" cy="36933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788568" y="4498902"/>
            <a:ext cx="2912455" cy="36933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160678" y="5076560"/>
            <a:ext cx="3540345" cy="584741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2306978" y="3498216"/>
            <a:ext cx="3070343" cy="36933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306979" y="2957787"/>
            <a:ext cx="844328" cy="36933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353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41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deseti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1673" y="201472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6200" y="1484784"/>
            <a:ext cx="7010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Mocniny deseti využíváme např. při převodech jednotek: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92455" y="2014722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Vyjádřete vztahy mezi jednotkami pomocí mocniny čísla 10.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4767500"/>
              </p:ext>
            </p:extLst>
          </p:nvPr>
        </p:nvGraphicFramePr>
        <p:xfrm>
          <a:off x="1187623" y="2596262"/>
          <a:ext cx="6397519" cy="33410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5754"/>
                <a:gridCol w="1104353"/>
                <a:gridCol w="1104353"/>
                <a:gridCol w="1104353"/>
                <a:gridCol w="1104353"/>
                <a:gridCol w="1104353"/>
              </a:tblGrid>
              <a:tr h="40069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8066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8066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8066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8066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88066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mm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267744" y="3138881"/>
                <a:ext cx="606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3138881"/>
                <a:ext cx="606192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347864" y="3095560"/>
                <a:ext cx="606192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3095560"/>
                <a:ext cx="606192" cy="37241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499992" y="3106615"/>
                <a:ext cx="606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3106615"/>
                <a:ext cx="60619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580112" y="3138881"/>
                <a:ext cx="606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3138881"/>
                <a:ext cx="60619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660232" y="3095560"/>
                <a:ext cx="606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3095560"/>
                <a:ext cx="6061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267744" y="3717032"/>
                <a:ext cx="606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3717032"/>
                <a:ext cx="606192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371702" y="3717032"/>
                <a:ext cx="606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1702" y="3717032"/>
                <a:ext cx="606192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468594" y="3717032"/>
                <a:ext cx="6012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8594" y="3717032"/>
                <a:ext cx="60125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580112" y="3684766"/>
                <a:ext cx="606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3684766"/>
                <a:ext cx="60619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6678426" y="3684766"/>
                <a:ext cx="7280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8426" y="3684766"/>
                <a:ext cx="728020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2285938" y="4238764"/>
                <a:ext cx="606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5938" y="4238764"/>
                <a:ext cx="606192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396186" y="4238764"/>
                <a:ext cx="6012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6186" y="4238764"/>
                <a:ext cx="601254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468594" y="4238764"/>
                <a:ext cx="606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8594" y="4238764"/>
                <a:ext cx="606192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580112" y="4238764"/>
                <a:ext cx="7280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4238764"/>
                <a:ext cx="728020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660232" y="4251714"/>
                <a:ext cx="7280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4251714"/>
                <a:ext cx="728020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290876" y="4869160"/>
                <a:ext cx="6012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0876" y="4869160"/>
                <a:ext cx="601254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267744" y="5517232"/>
                <a:ext cx="606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5517232"/>
                <a:ext cx="606192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418326" y="4858364"/>
                <a:ext cx="6061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8326" y="4858364"/>
                <a:ext cx="606192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332803" y="5508780"/>
                <a:ext cx="7280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2803" y="5508780"/>
                <a:ext cx="728020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4468594" y="4858364"/>
                <a:ext cx="7280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8594" y="4858364"/>
                <a:ext cx="728020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5580112" y="4899961"/>
                <a:ext cx="7280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4899961"/>
                <a:ext cx="728020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439078" y="5486276"/>
                <a:ext cx="7280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9078" y="5486276"/>
                <a:ext cx="728020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6721146" y="5517232"/>
                <a:ext cx="7280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21146" y="5517232"/>
                <a:ext cx="728020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6660232" y="4855286"/>
                <a:ext cx="728020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4855286"/>
                <a:ext cx="728020" cy="372410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5580112" y="5508780"/>
                <a:ext cx="7280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5508780"/>
                <a:ext cx="728020" cy="369332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546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763688" y="736322"/>
                <a:ext cx="4752528" cy="461665"/>
              </a:xfrm>
              <a:prstGeom prst="rect">
                <a:avLst/>
              </a:prstGeom>
              <a:noFill/>
              <a:ln w="381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b="1" dirty="0" smtClean="0">
                    <a:latin typeface="Times New Roman" panose="02020603050405020304" pitchFamily="18" charset="0"/>
                    <a:cs typeface="Times New Roman" pitchFamily="18" charset="0"/>
                  </a:rPr>
                  <a:t>Zápis čísla ve tvaru 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</a:rPr>
                      <m:t>𝒂</m:t>
                    </m:r>
                    <m:r>
                      <a:rPr lang="cs-CZ" sz="2400" b="1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𝟏𝟎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𝒏</m:t>
                        </m:r>
                      </m:sup>
                    </m:sSup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itchFamily="18" charset="0"/>
                  </a:rPr>
                  <a:t> 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736322"/>
                <a:ext cx="4752528" cy="461665"/>
              </a:xfrm>
              <a:prstGeom prst="rect">
                <a:avLst/>
              </a:prstGeom>
              <a:blipFill rotWithShape="1">
                <a:blip r:embed="rId2"/>
                <a:stretch>
                  <a:fillRect t="-6098" b="-23171"/>
                </a:stretch>
              </a:blipFill>
              <a:ln w="381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3803" y="1635054"/>
                <a:ext cx="7416824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Mocniny čísla deset také využíváme při zápisu velmi malých nebo velmi velkých čísel, jejichž zápis je málo přehledný. </a:t>
                </a:r>
              </a:p>
              <a:p>
                <a:r>
                  <a:rPr lang="cs-CZ" dirty="0" smtClean="0"/>
                  <a:t>Taková čísla je výhodné zapisovat ve tvaru:</a:t>
                </a:r>
              </a:p>
              <a:p>
                <a:r>
                  <a:rPr lang="cs-CZ" dirty="0" smtClean="0"/>
                  <a:t> </a:t>
                </a:r>
              </a:p>
              <a:p>
                <a:pPr algn="ctr"/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𝒏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𝑘𝑑𝑒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1≤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&lt;10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𝑗𝑒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čí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𝑠𝑙𝑜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𝑐𝑒𝑙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é</m:t>
                    </m:r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803" y="1635054"/>
                <a:ext cx="7416824" cy="1477328"/>
              </a:xfrm>
              <a:prstGeom prst="rect">
                <a:avLst/>
              </a:prstGeom>
              <a:blipFill rotWithShape="1">
                <a:blip r:embed="rId3"/>
                <a:stretch>
                  <a:fillRect l="-740" t="-2058" b="-53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709098" y="3563143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-352312" y="4078708"/>
                <a:ext cx="9937104" cy="929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             Velikost povrchu Slunce je 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6 100 000 000 000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𝑘𝑚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, </m:t>
                    </m:r>
                  </m:oMath>
                </a14:m>
                <a:r>
                  <a:rPr lang="cs-CZ" b="0" dirty="0" smtClean="0"/>
                  <a:t>	</a:t>
                </a:r>
                <a:endParaRPr lang="cs-CZ" i="1" dirty="0">
                  <a:latin typeface="Cambria Math"/>
                </a:endParaRPr>
              </a:p>
              <a:p>
                <a:r>
                  <a:rPr lang="cs-CZ" b="0" i="1" dirty="0" smtClean="0">
                    <a:latin typeface="Cambria Math"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toto</m:t>
                    </m:r>
                    <m:r>
                      <a:rPr lang="cs-CZ" b="0" i="0" smtClean="0">
                        <a:latin typeface="Cambria Math"/>
                      </a:rPr>
                      <m:t> čí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slo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</m:t>
                    </m:r>
                    <m:r>
                      <a:rPr lang="cs-CZ" b="0" i="0" smtClean="0">
                        <a:latin typeface="Cambria Math"/>
                      </a:rPr>
                      <m:t>ůž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eme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zapsat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</m:t>
                    </m:r>
                    <m:r>
                      <a:rPr lang="cs-CZ" b="0" i="0" smtClean="0">
                        <a:latin typeface="Cambria Math"/>
                      </a:rPr>
                      <m:t>ý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hodn</m:t>
                    </m:r>
                    <m:r>
                      <a:rPr lang="cs-CZ" b="0" i="0" smtClean="0">
                        <a:latin typeface="Cambria Math"/>
                      </a:rPr>
                      <m:t>ě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ji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tvaru</m:t>
                    </m:r>
                    <m:r>
                      <a:rPr lang="cs-CZ" b="0" i="1" smtClean="0">
                        <a:latin typeface="Cambria Math"/>
                      </a:rPr>
                      <m:t>:</m:t>
                    </m:r>
                    <m:r>
                      <a:rPr lang="cs-CZ" b="1" i="1" smtClean="0">
                        <a:latin typeface="Cambria Math"/>
                      </a:rPr>
                      <m:t>𝟔</m:t>
                    </m:r>
                    <m:r>
                      <a:rPr lang="cs-CZ" b="1" i="1" smtClean="0">
                        <a:latin typeface="Cambria Math"/>
                      </a:rPr>
                      <m:t>,</m:t>
                    </m:r>
                    <m:r>
                      <a:rPr lang="cs-CZ" b="1" i="1" smtClean="0">
                        <a:latin typeface="Cambria Math"/>
                      </a:rPr>
                      <m:t>𝟏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𝟏𝟐</m:t>
                        </m:r>
                      </m:sup>
                    </m:sSup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𝑘𝑚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b="0" i="1" dirty="0" smtClean="0">
                  <a:latin typeface="Cambria Math"/>
                  <a:ea typeface="Cambria Math"/>
                </a:endParaRPr>
              </a:p>
              <a:p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Desetinnou čárku jsme posunuli o 12 míst vlevo.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52312" y="4078708"/>
                <a:ext cx="9937104" cy="929550"/>
              </a:xfrm>
              <a:prstGeom prst="rect">
                <a:avLst/>
              </a:prstGeom>
              <a:blipFill rotWithShape="1">
                <a:blip r:embed="rId4"/>
                <a:stretch>
                  <a:fillRect t="-3922" b="-91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52317" y="5229200"/>
                <a:ext cx="8340163" cy="929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Hmotnost neutronu je 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0,000 000 000 000 000 000 000 000 001 675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kg, </a:t>
                </a:r>
              </a:p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Toto číslo opět můžeme zapsat výhodněji ve tvaru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𝟏</m:t>
                    </m:r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,</m:t>
                    </m:r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𝟔𝟕𝟓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∙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𝟏𝟎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  <a:cs typeface="Times New Roman" panose="02020603050405020304" pitchFamily="18" charset="0"/>
                          </a:rPr>
                          <m:t>𝟐𝟕</m:t>
                        </m:r>
                      </m:sup>
                    </m:sSup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kg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.</m:t>
                    </m:r>
                  </m:oMath>
                </a14:m>
                <a:endParaRPr lang="cs-CZ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Desetinnou čárku jsme posunuli o 27 míst vpravo.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317" y="5229200"/>
                <a:ext cx="8340163" cy="929550"/>
              </a:xfrm>
              <a:prstGeom prst="rect">
                <a:avLst/>
              </a:prstGeom>
              <a:blipFill rotWithShape="1">
                <a:blip r:embed="rId5"/>
                <a:stretch>
                  <a:fillRect l="-658" t="-3289" b="-98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9697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763688" y="736322"/>
                <a:ext cx="4752528" cy="461665"/>
              </a:xfrm>
              <a:prstGeom prst="rect">
                <a:avLst/>
              </a:prstGeom>
              <a:noFill/>
              <a:ln w="381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b="1" dirty="0" smtClean="0">
                    <a:latin typeface="Times New Roman" panose="02020603050405020304" pitchFamily="18" charset="0"/>
                    <a:cs typeface="Times New Roman" pitchFamily="18" charset="0"/>
                  </a:rPr>
                  <a:t>Zápis čísla ve tvaru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𝒂</m:t>
                    </m:r>
                    <m:r>
                      <a:rPr lang="cs-CZ" sz="2400" b="1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𝟏𝟎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𝒏</m:t>
                        </m:r>
                      </m:sup>
                    </m:sSup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itchFamily="18" charset="0"/>
                  </a:rPr>
                  <a:t> 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736322"/>
                <a:ext cx="4752528" cy="461665"/>
              </a:xfrm>
              <a:prstGeom prst="rect">
                <a:avLst/>
              </a:prstGeom>
              <a:blipFill rotWithShape="1">
                <a:blip r:embed="rId2"/>
                <a:stretch>
                  <a:fillRect t="-6098" b="-23171"/>
                </a:stretch>
              </a:blipFill>
              <a:ln w="381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17408" y="1762943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15616" y="1701388"/>
                <a:ext cx="698477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Ve tvaru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𝑛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, 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𝑘𝑑𝑒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1≤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&lt;10 </m:t>
                    </m:r>
                    <m:r>
                      <m:rPr>
                        <m:sty m:val="p"/>
                      </m:rPr>
                      <a:rPr lang="cs-CZ" i="0">
                        <a:latin typeface="Cambria Math"/>
                        <a:ea typeface="Cambria Math"/>
                      </a:rPr>
                      <m:t>a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𝑛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i="0">
                        <a:latin typeface="Cambria Math"/>
                        <a:ea typeface="Cambria Math"/>
                      </a:rPr>
                      <m:t>je</m:t>
                    </m:r>
                    <m:r>
                      <a:rPr lang="cs-CZ" i="0">
                        <a:latin typeface="Cambria Math"/>
                        <a:ea typeface="Cambria Math"/>
                      </a:rPr>
                      <m:t> čí</m:t>
                    </m:r>
                    <m:r>
                      <m:rPr>
                        <m:sty m:val="p"/>
                      </m:rPr>
                      <a:rPr lang="cs-CZ" i="0">
                        <a:latin typeface="Cambria Math"/>
                        <a:ea typeface="Cambria Math"/>
                      </a:rPr>
                      <m:t>slo</m:t>
                    </m:r>
                    <m:r>
                      <a:rPr lang="cs-CZ" i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i="0">
                        <a:latin typeface="Cambria Math"/>
                        <a:ea typeface="Cambria Math"/>
                      </a:rPr>
                      <m:t>cel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é,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vyj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d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ř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ete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čí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sla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: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1701388"/>
                <a:ext cx="6984776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698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124620" y="2276872"/>
                <a:ext cx="17580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0,000 304=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4620" y="2276872"/>
                <a:ext cx="1758045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146076" y="2775466"/>
                <a:ext cx="23217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97 000 000 000=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6076" y="2775466"/>
                <a:ext cx="2321726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608004" y="2276872"/>
                <a:ext cx="13044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6 357=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8004" y="2276872"/>
                <a:ext cx="1304460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608004" y="2774434"/>
                <a:ext cx="17645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0,005 300=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8004" y="2774434"/>
                <a:ext cx="1764522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807236" y="2276872"/>
                <a:ext cx="13211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3,04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7236" y="2276872"/>
                <a:ext cx="132113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347864" y="2775466"/>
                <a:ext cx="11639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9,7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7864" y="2775466"/>
                <a:ext cx="1163908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708754" y="2276872"/>
                <a:ext cx="13275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6,357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8754" y="2276872"/>
                <a:ext cx="132754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343181" y="2758574"/>
                <a:ext cx="11928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5,3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3181" y="2758574"/>
                <a:ext cx="1192891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438504" y="3843923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167173" y="3843923"/>
                <a:ext cx="589022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Užitím zápisu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𝑛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dan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ý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ch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čí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sel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vypo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č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t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ě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te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: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7173" y="3843923"/>
                <a:ext cx="5890221" cy="369332"/>
              </a:xfrm>
              <a:prstGeom prst="rect">
                <a:avLst/>
              </a:prstGeom>
              <a:blipFill rotWithShape="1">
                <a:blip r:embed="rId12"/>
                <a:stretch>
                  <a:fillRect l="-827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169753" y="4347979"/>
                <a:ext cx="2697405" cy="6476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0,000 075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2 500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20 000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0,000 3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9753" y="4347979"/>
                <a:ext cx="2697405" cy="64761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748306" y="4314252"/>
                <a:ext cx="3808863" cy="68134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7,5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−5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2,5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15∙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7,5∙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8306" y="4314252"/>
                <a:ext cx="3808863" cy="68134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149582" y="5284083"/>
                <a:ext cx="2389052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0,000 05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20 000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0,002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5 000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9582" y="5284083"/>
                <a:ext cx="2389052" cy="61837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517537" y="5250355"/>
                <a:ext cx="4039632" cy="65210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−5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sup>
                          </m:sSup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−3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−8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−15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7537" y="5250355"/>
                <a:ext cx="4039632" cy="65210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85302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7" grpId="0"/>
      <p:bldP spid="21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763688" y="736322"/>
                <a:ext cx="4752528" cy="461665"/>
              </a:xfrm>
              <a:prstGeom prst="rect">
                <a:avLst/>
              </a:prstGeom>
              <a:noFill/>
              <a:ln w="381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b="1" dirty="0" smtClean="0">
                    <a:latin typeface="Times New Roman" panose="02020603050405020304" pitchFamily="18" charset="0"/>
                    <a:cs typeface="Times New Roman" pitchFamily="18" charset="0"/>
                  </a:rPr>
                  <a:t>Zápis čísla ve tvaru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𝒂</m:t>
                    </m:r>
                    <m:r>
                      <a:rPr lang="cs-CZ" sz="2400" b="1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𝟏𝟎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𝒏</m:t>
                        </m:r>
                      </m:sup>
                    </m:sSup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itchFamily="18" charset="0"/>
                  </a:rPr>
                  <a:t> 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736322"/>
                <a:ext cx="4752528" cy="461665"/>
              </a:xfrm>
              <a:prstGeom prst="rect">
                <a:avLst/>
              </a:prstGeom>
              <a:blipFill rotWithShape="1">
                <a:blip r:embed="rId2"/>
                <a:stretch>
                  <a:fillRect t="-6098" b="-23171"/>
                </a:stretch>
              </a:blipFill>
              <a:ln w="381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715864" y="1961357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300359" y="1899802"/>
                <a:ext cx="69104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Převeďte na uvedené jednotky a výsledek vyjádřete ve tvaru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: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0359" y="1899802"/>
                <a:ext cx="6910412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705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67253" y="2533546"/>
                <a:ext cx="21563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356,72 </m:t>
                      </m:r>
                      <m:r>
                        <a:rPr lang="cs-CZ" b="0" i="1" smtClean="0">
                          <a:latin typeface="Cambria Math"/>
                        </a:rPr>
                        <m:t>𝑘𝑚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253" y="2533546"/>
                <a:ext cx="2156360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67253" y="3018830"/>
                <a:ext cx="20899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25,6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253" y="3018830"/>
                <a:ext cx="2089931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64971" y="3513098"/>
                <a:ext cx="16450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0,3 </m:t>
                      </m:r>
                      <m:r>
                        <a:rPr lang="cs-CZ" b="0" i="1" smtClean="0">
                          <a:latin typeface="Cambria Math"/>
                        </a:rPr>
                        <m:t>𝑔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971" y="3513098"/>
                <a:ext cx="1645066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59539" y="4034294"/>
                <a:ext cx="19511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56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539" y="4034294"/>
                <a:ext cx="1951112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59539" y="4549770"/>
                <a:ext cx="14784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2,5 </m:t>
                      </m:r>
                      <m:r>
                        <a:rPr lang="cs-CZ" b="0" i="1" smtClean="0">
                          <a:latin typeface="Cambria Math"/>
                        </a:rPr>
                        <m:t>h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539" y="4549770"/>
                <a:ext cx="1478482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46055" y="5013176"/>
                <a:ext cx="16639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85,3 </m:t>
                      </m:r>
                      <m:r>
                        <a:rPr lang="cs-CZ" b="0" i="1" smtClean="0">
                          <a:latin typeface="Cambria Math"/>
                        </a:rPr>
                        <m:t>h𝑙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𝑛𝑎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055" y="5013176"/>
                <a:ext cx="1663982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202617" y="2521878"/>
                <a:ext cx="3313599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=356 720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  <m:r>
                        <a:rPr lang="cs-CZ" b="0" i="1" smtClean="0">
                          <a:latin typeface="Cambria Math"/>
                        </a:rPr>
                        <m:t>=3,567 2∙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2617" y="2521878"/>
                <a:ext cx="3313599" cy="3724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202617" y="3018830"/>
                <a:ext cx="33904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=0,002 56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=2,56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2617" y="3018830"/>
                <a:ext cx="3390415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228885" y="3523020"/>
                <a:ext cx="29417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=0,000 3 </m:t>
                      </m:r>
                      <m:r>
                        <a:rPr lang="cs-CZ" b="0" i="1" smtClean="0">
                          <a:latin typeface="Cambria Math"/>
                        </a:rPr>
                        <m:t>𝑘𝑔</m:t>
                      </m:r>
                      <m:r>
                        <a:rPr lang="cs-CZ" b="0" i="1" smtClean="0">
                          <a:latin typeface="Cambria Math"/>
                        </a:rPr>
                        <m:t>=3∙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𝑘𝑔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85" y="3523020"/>
                <a:ext cx="2941703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28885" y="3995772"/>
                <a:ext cx="26491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=0,056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i="1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=5,6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85" y="3995772"/>
                <a:ext cx="2649123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28885" y="4549770"/>
                <a:ext cx="21610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=9 000 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=9∙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885" y="4549770"/>
                <a:ext cx="2161040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271620" y="5032514"/>
                <a:ext cx="25636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=8 530 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</a:rPr>
                        <m:t>=8,53∙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1620" y="5032514"/>
                <a:ext cx="2563651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21133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3" grpId="0"/>
      <p:bldP spid="24" grpId="0"/>
      <p:bldP spid="3" grpId="0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763688" y="736322"/>
                <a:ext cx="4752528" cy="461665"/>
              </a:xfrm>
              <a:prstGeom prst="rect">
                <a:avLst/>
              </a:prstGeom>
              <a:noFill/>
              <a:ln w="38100"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400" b="1" dirty="0" smtClean="0">
                    <a:latin typeface="Times New Roman" panose="02020603050405020304" pitchFamily="18" charset="0"/>
                    <a:cs typeface="Times New Roman" pitchFamily="18" charset="0"/>
                  </a:rPr>
                  <a:t>Zápis čísla ve tvaru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𝒂</m:t>
                    </m:r>
                    <m:r>
                      <a:rPr lang="cs-CZ" sz="2400" b="1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𝟏𝟎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ea typeface="Cambria Math"/>
                          </a:rPr>
                          <m:t>𝒏</m:t>
                        </m:r>
                      </m:sup>
                    </m:sSup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itchFamily="18" charset="0"/>
                  </a:rPr>
                  <a:t> 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736322"/>
                <a:ext cx="4752528" cy="461665"/>
              </a:xfrm>
              <a:prstGeom prst="rect">
                <a:avLst/>
              </a:prstGeom>
              <a:blipFill rotWithShape="1">
                <a:blip r:embed="rId2"/>
                <a:stretch>
                  <a:fillRect t="-6098" b="-23171"/>
                </a:stretch>
              </a:blipFill>
              <a:ln w="38100"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643917" y="180330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803302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Následující čísla zapište ve tvaru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4499992" y="1791536"/>
                <a:ext cx="133530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1791536"/>
                <a:ext cx="1335302" cy="369332"/>
              </a:xfrm>
              <a:prstGeom prst="rect">
                <a:avLst/>
              </a:prstGeom>
              <a:blipFill rotWithShape="1">
                <a:blip r:embed="rId3"/>
                <a:stretch>
                  <a:fillRect t="-8333" r="-1370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732264" y="1769014"/>
                <a:ext cx="3061928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1≤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&lt;10 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𝑛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𝑗𝑒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 čí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𝑠𝑙𝑜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𝑐𝑒𝑙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é,</m:t>
                      </m:r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2264" y="1769014"/>
                <a:ext cx="3061928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331640" y="2208656"/>
            <a:ext cx="29883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pak vypočítejte: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1323132" y="2577988"/>
            <a:ext cx="72813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309688" y="2780928"/>
                <a:ext cx="2415277" cy="64761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0,035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70 000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5 000 000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0,000 1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9688" y="2780928"/>
                <a:ext cx="2415277" cy="64761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686477" y="3594952"/>
                <a:ext cx="7107715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3,5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3,5∙5∙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0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35∙5∙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=25∙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=25 000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6477" y="3594952"/>
                <a:ext cx="7107715" cy="64812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331640" y="4371141"/>
                <a:ext cx="3328412" cy="6420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0,000 000 018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990 000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0,000 002 7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4371141"/>
                <a:ext cx="3328412" cy="64203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629910" y="5157192"/>
                <a:ext cx="6974538" cy="68134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1,8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−8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9,9∙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2,7∙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−6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=0,9∙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−9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1,1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=3∙1,1∙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=330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9910" y="5157192"/>
                <a:ext cx="6974538" cy="68134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438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anose="02020603050405020304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anose="02020603050405020304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procvičení a upevnění dovednosti pracovat s mocninami deseti a využívat tyto mocniny např. při zápisu čísel ve tvaru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80711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5365080" y="976026"/>
                <a:ext cx="133530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10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, kde</a:t>
                </a:r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5080" y="976026"/>
                <a:ext cx="1335302" cy="369332"/>
              </a:xfrm>
              <a:prstGeom prst="rect">
                <a:avLst/>
              </a:prstGeom>
              <a:blipFill rotWithShape="1">
                <a:blip r:embed="rId2"/>
                <a:stretch>
                  <a:fillRect t="-8197" r="-1370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6444208" y="953575"/>
                <a:ext cx="1850571" cy="6463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1≤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&lt;10 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𝑛</m:t>
                      </m:r>
                    </m:oMath>
                  </m:oMathPara>
                </a14:m>
                <a:endParaRPr lang="cs-CZ" b="0" dirty="0" smtClean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  <a:p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953575"/>
                <a:ext cx="1850571" cy="64633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392801" y="123659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j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 číslo celé.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4326</TotalTime>
  <Words>1285</Words>
  <Application>Microsoft Office PowerPoint</Application>
  <PresentationFormat>Předvádění na obrazovce (4:3)</PresentationFormat>
  <Paragraphs>143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309</cp:revision>
  <dcterms:created xsi:type="dcterms:W3CDTF">2013-01-11T17:11:37Z</dcterms:created>
  <dcterms:modified xsi:type="dcterms:W3CDTF">2014-09-24T10:52:24Z</dcterms:modified>
</cp:coreProperties>
</file>