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18" r:id="rId5"/>
    <p:sldId id="319" r:id="rId6"/>
    <p:sldId id="320" r:id="rId7"/>
    <p:sldId id="321" r:id="rId8"/>
    <p:sldId id="322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5" d="100"/>
          <a:sy n="75" d="100"/>
        </p:scale>
        <p:origin x="-876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Druhá a třetí mocnina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9384" y="836712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III-2-02-09_Mocniny_a_odmocniny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a třetí 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7836" y="1556792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druhou a třetí mocninou se v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ú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lohách z praxe setkáváme nejčastěji. Jejich užití si procvičíme v následujících příkladech.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7836" y="245817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341270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Jsou dány krychle o hraně délky 6 cm a 2 cm. Určete, v jakém poměru jsou délky hran, povrchy a objemy těchto krychlí.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1403648" y="2995985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17836" y="3086874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1763688" y="3271540"/>
            <a:ext cx="936104" cy="797922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4538523" y="3271540"/>
            <a:ext cx="618344" cy="509890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603106" y="4086850"/>
                <a:ext cx="12572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=6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3106" y="4086850"/>
                <a:ext cx="1257267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216400" y="3781430"/>
                <a:ext cx="12625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=2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6400" y="3781430"/>
                <a:ext cx="126259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17836" y="4432558"/>
                <a:ext cx="32251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=6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6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=6∙36=216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836" y="4432558"/>
                <a:ext cx="322511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161092" y="4426446"/>
                <a:ext cx="29739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=6∙4=24</m:t>
                      </m:r>
                      <m:sSup>
                        <m:sSupPr>
                          <m:ctrlPr>
                            <a:rPr lang="cs-CZ" i="1" dirty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 dirty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i="1" dirty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1092" y="4426446"/>
                <a:ext cx="297395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79736" y="4834216"/>
                <a:ext cx="26859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=216 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736" y="4834216"/>
                <a:ext cx="26859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187112" y="4801890"/>
                <a:ext cx="2434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7112" y="4801890"/>
                <a:ext cx="2434834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56615" y="5373216"/>
                <a:ext cx="24960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615" y="5373216"/>
                <a:ext cx="2496068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616801" y="5373216"/>
                <a:ext cx="29224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𝑽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𝑽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𝟐𝟏𝟔</m:t>
                      </m:r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r>
                        <a:rPr lang="cs-CZ" b="1" i="1" smtClean="0"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𝟐𝟕</m:t>
                      </m:r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6801" y="5373216"/>
                <a:ext cx="292246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844952" y="5391646"/>
                <a:ext cx="28872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𝟐𝟏𝟔</m:t>
                      </m:r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r>
                        <a:rPr lang="cs-CZ" b="1" i="1" smtClean="0">
                          <a:latin typeface="Cambria Math"/>
                        </a:rPr>
                        <m:t>𝟐𝟒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latin typeface="Cambria Math"/>
                        </a:rPr>
                        <m:t> :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4952" y="5391646"/>
                <a:ext cx="2887201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674175"/>
              </p:ext>
            </p:extLst>
          </p:nvPr>
        </p:nvGraphicFramePr>
        <p:xfrm>
          <a:off x="251520" y="5374124"/>
          <a:ext cx="835292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2808312"/>
                <a:gridCol w="295232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/>
      <p:bldP spid="12" grpId="0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a třetí 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2744" y="1945999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801873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Podlahu koupelny tvaru čtverce může pokrýt 5 184 čtvercových kachliček s délkou strany 5 cm. Kolik bychom museli na stejnou podlahu použít čtvercových kachliček se stranou dlouhou jen 4 cm?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403648" y="2725203"/>
            <a:ext cx="662473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99181" y="2717542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086874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 1 kachličky s délkou strany 5 cm……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742496" y="3086874"/>
                <a:ext cx="19258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2496" y="3086874"/>
                <a:ext cx="1925847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384623" y="3483779"/>
                <a:ext cx="609218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podlahy koupelny………..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∙5 184=129 600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4623" y="3483779"/>
                <a:ext cx="6092181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800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1384598" y="3900736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 1 kachličky s délkou strany 4 cm……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742497" y="3865504"/>
                <a:ext cx="1925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2497" y="3865504"/>
                <a:ext cx="192584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1404839" y="436510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Počet kachliček s délkou strany 4 cm……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324223" y="4317479"/>
                <a:ext cx="26740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129 600 :16=8 100 </m:t>
                      </m:r>
                      <m:r>
                        <a:rPr lang="cs-CZ" b="0" i="1" smtClean="0">
                          <a:latin typeface="Cambria Math"/>
                        </a:rPr>
                        <m:t>𝑘𝑠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4223" y="4317479"/>
                <a:ext cx="267406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1404839" y="5101699"/>
            <a:ext cx="65934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stejnou podlahu bychom museli použít 8 100 ks čtvercových kachliček se stranou délky 4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1439913" y="5735857"/>
            <a:ext cx="662473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647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a třetí 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3857" y="181943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3857" y="2452246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84761" y="1812477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součet  druhých mocnin všech prvočísel menších než 18.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384761" y="2181809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5704" y="2978709"/>
            <a:ext cx="129019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Prvočíslo?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47741" y="2821578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Každé číslo,  které má právě dva dělitele, jedničku a samo sebe.</a:t>
            </a:r>
            <a:endParaRPr lang="cs-CZ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8041" y="3645024"/>
            <a:ext cx="5938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Prvočísla menší než 18: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2; 3; 5; 7; 11; 13; 17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72542" y="4317467"/>
                <a:ext cx="811446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=4+9+25+49+121+169+289=</m:t>
                      </m:r>
                    </m:oMath>
                  </m:oMathPara>
                </a14:m>
                <a:endParaRPr lang="cs-CZ" b="0" dirty="0" smtClean="0"/>
              </a:p>
              <a:p>
                <a:r>
                  <a:rPr lang="cs-CZ" dirty="0" smtClean="0"/>
                  <a:t>= 666</a:t>
                </a:r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542" y="4317467"/>
                <a:ext cx="8114465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676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179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 animBg="1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a třetí 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3857" y="1813041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97236" y="1665544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Vyjádřete obsah vyšrafované části čtverce pro délku strany a. Vypočítejte obsah vyšrafované části, jestliže délka strany a nabývá hodnoty 2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197236" y="2588874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188472" y="2914296"/>
            <a:ext cx="1656184" cy="1440160"/>
          </a:xfrm>
          <a:prstGeom prst="rect">
            <a:avLst/>
          </a:prstGeom>
          <a:pattFill prst="ltDnDiag">
            <a:fgClr>
              <a:srgbClr val="FF0000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206474" y="2927368"/>
            <a:ext cx="1620180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054016" y="2884901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419872" y="3270493"/>
                <a:ext cx="36004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čtverce: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3270493"/>
                <a:ext cx="36004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135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419872" y="368305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 kruhu: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841247" y="3476996"/>
                <a:ext cx="1883785" cy="6708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247" y="3476996"/>
                <a:ext cx="1883785" cy="6708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408855" y="4136073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 vyšrafované plochy: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19872" y="4554987"/>
                <a:ext cx="47341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𝜋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4554987"/>
                <a:ext cx="4734181" cy="92333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>
            <a:endCxn id="8" idx="6"/>
          </p:cNvCxnSpPr>
          <p:nvPr/>
        </p:nvCxnSpPr>
        <p:spPr>
          <a:xfrm>
            <a:off x="2016564" y="3647448"/>
            <a:ext cx="81009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908552" y="437032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763688" y="3634376"/>
                <a:ext cx="1296144" cy="4073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2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12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sz="12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12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3634376"/>
                <a:ext cx="1296144" cy="4073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073182" y="5627274"/>
                <a:ext cx="46713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Obsah vyšrafované plochy pro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=2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𝑐𝑚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3182" y="5627274"/>
                <a:ext cx="4671346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104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220072" y="5488775"/>
                <a:ext cx="276056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4−3,14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=0,86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5488775"/>
                <a:ext cx="2760564" cy="6463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3626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a třetí 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3857" y="1813041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643763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Kolik m</a:t>
            </a:r>
            <a:r>
              <a:rPr lang="cs-CZ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tapet je třeba k vytapetování stěny, která má tvar čtverce s délkou strany 5,38 m. Výsledek zaokrouhlete na m</a:t>
            </a:r>
            <a:r>
              <a:rPr lang="cs-CZ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403648" y="2290094"/>
            <a:ext cx="61926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14698" y="2420888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48582" y="2605554"/>
            <a:ext cx="1299282" cy="111147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347864" y="2972832"/>
                <a:ext cx="9244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5,35 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972832"/>
                <a:ext cx="924420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236013" y="3717032"/>
                <a:ext cx="9244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5,35 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6013" y="3717032"/>
                <a:ext cx="92442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314408" y="3362464"/>
                <a:ext cx="9112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4408" y="3362464"/>
                <a:ext cx="91127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96016" y="3362464"/>
                <a:ext cx="31043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5,35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=28,622 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≅29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6016" y="3362464"/>
                <a:ext cx="310437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1197236" y="4509120"/>
            <a:ext cx="6111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 vytapetování stěny je třeba asi 29 m</a:t>
            </a:r>
            <a:r>
              <a:rPr lang="cs-CZ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tapet.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1295636" y="4878452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67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  <p:bldP spid="13" grpId="0"/>
      <p:bldP spid="14" grpId="0"/>
      <p:bldP spid="15" grpId="0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a třetí 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3857" y="1813041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3365" y="2589074"/>
            <a:ext cx="143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757429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Vypočtěte povrch krychle, jestliže součet délek všech jejích hran je 30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614698" y="2403760"/>
            <a:ext cx="70536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Krychle 7"/>
          <p:cNvSpPr/>
          <p:nvPr/>
        </p:nvSpPr>
        <p:spPr>
          <a:xfrm>
            <a:off x="1763688" y="2958406"/>
            <a:ext cx="936104" cy="83063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2958406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Celkem 12 hran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Délka jedné hrany ……a</a:t>
            </a: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91880" y="3760195"/>
                <a:ext cx="13508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3760195"/>
                <a:ext cx="1350883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Šipka doprava 11"/>
          <p:cNvSpPr/>
          <p:nvPr/>
        </p:nvSpPr>
        <p:spPr>
          <a:xfrm>
            <a:off x="4973476" y="3848076"/>
            <a:ext cx="360040" cy="193570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402964" y="3573478"/>
                <a:ext cx="2324675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=2,5 </m:t>
                      </m:r>
                      <m:r>
                        <a:rPr lang="cs-CZ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2964" y="3573478"/>
                <a:ext cx="2324675" cy="61651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62962" y="4210090"/>
                <a:ext cx="42819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mtClean="0">
                          <a:latin typeface="Cambria Math"/>
                        </a:rPr>
                        <m:t>P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ovrch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krychle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tvo</m:t>
                      </m:r>
                      <m:r>
                        <a:rPr lang="cs-CZ" b="0" i="0" smtClean="0">
                          <a:latin typeface="Cambria Math"/>
                        </a:rPr>
                        <m:t>ří 6 č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tverc</m:t>
                      </m:r>
                      <m:r>
                        <a:rPr lang="cs-CZ" b="0" i="0" smtClean="0">
                          <a:latin typeface="Cambria Math"/>
                        </a:rPr>
                        <m:t>ů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stran</m:t>
                      </m:r>
                      <m:r>
                        <a:rPr lang="cs-CZ" b="0" i="0" smtClean="0">
                          <a:latin typeface="Cambria Math"/>
                        </a:rPr>
                        <m:t>ě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a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2962" y="4210090"/>
                <a:ext cx="4281941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91880" y="4747142"/>
                <a:ext cx="1187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</m:t>
                      </m:r>
                      <m:r>
                        <a:rPr lang="cs-CZ" b="0" i="0" smtClean="0"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747142"/>
                <a:ext cx="118731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600527" y="4734442"/>
                <a:ext cx="33993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2,5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=6∙2,25=13,5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0527" y="4734442"/>
                <a:ext cx="339932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prava 16"/>
          <p:cNvSpPr/>
          <p:nvPr/>
        </p:nvSpPr>
        <p:spPr>
          <a:xfrm>
            <a:off x="7744903" y="4297971"/>
            <a:ext cx="360040" cy="193570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66081" y="5301208"/>
            <a:ext cx="337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Povrch krychle je </a:t>
            </a:r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13,5 cm</a:t>
            </a:r>
            <a:r>
              <a:rPr lang="cs-CZ" baseline="30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766081" y="5653908"/>
            <a:ext cx="27257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8" grpId="0" animBg="1"/>
      <p:bldP spid="9" grpId="0"/>
      <p:bldP spid="10" grpId="0"/>
      <p:bldP spid="12" grpId="0" animBg="1"/>
      <p:bldP spid="13" grpId="0"/>
      <p:bldP spid="14" grpId="0"/>
      <p:bldP spid="15" grpId="0"/>
      <p:bldP spid="16" grpId="0"/>
      <p:bldP spid="17" grpId="0" animBg="1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a upevnění dovednosti pracovat s druhou a třetí mocninou a využívat je ve slovních úlohách.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80711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4610</TotalTime>
  <Words>800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331</cp:revision>
  <dcterms:created xsi:type="dcterms:W3CDTF">2013-01-11T17:11:37Z</dcterms:created>
  <dcterms:modified xsi:type="dcterms:W3CDTF">2014-09-24T10:52:50Z</dcterms:modified>
</cp:coreProperties>
</file>