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0" r:id="rId6"/>
    <p:sldId id="262" r:id="rId7"/>
    <p:sldId id="261" r:id="rId8"/>
    <p:sldId id="263" r:id="rId9"/>
    <p:sldId id="264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ADDE8"/>
    <a:srgbClr val="9BD1D7"/>
    <a:srgbClr val="8BD8E7"/>
    <a:srgbClr val="FFCC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78" d="100"/>
          <a:sy n="78" d="100"/>
        </p:scale>
        <p:origin x="-924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5DEDC-A7B7-454D-8A29-B0F10382CDE6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29969-56CB-4953-9B22-AD2843712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5DEDC-A7B7-454D-8A29-B0F10382CDE6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29969-56CB-4953-9B22-AD2843712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5DEDC-A7B7-454D-8A29-B0F10382CDE6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29969-56CB-4953-9B22-AD2843712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5DEDC-A7B7-454D-8A29-B0F10382CDE6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29969-56CB-4953-9B22-AD2843712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5DEDC-A7B7-454D-8A29-B0F10382CDE6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29969-56CB-4953-9B22-AD2843712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5DEDC-A7B7-454D-8A29-B0F10382CDE6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29969-56CB-4953-9B22-AD2843712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5DEDC-A7B7-454D-8A29-B0F10382CDE6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29969-56CB-4953-9B22-AD2843712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5DEDC-A7B7-454D-8A29-B0F10382CDE6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29969-56CB-4953-9B22-AD2843712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5DEDC-A7B7-454D-8A29-B0F10382CDE6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29969-56CB-4953-9B22-AD2843712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5DEDC-A7B7-454D-8A29-B0F10382CDE6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29969-56CB-4953-9B22-AD2843712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5DEDC-A7B7-454D-8A29-B0F10382CDE6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29969-56CB-4953-9B22-AD2843712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45DEDC-A7B7-454D-8A29-B0F10382CDE6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C29969-56CB-4953-9B22-AD2843712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65089009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7.3.2012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VY_32_INOVACE_05_ČESKÝ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Podstatná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jména – Vzory rodu středního  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4.-5.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44824"/>
            <a:ext cx="7772400" cy="1800199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VZORY RODU STŘEDNÍHO</a:t>
            </a:r>
            <a:endParaRPr lang="cs-CZ" sz="5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b="1" smtClean="0"/>
              <a:t>                      jsou to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r>
              <a:rPr lang="cs-CZ" sz="5400" smtClean="0"/>
              <a:t>    </a:t>
            </a:r>
            <a:r>
              <a:rPr lang="cs-CZ" sz="6000" b="1" smtClean="0">
                <a:solidFill>
                  <a:srgbClr val="FF0000"/>
                </a:solidFill>
              </a:rPr>
              <a:t>město           moře</a:t>
            </a:r>
          </a:p>
          <a:p>
            <a:pPr>
              <a:buNone/>
            </a:pPr>
            <a:endParaRPr lang="cs-CZ" sz="60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6000" b="1" smtClean="0">
                <a:solidFill>
                  <a:srgbClr val="FF0000"/>
                </a:solidFill>
              </a:rPr>
              <a:t>    kuře              stavení</a:t>
            </a:r>
            <a:endParaRPr lang="cs-CZ" sz="6000"/>
          </a:p>
        </p:txBody>
      </p:sp>
      <p:pic>
        <p:nvPicPr>
          <p:cNvPr id="1027" name="Picture 3" descr="C:\Users\Langerová\AppData\Local\Microsoft\Windows\Temporary Internet Files\Content.IE5\I3C6N6QB\MC9003306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356992"/>
            <a:ext cx="1520825" cy="1725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 MĚSTO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mtClean="0"/>
              <a:t>  </a:t>
            </a:r>
            <a:r>
              <a:rPr lang="cs-CZ" sz="3600" smtClean="0"/>
              <a:t>podstatná jména končí v 1. p. č. j.</a:t>
            </a:r>
          </a:p>
          <a:p>
            <a:pPr>
              <a:buNone/>
            </a:pPr>
            <a:r>
              <a:rPr lang="cs-CZ" sz="3600" smtClean="0"/>
              <a:t>  </a:t>
            </a:r>
          </a:p>
          <a:p>
            <a:pPr>
              <a:buNone/>
            </a:pPr>
            <a:r>
              <a:rPr lang="cs-CZ" sz="3600" smtClean="0"/>
              <a:t>             na  </a:t>
            </a:r>
            <a:r>
              <a:rPr lang="cs-CZ" sz="4400" b="1" smtClean="0">
                <a:solidFill>
                  <a:srgbClr val="FF0000"/>
                </a:solidFill>
              </a:rPr>
              <a:t>-o</a:t>
            </a:r>
          </a:p>
          <a:p>
            <a:pPr>
              <a:buNone/>
            </a:pPr>
            <a:endParaRPr lang="cs-CZ" sz="44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600" smtClean="0"/>
              <a:t>  </a:t>
            </a:r>
            <a:r>
              <a:rPr lang="cs-CZ" sz="3600" b="1" smtClean="0"/>
              <a:t>pádl</a:t>
            </a:r>
            <a:r>
              <a:rPr lang="cs-CZ" sz="3600" b="1" smtClean="0">
                <a:solidFill>
                  <a:srgbClr val="FF0000"/>
                </a:solidFill>
              </a:rPr>
              <a:t>o</a:t>
            </a:r>
            <a:r>
              <a:rPr lang="cs-CZ" sz="3600" smtClean="0"/>
              <a:t>     </a:t>
            </a:r>
            <a:r>
              <a:rPr lang="cs-CZ" sz="3600" b="1" smtClean="0"/>
              <a:t>divadl</a:t>
            </a:r>
            <a:r>
              <a:rPr lang="cs-CZ" sz="3600" b="1" smtClean="0">
                <a:solidFill>
                  <a:srgbClr val="FF0000"/>
                </a:solidFill>
              </a:rPr>
              <a:t>o</a:t>
            </a:r>
            <a:r>
              <a:rPr lang="cs-CZ" sz="3600" smtClean="0"/>
              <a:t>   </a:t>
            </a:r>
            <a:r>
              <a:rPr lang="cs-CZ" sz="3600" b="1" smtClean="0"/>
              <a:t>práv</a:t>
            </a:r>
            <a:r>
              <a:rPr lang="cs-CZ" sz="3600" b="1" smtClean="0">
                <a:solidFill>
                  <a:srgbClr val="FF0000"/>
                </a:solidFill>
              </a:rPr>
              <a:t>o </a:t>
            </a:r>
            <a:r>
              <a:rPr lang="cs-CZ" sz="3600" smtClean="0"/>
              <a:t>   </a:t>
            </a:r>
            <a:r>
              <a:rPr lang="cs-CZ" sz="3600" b="1" smtClean="0"/>
              <a:t>kladiv</a:t>
            </a:r>
            <a:r>
              <a:rPr lang="cs-CZ" sz="3600" b="1" smtClean="0">
                <a:solidFill>
                  <a:srgbClr val="FF0000"/>
                </a:solidFill>
              </a:rPr>
              <a:t>o</a:t>
            </a:r>
            <a:r>
              <a:rPr lang="cs-CZ" sz="3600" smtClean="0"/>
              <a:t>   </a:t>
            </a:r>
            <a:r>
              <a:rPr lang="cs-CZ" sz="3600" b="1" smtClean="0"/>
              <a:t>jídl</a:t>
            </a:r>
            <a:r>
              <a:rPr lang="cs-CZ" sz="3600" b="1" smtClean="0">
                <a:solidFill>
                  <a:srgbClr val="FF0000"/>
                </a:solidFill>
              </a:rPr>
              <a:t>o</a:t>
            </a:r>
          </a:p>
          <a:p>
            <a:pPr>
              <a:buNone/>
            </a:pPr>
            <a:r>
              <a:rPr lang="cs-CZ" sz="3600" smtClean="0"/>
              <a:t>        </a:t>
            </a:r>
            <a:r>
              <a:rPr lang="cs-CZ" sz="3600" b="1" smtClean="0"/>
              <a:t>světl</a:t>
            </a:r>
            <a:r>
              <a:rPr lang="cs-CZ" sz="3600" b="1" smtClean="0">
                <a:solidFill>
                  <a:srgbClr val="FF0000"/>
                </a:solidFill>
              </a:rPr>
              <a:t>o </a:t>
            </a:r>
            <a:r>
              <a:rPr lang="cs-CZ" sz="3600" smtClean="0"/>
              <a:t>      </a:t>
            </a:r>
            <a:r>
              <a:rPr lang="cs-CZ" sz="3600" b="1" smtClean="0"/>
              <a:t>letadl</a:t>
            </a:r>
            <a:r>
              <a:rPr lang="cs-CZ" sz="3600" b="1" smtClean="0">
                <a:solidFill>
                  <a:srgbClr val="FF0000"/>
                </a:solidFill>
              </a:rPr>
              <a:t>o</a:t>
            </a:r>
            <a:r>
              <a:rPr lang="cs-CZ" sz="3600" smtClean="0"/>
              <a:t>    </a:t>
            </a:r>
            <a:r>
              <a:rPr lang="cs-CZ" sz="3600" b="1" smtClean="0"/>
              <a:t>čísl</a:t>
            </a:r>
            <a:r>
              <a:rPr lang="cs-CZ" sz="3600" b="1" smtClean="0">
                <a:solidFill>
                  <a:srgbClr val="FF0000"/>
                </a:solidFill>
              </a:rPr>
              <a:t>o    </a:t>
            </a:r>
            <a:r>
              <a:rPr lang="cs-CZ" sz="3600" smtClean="0"/>
              <a:t>  </a:t>
            </a:r>
            <a:r>
              <a:rPr lang="cs-CZ" sz="3600" b="1" smtClean="0"/>
              <a:t>jezer</a:t>
            </a:r>
            <a:r>
              <a:rPr lang="cs-CZ" sz="3600" b="1" smtClean="0">
                <a:solidFill>
                  <a:srgbClr val="FF0000"/>
                </a:solidFill>
              </a:rPr>
              <a:t>o  </a:t>
            </a:r>
            <a:r>
              <a:rPr lang="cs-CZ" sz="3600" smtClean="0"/>
              <a:t>  </a:t>
            </a:r>
          </a:p>
          <a:p>
            <a:pPr>
              <a:buNone/>
            </a:pPr>
            <a:r>
              <a:rPr lang="cs-CZ" sz="3600" smtClean="0"/>
              <a:t>  </a:t>
            </a:r>
            <a:endParaRPr lang="cs-CZ"/>
          </a:p>
        </p:txBody>
      </p:sp>
      <p:pic>
        <p:nvPicPr>
          <p:cNvPr id="1026" name="Picture 2" descr="C:\Users\Langerová\AppData\Local\Microsoft\Windows\Temporary Internet Files\Content.IE5\ZPZZEWJV\MC9003048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492896"/>
            <a:ext cx="1490464" cy="14040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8ADDE8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 MOŘE</a:t>
            </a:r>
            <a:endParaRPr lang="cs-CZ" sz="5400" b="1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   </a:t>
            </a:r>
            <a:r>
              <a:rPr lang="cs-CZ" sz="3600" smtClean="0"/>
              <a:t>podstatná jména končí</a:t>
            </a:r>
          </a:p>
          <a:p>
            <a:pPr>
              <a:buNone/>
            </a:pPr>
            <a:r>
              <a:rPr lang="cs-CZ" smtClean="0"/>
              <a:t>   </a:t>
            </a:r>
            <a:r>
              <a:rPr lang="cs-CZ" sz="3600" smtClean="0"/>
              <a:t>                   v 1. p. č. j. na   </a:t>
            </a:r>
            <a:r>
              <a:rPr lang="cs-CZ" sz="4400" b="1" smtClean="0">
                <a:solidFill>
                  <a:srgbClr val="FF0000"/>
                </a:solidFill>
              </a:rPr>
              <a:t>-e(-ě)</a:t>
            </a: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              </a:t>
            </a:r>
            <a:r>
              <a:rPr lang="cs-CZ" sz="3600" smtClean="0"/>
              <a:t>v 2. p. č. j. na   </a:t>
            </a:r>
            <a:r>
              <a:rPr lang="cs-CZ" sz="4400" b="1" smtClean="0">
                <a:solidFill>
                  <a:srgbClr val="FF0000"/>
                </a:solidFill>
              </a:rPr>
              <a:t>-e(-ě)</a:t>
            </a:r>
            <a:r>
              <a:rPr lang="cs-CZ" sz="3600" smtClean="0"/>
              <a:t> </a:t>
            </a:r>
          </a:p>
          <a:p>
            <a:pPr>
              <a:buNone/>
            </a:pPr>
            <a:r>
              <a:rPr lang="cs-CZ" sz="3600" b="1" smtClean="0">
                <a:solidFill>
                  <a:srgbClr val="FF0000"/>
                </a:solidFill>
              </a:rPr>
              <a:t>        </a:t>
            </a:r>
            <a:r>
              <a:rPr lang="cs-CZ" sz="3600" b="1" smtClean="0"/>
              <a:t>moř</a:t>
            </a:r>
            <a:r>
              <a:rPr lang="cs-CZ" sz="3600" b="1" smtClean="0">
                <a:solidFill>
                  <a:srgbClr val="FF0000"/>
                </a:solidFill>
              </a:rPr>
              <a:t>e </a:t>
            </a:r>
            <a:r>
              <a:rPr lang="cs-CZ" sz="3600" b="1" smtClean="0"/>
              <a:t>        bez moř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3600" b="1" smtClean="0">
                <a:solidFill>
                  <a:srgbClr val="FF0000"/>
                </a:solidFill>
              </a:rPr>
              <a:t>        </a:t>
            </a:r>
            <a:r>
              <a:rPr lang="cs-CZ" sz="3600" b="1" smtClean="0"/>
              <a:t>neb</a:t>
            </a:r>
            <a:r>
              <a:rPr lang="cs-CZ" sz="3600" b="1" smtClean="0">
                <a:solidFill>
                  <a:srgbClr val="FF0000"/>
                </a:solidFill>
              </a:rPr>
              <a:t>e         </a:t>
            </a:r>
            <a:r>
              <a:rPr lang="cs-CZ" sz="3600" b="1" smtClean="0"/>
              <a:t>bez</a:t>
            </a:r>
            <a:r>
              <a:rPr lang="cs-CZ" sz="3600" b="1" smtClean="0">
                <a:solidFill>
                  <a:srgbClr val="FF0000"/>
                </a:solidFill>
              </a:rPr>
              <a:t> </a:t>
            </a:r>
            <a:r>
              <a:rPr lang="cs-CZ" sz="3600" b="1" smtClean="0"/>
              <a:t>neb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  <a:endParaRPr lang="cs-CZ" sz="44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  </a:t>
            </a:r>
            <a:r>
              <a:rPr lang="cs-CZ" sz="3600" b="1" smtClean="0"/>
              <a:t> hřišt</a:t>
            </a:r>
            <a:r>
              <a:rPr lang="cs-CZ" sz="3600" b="1" smtClean="0">
                <a:solidFill>
                  <a:srgbClr val="FF0000"/>
                </a:solidFill>
              </a:rPr>
              <a:t>ě </a:t>
            </a:r>
            <a:r>
              <a:rPr lang="cs-CZ" sz="3600" b="1" smtClean="0"/>
              <a:t>      bez hřišt</a:t>
            </a:r>
            <a:r>
              <a:rPr lang="cs-CZ" sz="3600" b="1" smtClean="0">
                <a:solidFill>
                  <a:srgbClr val="FF0000"/>
                </a:solidFill>
              </a:rPr>
              <a:t>ě</a:t>
            </a:r>
            <a:r>
              <a:rPr lang="cs-CZ" sz="4400" b="1" smtClean="0">
                <a:solidFill>
                  <a:srgbClr val="FF0000"/>
                </a:solidFill>
              </a:rPr>
              <a:t>          </a:t>
            </a:r>
            <a:endParaRPr lang="cs-CZ"/>
          </a:p>
        </p:txBody>
      </p:sp>
      <p:pic>
        <p:nvPicPr>
          <p:cNvPr id="2060" name="Picture 12" descr="C:\Users\Langerová\AppData\Local\Microsoft\Windows\Temporary Internet Files\Content.IE5\9LRUEDN1\MC9002033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3933056"/>
            <a:ext cx="1499559" cy="18613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KUŘE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    </a:t>
            </a:r>
            <a:r>
              <a:rPr lang="cs-CZ" sz="3600" smtClean="0"/>
              <a:t>podstatná jména končí</a:t>
            </a:r>
          </a:p>
          <a:p>
            <a:pPr>
              <a:buNone/>
            </a:pPr>
            <a:r>
              <a:rPr lang="cs-CZ" sz="3600" smtClean="0"/>
              <a:t>                       v 1. p. č. j. na   </a:t>
            </a:r>
            <a:r>
              <a:rPr lang="cs-CZ" sz="4400" b="1" smtClean="0">
                <a:solidFill>
                  <a:srgbClr val="FF0000"/>
                </a:solidFill>
              </a:rPr>
              <a:t>-e(-ě)</a:t>
            </a: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               </a:t>
            </a:r>
            <a:r>
              <a:rPr lang="cs-CZ" sz="3600" smtClean="0"/>
              <a:t>v 2. p. č. j. na   </a:t>
            </a:r>
            <a:r>
              <a:rPr lang="cs-CZ" sz="4400" b="1" smtClean="0">
                <a:solidFill>
                  <a:srgbClr val="FF0000"/>
                </a:solidFill>
              </a:rPr>
              <a:t>-ete(-ěte)</a:t>
            </a: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      </a:t>
            </a:r>
            <a:r>
              <a:rPr lang="cs-CZ" sz="3600" b="1" smtClean="0"/>
              <a:t>kuř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  <a:r>
              <a:rPr lang="cs-CZ" sz="3600" b="1" smtClean="0"/>
              <a:t>          bez kuř</a:t>
            </a:r>
            <a:r>
              <a:rPr lang="cs-CZ" sz="3600" b="1" smtClean="0">
                <a:solidFill>
                  <a:srgbClr val="FF0000"/>
                </a:solidFill>
              </a:rPr>
              <a:t>ete</a:t>
            </a:r>
          </a:p>
          <a:p>
            <a:pPr>
              <a:buNone/>
            </a:pPr>
            <a:r>
              <a:rPr lang="cs-CZ" sz="3600" b="1" smtClean="0"/>
              <a:t>           ptáč</a:t>
            </a:r>
            <a:r>
              <a:rPr lang="cs-CZ" sz="3600" b="1" smtClean="0">
                <a:solidFill>
                  <a:srgbClr val="FF0000"/>
                </a:solidFill>
              </a:rPr>
              <a:t>e</a:t>
            </a:r>
            <a:r>
              <a:rPr lang="cs-CZ" sz="3600" b="1" smtClean="0"/>
              <a:t>        bez ptáč</a:t>
            </a:r>
            <a:r>
              <a:rPr lang="cs-CZ" sz="3600" b="1" smtClean="0">
                <a:solidFill>
                  <a:srgbClr val="FF0000"/>
                </a:solidFill>
              </a:rPr>
              <a:t>ete</a:t>
            </a:r>
          </a:p>
          <a:p>
            <a:pPr>
              <a:buNone/>
            </a:pPr>
            <a:r>
              <a:rPr lang="cs-CZ" sz="3600" b="1" smtClean="0"/>
              <a:t>           štěn</a:t>
            </a:r>
            <a:r>
              <a:rPr lang="cs-CZ" sz="3600" b="1" smtClean="0">
                <a:solidFill>
                  <a:srgbClr val="FF0000"/>
                </a:solidFill>
              </a:rPr>
              <a:t>ě </a:t>
            </a:r>
            <a:r>
              <a:rPr lang="cs-CZ" sz="3600" b="1" smtClean="0"/>
              <a:t>       bez štěn</a:t>
            </a:r>
            <a:r>
              <a:rPr lang="cs-CZ" sz="3600" b="1" smtClean="0">
                <a:solidFill>
                  <a:srgbClr val="FF0000"/>
                </a:solidFill>
              </a:rPr>
              <a:t>ěte  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4098" name="Picture 2" descr="C:\Users\Langerová\AppData\Local\Microsoft\Windows\Temporary Internet Files\Content.IE5\UR7EPXDA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077072"/>
            <a:ext cx="1656184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FF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STAVENÍ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   </a:t>
            </a:r>
            <a:r>
              <a:rPr lang="cs-CZ" sz="3600" smtClean="0"/>
              <a:t>podstatná jména končí</a:t>
            </a:r>
          </a:p>
          <a:p>
            <a:pPr>
              <a:buNone/>
            </a:pPr>
            <a:r>
              <a:rPr lang="cs-CZ" sz="3600" smtClean="0"/>
              <a:t>             v 1. p. č. j. na  </a:t>
            </a:r>
            <a:r>
              <a:rPr lang="cs-CZ" sz="4400" b="1" smtClean="0">
                <a:solidFill>
                  <a:srgbClr val="FF0000"/>
                </a:solidFill>
              </a:rPr>
              <a:t>-í</a:t>
            </a:r>
          </a:p>
          <a:p>
            <a:pPr>
              <a:buNone/>
            </a:pPr>
            <a:endParaRPr lang="cs-CZ" sz="44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400" b="1" smtClean="0">
                <a:solidFill>
                  <a:srgbClr val="FF0000"/>
                </a:solidFill>
              </a:rPr>
              <a:t>   </a:t>
            </a:r>
            <a:r>
              <a:rPr lang="cs-CZ" sz="3600" b="1" smtClean="0"/>
              <a:t>příslov</a:t>
            </a:r>
            <a:r>
              <a:rPr lang="cs-CZ" sz="3600" b="1" smtClean="0">
                <a:solidFill>
                  <a:srgbClr val="FF0000"/>
                </a:solidFill>
              </a:rPr>
              <a:t>í </a:t>
            </a:r>
            <a:r>
              <a:rPr lang="cs-CZ" sz="3600" smtClean="0"/>
              <a:t>   </a:t>
            </a:r>
            <a:r>
              <a:rPr lang="cs-CZ" sz="3600" b="1" smtClean="0"/>
              <a:t>podneb</a:t>
            </a:r>
            <a:r>
              <a:rPr lang="cs-CZ" sz="3600" b="1" smtClean="0">
                <a:solidFill>
                  <a:srgbClr val="FF0000"/>
                </a:solidFill>
              </a:rPr>
              <a:t>í </a:t>
            </a:r>
            <a:r>
              <a:rPr lang="cs-CZ" sz="3600" smtClean="0"/>
              <a:t>   </a:t>
            </a:r>
            <a:r>
              <a:rPr lang="cs-CZ" sz="3600" b="1" smtClean="0"/>
              <a:t>bohatstv</a:t>
            </a:r>
            <a:r>
              <a:rPr lang="cs-CZ" sz="3600" b="1" smtClean="0">
                <a:solidFill>
                  <a:srgbClr val="FF0000"/>
                </a:solidFill>
              </a:rPr>
              <a:t>í </a:t>
            </a:r>
            <a:r>
              <a:rPr lang="cs-CZ" sz="3600" smtClean="0"/>
              <a:t>   </a:t>
            </a:r>
            <a:r>
              <a:rPr lang="cs-CZ" sz="3600" b="1" smtClean="0"/>
              <a:t>obydl</a:t>
            </a:r>
            <a:r>
              <a:rPr lang="cs-CZ" sz="3600" b="1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3600" smtClean="0"/>
              <a:t>          </a:t>
            </a:r>
            <a:r>
              <a:rPr lang="cs-CZ" sz="3600" b="1" smtClean="0"/>
              <a:t>pohodl</a:t>
            </a:r>
            <a:r>
              <a:rPr lang="cs-CZ" sz="3600" b="1" smtClean="0">
                <a:solidFill>
                  <a:srgbClr val="FF0000"/>
                </a:solidFill>
              </a:rPr>
              <a:t>í</a:t>
            </a:r>
            <a:r>
              <a:rPr lang="cs-CZ" sz="3600" smtClean="0"/>
              <a:t>       </a:t>
            </a:r>
            <a:r>
              <a:rPr lang="cs-CZ" sz="3600" b="1" smtClean="0"/>
              <a:t>křov</a:t>
            </a:r>
            <a:r>
              <a:rPr lang="cs-CZ" sz="3600" b="1" smtClean="0">
                <a:solidFill>
                  <a:srgbClr val="FF0000"/>
                </a:solidFill>
              </a:rPr>
              <a:t>í  </a:t>
            </a:r>
            <a:r>
              <a:rPr lang="cs-CZ" sz="3600" smtClean="0"/>
              <a:t>   </a:t>
            </a:r>
            <a:r>
              <a:rPr lang="cs-CZ" sz="3600" b="1" smtClean="0"/>
              <a:t>ponděl</a:t>
            </a:r>
            <a:r>
              <a:rPr lang="cs-CZ" sz="3600" b="1" smtClean="0">
                <a:solidFill>
                  <a:srgbClr val="FF0000"/>
                </a:solidFill>
              </a:rPr>
              <a:t>í</a:t>
            </a:r>
            <a:endParaRPr lang="cs-CZ" b="1">
              <a:solidFill>
                <a:srgbClr val="FF0000"/>
              </a:solidFill>
            </a:endParaRPr>
          </a:p>
        </p:txBody>
      </p:sp>
      <p:pic>
        <p:nvPicPr>
          <p:cNvPr id="5122" name="Picture 2" descr="C:\Program Files\Microsoft Office\MEDIA\CAGCAT10\j009038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204864"/>
            <a:ext cx="1685211" cy="14423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Přiřadíš správně podstatná jména ke vzorům?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>
              <a:buNone/>
            </a:pPr>
            <a:r>
              <a:rPr lang="cs-CZ" smtClean="0"/>
              <a:t>slovo, srdce, kůzle, žito, počasí, poledne, období,</a:t>
            </a:r>
          </a:p>
          <a:p>
            <a:pPr>
              <a:buNone/>
            </a:pPr>
            <a:r>
              <a:rPr lang="cs-CZ" smtClean="0"/>
              <a:t>zvíře , kolo, nádobí, nebe, děvče  </a:t>
            </a:r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1" y="2492896"/>
          <a:ext cx="7848872" cy="3753192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962218"/>
                <a:gridCol w="1962218"/>
                <a:gridCol w="1962218"/>
                <a:gridCol w="1962218"/>
              </a:tblGrid>
              <a:tr h="936104"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MĚSTO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MOŘE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KUŘE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STAVENÍ</a:t>
                      </a:r>
                      <a:endParaRPr lang="cs-CZ" sz="280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Řešení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>
              <a:buNone/>
            </a:pPr>
            <a:r>
              <a:rPr lang="cs-CZ" smtClean="0"/>
              <a:t>slovo, srdce, kůzle, žito, počasí, poledne, období,</a:t>
            </a:r>
          </a:p>
          <a:p>
            <a:pPr>
              <a:buNone/>
            </a:pPr>
            <a:r>
              <a:rPr lang="cs-CZ" smtClean="0"/>
              <a:t>zvíře ,kolo, nádobí, nebe, děvče  </a:t>
            </a:r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1" y="2492896"/>
          <a:ext cx="7848872" cy="377952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962218"/>
                <a:gridCol w="1962218"/>
                <a:gridCol w="1962218"/>
                <a:gridCol w="1962218"/>
              </a:tblGrid>
              <a:tr h="936104"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MĚSTO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MOŘE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KUŘE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smtClean="0"/>
                    </a:p>
                    <a:p>
                      <a:pPr algn="ctr"/>
                      <a:r>
                        <a:rPr lang="cs-CZ" sz="2800" smtClean="0"/>
                        <a:t>STAVENÍ</a:t>
                      </a:r>
                      <a:endParaRPr lang="cs-CZ" sz="280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slovo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srdce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kůzle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počasí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žito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poledne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zvíře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období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kolo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nebe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děvče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1" smtClean="0">
                          <a:solidFill>
                            <a:srgbClr val="FF0000"/>
                          </a:solidFill>
                        </a:rPr>
                        <a:t>nádobí</a:t>
                      </a:r>
                      <a:endParaRPr lang="cs-CZ" sz="2800" b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Zdroj:</a:t>
            </a:r>
          </a:p>
          <a:p>
            <a:pPr>
              <a:buNone/>
            </a:pPr>
            <a:r>
              <a:rPr lang="cs-CZ" sz="2800" smtClean="0"/>
              <a:t>Vlastní tvorba</a:t>
            </a:r>
          </a:p>
          <a:p>
            <a:pPr>
              <a:buNone/>
            </a:pPr>
            <a:r>
              <a:rPr lang="cs-CZ" sz="2800" smtClean="0"/>
              <a:t>Ilustrace:</a:t>
            </a:r>
          </a:p>
          <a:p>
            <a:pPr>
              <a:buNone/>
            </a:pPr>
            <a:r>
              <a:rPr lang="cs-CZ" sz="2800" i="1" smtClean="0">
                <a:hlinkClick r:id="rId2"/>
              </a:rPr>
              <a:t>www.office.microsoft.com</a:t>
            </a:r>
            <a:endParaRPr lang="cs-CZ" sz="2800" i="1" smtClean="0"/>
          </a:p>
          <a:p>
            <a:pPr>
              <a:buNone/>
            </a:pPr>
            <a:r>
              <a:rPr lang="cs-CZ" sz="2800" smtClean="0"/>
              <a:t>Citace:</a:t>
            </a:r>
          </a:p>
          <a:p>
            <a:pPr>
              <a:buNone/>
            </a:pPr>
            <a:r>
              <a:rPr lang="cs-CZ" sz="2800" i="1" smtClean="0"/>
              <a:t>Český jazyk 4</a:t>
            </a:r>
            <a:r>
              <a:rPr lang="cs-CZ" sz="2800" smtClean="0"/>
              <a:t>: </a:t>
            </a:r>
            <a:r>
              <a:rPr lang="cs-CZ" sz="2800" i="1" smtClean="0"/>
              <a:t>pro základní školy</a:t>
            </a:r>
            <a:r>
              <a:rPr lang="cs-CZ" sz="2800" smtClean="0"/>
              <a:t>. Praha: SPN -pedagogické nakladatelství, akciová společnost, 2009. ISBN 978-80-7235-423-8.</a:t>
            </a:r>
          </a:p>
          <a:p>
            <a:pPr>
              <a:buNone/>
            </a:pPr>
            <a:r>
              <a:rPr lang="cs-CZ" sz="2800" smtClean="0"/>
              <a:t> </a:t>
            </a:r>
          </a:p>
          <a:p>
            <a:pPr>
              <a:buNone/>
            </a:pPr>
            <a:r>
              <a:rPr lang="cs-CZ" sz="2800" i="1" smtClean="0"/>
              <a:t>Český jazyk V SEŠITECH, TVAROSLOVÍ</a:t>
            </a:r>
            <a:r>
              <a:rPr lang="cs-CZ" sz="2800" smtClean="0"/>
              <a:t>: </a:t>
            </a:r>
            <a:r>
              <a:rPr lang="cs-CZ" sz="2800" i="1" smtClean="0"/>
              <a:t>PRO PRVNÍ STUPEŇ ZÁKLADNÍ ŠKOLY</a:t>
            </a:r>
            <a:r>
              <a:rPr lang="cs-CZ" sz="2800" smtClean="0"/>
              <a:t>. Praha: Nakladatelství Fortuna, 1993. ISBN 80-7168-012-5. </a:t>
            </a:r>
          </a:p>
          <a:p>
            <a:pPr>
              <a:buNone/>
            </a:pPr>
            <a:endParaRPr lang="cs-CZ" sz="35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Anotace:</a:t>
            </a:r>
          </a:p>
          <a:p>
            <a:pPr>
              <a:buNone/>
            </a:pPr>
            <a:r>
              <a:rPr lang="cs-CZ" sz="2800" smtClean="0"/>
              <a:t>Materiál lze využít jako prezentaci a výklad nového </a:t>
            </a:r>
          </a:p>
          <a:p>
            <a:pPr>
              <a:buNone/>
            </a:pPr>
            <a:r>
              <a:rPr lang="cs-CZ" sz="2800" smtClean="0"/>
              <a:t>učiva s vedením učitele, k opakování, k procvičení a k </a:t>
            </a:r>
          </a:p>
          <a:p>
            <a:pPr>
              <a:buNone/>
            </a:pPr>
            <a:r>
              <a:rPr lang="cs-CZ" sz="2800" smtClean="0"/>
              <a:t>upevnění již probraného učiva.</a:t>
            </a:r>
          </a:p>
          <a:p>
            <a:pPr>
              <a:buNone/>
            </a:pPr>
            <a:r>
              <a:rPr lang="cs-CZ" sz="2800" smtClean="0"/>
              <a:t>Pracovní list je možné použít k frontální práci žáků s</a:t>
            </a:r>
          </a:p>
          <a:p>
            <a:pPr>
              <a:buNone/>
            </a:pPr>
            <a:r>
              <a:rPr lang="cs-CZ" sz="2800" smtClean="0"/>
              <a:t>vedením učitele, k práci ve skupinách i k samostatné</a:t>
            </a:r>
          </a:p>
          <a:p>
            <a:pPr>
              <a:buNone/>
            </a:pPr>
            <a:r>
              <a:rPr lang="cs-CZ" sz="2800" smtClean="0"/>
              <a:t>práci.</a:t>
            </a:r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z="28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376</Words>
  <Application>Microsoft Office PowerPoint</Application>
  <PresentationFormat>Předvádění na obrazovce (4:3)</PresentationFormat>
  <Paragraphs>115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VZORY RODU STŘEDNÍHO</vt:lpstr>
      <vt:lpstr>Snímek 3</vt:lpstr>
      <vt:lpstr>VZOR  MĚSTO</vt:lpstr>
      <vt:lpstr>VZOR  MOŘE</vt:lpstr>
      <vt:lpstr>VZOR KUŘE</vt:lpstr>
      <vt:lpstr>VZOR STAVENÍ</vt:lpstr>
      <vt:lpstr>Přiřadíš správně podstatná jména ke vzorům?</vt:lpstr>
      <vt:lpstr>Řešení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Uživatel</cp:lastModifiedBy>
  <cp:revision>42</cp:revision>
  <dcterms:created xsi:type="dcterms:W3CDTF">2012-01-15T08:07:24Z</dcterms:created>
  <dcterms:modified xsi:type="dcterms:W3CDTF">2012-04-13T17:02:27Z</dcterms:modified>
</cp:coreProperties>
</file>