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28" r:id="rId5"/>
    <p:sldId id="329" r:id="rId6"/>
    <p:sldId id="332" r:id="rId7"/>
    <p:sldId id="331" r:id="rId8"/>
    <p:sldId id="33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5" d="100"/>
          <a:sy n="75" d="100"/>
        </p:scale>
        <p:origin x="-876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0.png"/><Relationship Id="rId13" Type="http://schemas.openxmlformats.org/officeDocument/2006/relationships/image" Target="../media/image37.png"/><Relationship Id="rId3" Type="http://schemas.openxmlformats.org/officeDocument/2006/relationships/image" Target="../media/image270.png"/><Relationship Id="rId7" Type="http://schemas.openxmlformats.org/officeDocument/2006/relationships/image" Target="../media/image310.png"/><Relationship Id="rId12" Type="http://schemas.openxmlformats.org/officeDocument/2006/relationships/image" Target="../media/image360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0.png"/><Relationship Id="rId11" Type="http://schemas.openxmlformats.org/officeDocument/2006/relationships/image" Target="../media/image350.png"/><Relationship Id="rId5" Type="http://schemas.openxmlformats.org/officeDocument/2006/relationships/image" Target="../media/image290.png"/><Relationship Id="rId15" Type="http://schemas.openxmlformats.org/officeDocument/2006/relationships/image" Target="../media/image39.png"/><Relationship Id="rId10" Type="http://schemas.openxmlformats.org/officeDocument/2006/relationships/image" Target="../media/image340.png"/><Relationship Id="rId4" Type="http://schemas.openxmlformats.org/officeDocument/2006/relationships/image" Target="../media/image280.png"/><Relationship Id="rId9" Type="http://schemas.openxmlformats.org/officeDocument/2006/relationships/image" Target="../media/image330.png"/><Relationship Id="rId1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Pravidla pro počítání druhé odmocniny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9384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III-2-02-11_Mocniny_a_odmocniny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88368" y="4099138"/>
            <a:ext cx="7488832" cy="127977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5256" y="1979548"/>
            <a:ext cx="7488832" cy="9795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Pravidla pro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0636" y="148543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Stejná pravidla jako pro umocňování součinu a zlomku platí i pro odmocňování: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256" y="1979548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Odmocňování součinu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každý činitel odmocníme zvlášť: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263328" y="2446524"/>
                <a:ext cx="4288162" cy="5128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𝒂𝒃</m:t>
                          </m:r>
                        </m:e>
                      </m:rad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</m:e>
                      </m:rad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</m:rad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  </m:t>
                      </m:r>
                      <m:d>
                        <m:d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≥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≥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328" y="2446524"/>
                <a:ext cx="4288162" cy="51283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615256" y="319381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334171" y="3149793"/>
                <a:ext cx="368921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=2∙3=6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171" y="3149793"/>
                <a:ext cx="3689215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88368" y="4099138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Odmocňování zlomku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odmocníme zvlášť čitatel a jmenovatel: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307283" y="4468470"/>
                <a:ext cx="3511602" cy="9104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𝒂</m:t>
                              </m:r>
                            </m:num>
                            <m:den>
                              <m:r>
                                <a:rPr lang="cs-CZ" sz="2400" b="1" i="1" smtClean="0">
                                  <a:latin typeface="Cambria Math"/>
                                </a:rPr>
                                <m:t>𝒃</m:t>
                              </m:r>
                            </m:den>
                          </m:f>
                        </m:e>
                      </m:rad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</m:rad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≥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&gt;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7283" y="4468470"/>
                <a:ext cx="3511602" cy="91044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533748" y="562059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05919" y="5458797"/>
                <a:ext cx="371069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0,49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100</m:t>
                              </m:r>
                            </m:den>
                          </m:f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100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5919" y="5458797"/>
                <a:ext cx="3710696" cy="9106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8" grpId="0" animBg="1"/>
      <p:bldP spid="4" grpId="0"/>
      <p:bldP spid="7" grpId="0"/>
      <p:bldP spid="37" grpId="0" animBg="1"/>
      <p:bldP spid="12" grpId="0"/>
      <p:bldP spid="13" grpId="0"/>
      <p:bldP spid="14" grpId="0"/>
      <p:bldP spid="39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Pravidla pro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4386" y="170080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63929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87624" y="2204864"/>
                <a:ext cx="4073166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    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2∙50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2204864"/>
                <a:ext cx="4073166" cy="407547"/>
              </a:xfrm>
              <a:prstGeom prst="rect">
                <a:avLst/>
              </a:prstGeom>
              <a:blipFill rotWithShape="1">
                <a:blip r:embed="rId3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87376" y="2764155"/>
                <a:ext cx="4501232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 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100</m:t>
                              </m:r>
                            </m:den>
                          </m:f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</a:rPr>
                                <m:t>100</m:t>
                              </m:r>
                            </m:e>
                          </m:rad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376" y="2764155"/>
                <a:ext cx="4501232" cy="9106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87624" y="3713207"/>
                <a:ext cx="3592329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50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            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3713207"/>
                <a:ext cx="3592329" cy="9106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67880" y="4797152"/>
                <a:ext cx="2922980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=             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36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880" y="4797152"/>
                <a:ext cx="2922980" cy="9106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2983788" y="2185015"/>
            <a:ext cx="2668332" cy="350298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0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Pravidla pro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3549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Pozor na častý omyl!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67544" y="2104828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84436" y="2252386"/>
                <a:ext cx="7557775" cy="50013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𝑎𝑏</m:t>
                        </m:r>
                      </m:e>
                    </m:rad>
                    <m:r>
                      <a:rPr lang="cs-CZ" sz="2400" b="0" i="0" smtClean="0">
                        <a:latin typeface="Cambria Math"/>
                      </a:rPr>
                      <m:t>  </m:t>
                    </m:r>
                    <m:r>
                      <a:rPr lang="cs-CZ" sz="2400" b="1" i="0" smtClean="0">
                        <a:latin typeface="Cambria Math"/>
                      </a:rPr>
                      <m:t>𝐣𝐞</m:t>
                    </m:r>
                    <m:r>
                      <a:rPr lang="cs-CZ" sz="2400" b="1" i="0" smtClean="0">
                        <a:latin typeface="Cambria Math"/>
                      </a:rPr>
                      <m:t> </m:t>
                    </m:r>
                    <m:r>
                      <a:rPr lang="cs-CZ" sz="2400" b="1" i="0" smtClean="0">
                        <a:latin typeface="Cambria Math"/>
                      </a:rPr>
                      <m:t>𝐫𝐨𝐯𝐧𝐨</m:t>
                    </m:r>
                    <m:r>
                      <a:rPr lang="cs-CZ" sz="2400" b="1" i="0" smtClean="0">
                        <a:latin typeface="Cambria Math"/>
                      </a:rPr>
                      <m:t> 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</m:ra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</m:rad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….ale…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+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𝑏</m:t>
                        </m:r>
                      </m:e>
                    </m:rad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není rovno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</m:rad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+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𝑏</m:t>
                        </m:r>
                      </m:e>
                    </m:rad>
                  </m:oMath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436" y="2252386"/>
                <a:ext cx="7557775" cy="500137"/>
              </a:xfrm>
              <a:prstGeom prst="rect">
                <a:avLst/>
              </a:prstGeom>
              <a:blipFill rotWithShape="1">
                <a:blip r:embed="rId3"/>
                <a:stretch>
                  <a:fillRect b="-24706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472751" y="364502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4436" y="2950886"/>
                <a:ext cx="2861874" cy="3981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𝑁𝑎𝑝</m:t>
                    </m:r>
                    <m:r>
                      <a:rPr lang="cs-CZ" b="0" i="1" smtClean="0">
                        <a:latin typeface="Cambria Math"/>
                      </a:rPr>
                      <m:t>ř.: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0" dirty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0" dirty="0" smtClean="0"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436" y="2950886"/>
                <a:ext cx="2861874" cy="398186"/>
              </a:xfrm>
              <a:prstGeom prst="rect">
                <a:avLst/>
              </a:prstGeom>
              <a:blipFill rotWithShape="1">
                <a:blip r:embed="rId4"/>
                <a:stretch>
                  <a:fillRect l="-638" b="-1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779912" y="295088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44008" y="2937837"/>
                <a:ext cx="2469137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e>
                    </m:rad>
                    <m:r>
                      <a:rPr lang="cs-CZ" b="0" i="0" smtClean="0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e>
                    </m:rad>
                    <m:r>
                      <a:rPr lang="cs-CZ" b="0" i="0" smtClean="0">
                        <a:latin typeface="Cambria Math"/>
                      </a:rPr>
                      <m:t>=3+4=7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937837"/>
                <a:ext cx="2469137" cy="3954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1112784" y="3614246"/>
            <a:ext cx="2958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hodnotu výrazu: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88775" y="4149080"/>
                <a:ext cx="146399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49−25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775" y="4149080"/>
                <a:ext cx="1463991" cy="407547"/>
              </a:xfrm>
              <a:prstGeom prst="rect">
                <a:avLst/>
              </a:prstGeom>
              <a:blipFill rotWithShape="1">
                <a:blip r:embed="rId6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3463" y="4774245"/>
                <a:ext cx="1611788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463" y="4774245"/>
                <a:ext cx="1611788" cy="401970"/>
              </a:xfrm>
              <a:prstGeom prst="rect">
                <a:avLst/>
              </a:prstGeom>
              <a:blipFill rotWithShape="1">
                <a:blip r:embed="rId7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31479" y="5445224"/>
                <a:ext cx="1421287" cy="4354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479" y="5445224"/>
                <a:ext cx="1421287" cy="435440"/>
              </a:xfrm>
              <a:prstGeom prst="rect">
                <a:avLst/>
              </a:prstGeom>
              <a:blipFill rotWithShape="1">
                <a:blip r:embed="rId8"/>
                <a:stretch>
                  <a:fillRect b="-97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114800" y="4149080"/>
                <a:ext cx="1677702" cy="4508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4149080"/>
                <a:ext cx="1677702" cy="450893"/>
              </a:xfrm>
              <a:prstGeom prst="rect">
                <a:avLst/>
              </a:prstGeom>
              <a:blipFill rotWithShape="1">
                <a:blip r:embed="rId9"/>
                <a:stretch>
                  <a:fillRect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114800" y="4637220"/>
                <a:ext cx="1083502" cy="6760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4637220"/>
                <a:ext cx="1083502" cy="67601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071709" y="5313239"/>
                <a:ext cx="1097993" cy="7269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1709" y="5313239"/>
                <a:ext cx="1097993" cy="72693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977050" y="4149080"/>
                <a:ext cx="88767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7050" y="4149080"/>
                <a:ext cx="887679" cy="40197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052839" y="4806883"/>
                <a:ext cx="7360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2839" y="4806883"/>
                <a:ext cx="73609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1916449" y="5461959"/>
                <a:ext cx="1015919" cy="40197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113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449" y="5461959"/>
                <a:ext cx="1015919" cy="4019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707945" y="4189860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7945" y="4189860"/>
                <a:ext cx="60785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224691" y="4824860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4691" y="4824860"/>
                <a:ext cx="60785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225276" y="5494597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5276" y="5494597"/>
                <a:ext cx="607859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336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5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Pravidla pro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0409" y="146503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3477" y="1434260"/>
            <a:ext cx="1300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8949" y="1978967"/>
                <a:ext cx="3910942" cy="4242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1 600+81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1 600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81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949" y="1978967"/>
                <a:ext cx="3910942" cy="424219"/>
              </a:xfrm>
              <a:prstGeom prst="rect">
                <a:avLst/>
              </a:prstGeom>
              <a:blipFill rotWithShape="1">
                <a:blip r:embed="rId3"/>
                <a:stretch>
                  <a:fillRect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72098" y="2486605"/>
                <a:ext cx="590751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1 681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40+9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=41−3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∙49=41−147=−106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098" y="2486605"/>
                <a:ext cx="5907515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0409" y="2984928"/>
                <a:ext cx="3600794" cy="524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21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21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409" y="2984928"/>
                <a:ext cx="3600794" cy="5240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52801" y="3508982"/>
                <a:ext cx="612321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400+441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20+21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841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−41=29−41=−12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801" y="3508982"/>
                <a:ext cx="6123215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1869" y="4067199"/>
                <a:ext cx="2568395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1,96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69" y="4067199"/>
                <a:ext cx="2568395" cy="427746"/>
              </a:xfrm>
              <a:prstGeom prst="rect">
                <a:avLst/>
              </a:prstGeom>
              <a:blipFill rotWithShape="1">
                <a:blip r:embed="rId7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37521" y="4133745"/>
                <a:ext cx="244009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16∙0,2∙1,4=3,84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521" y="4133745"/>
                <a:ext cx="2440092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80409" y="4641112"/>
                <a:ext cx="1843453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409" y="4641112"/>
                <a:ext cx="1843453" cy="9106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322948" y="4641930"/>
                <a:ext cx="2628733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2948" y="4641930"/>
                <a:ext cx="2628733" cy="91069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0409" y="5661248"/>
                <a:ext cx="1797030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409" y="5661248"/>
                <a:ext cx="1797030" cy="407547"/>
              </a:xfrm>
              <a:prstGeom prst="rect">
                <a:avLst/>
              </a:prstGeom>
              <a:blipFill rotWithShape="1">
                <a:blip r:embed="rId11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195720" y="5661248"/>
                <a:ext cx="2860270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∙8∙10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20" y="5661248"/>
                <a:ext cx="2860270" cy="40754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097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5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Částečné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40" y="154571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Pravidla pro odmocňování součinu a  zlomku umožňují zjednodušit některé odmocniny: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4864" y="2124139"/>
                <a:ext cx="4259179" cy="4082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𝑁𝑎𝑝</m:t>
                    </m:r>
                    <m:r>
                      <a:rPr lang="cs-CZ" b="0" i="1" smtClean="0">
                        <a:latin typeface="Cambria Math"/>
                      </a:rPr>
                      <m:t>ř.: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72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36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∙2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36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=6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64" y="2124139"/>
                <a:ext cx="4259179" cy="408253"/>
              </a:xfrm>
              <a:prstGeom prst="rect">
                <a:avLst/>
              </a:prstGeom>
              <a:blipFill rotWithShape="1">
                <a:blip r:embed="rId3"/>
                <a:stretch>
                  <a:fillRect l="-572" b="-10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046288" y="250901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82812" y="2884594"/>
                <a:ext cx="402033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812" y="2884594"/>
                <a:ext cx="4020331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34864" y="3492291"/>
            <a:ext cx="7560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Této úpravě říkáme </a:t>
            </a:r>
            <a:r>
              <a:rPr lang="cs-CZ" b="1" dirty="0" smtClean="0"/>
              <a:t>částečné odmocňování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0409" y="406835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54424" y="4068355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Částečně odmocněte: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80391" y="4653136"/>
                <a:ext cx="93179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91" y="4653136"/>
                <a:ext cx="931794" cy="407547"/>
              </a:xfrm>
              <a:prstGeom prst="rect">
                <a:avLst/>
              </a:prstGeom>
              <a:blipFill rotWithShape="1">
                <a:blip r:embed="rId5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0418" y="5314786"/>
                <a:ext cx="92801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418" y="5314786"/>
                <a:ext cx="928011" cy="401970"/>
              </a:xfrm>
              <a:prstGeom prst="rect">
                <a:avLst/>
              </a:prstGeom>
              <a:blipFill rotWithShape="1">
                <a:blip r:embed="rId6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36930" y="4655872"/>
                <a:ext cx="91101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6930" y="4655872"/>
                <a:ext cx="911019" cy="401970"/>
              </a:xfrm>
              <a:prstGeom prst="rect">
                <a:avLst/>
              </a:prstGeom>
              <a:blipFill rotWithShape="1">
                <a:blip r:embed="rId7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36930" y="5314786"/>
                <a:ext cx="93827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6930" y="5314786"/>
                <a:ext cx="938270" cy="401970"/>
              </a:xfrm>
              <a:prstGeom prst="rect">
                <a:avLst/>
              </a:prstGeom>
              <a:blipFill rotWithShape="1">
                <a:blip r:embed="rId8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057821" y="4659739"/>
                <a:ext cx="916789" cy="400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7821" y="4659739"/>
                <a:ext cx="916789" cy="400944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057821" y="5327600"/>
                <a:ext cx="105952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7821" y="5327600"/>
                <a:ext cx="1059521" cy="401970"/>
              </a:xfrm>
              <a:prstGeom prst="rect">
                <a:avLst/>
              </a:prstGeom>
              <a:blipFill rotWithShape="1">
                <a:blip r:embed="rId10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518429" y="4646519"/>
                <a:ext cx="88767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8429" y="4646519"/>
                <a:ext cx="887679" cy="40197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576773" y="5291256"/>
                <a:ext cx="887679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6773" y="5291256"/>
                <a:ext cx="887679" cy="40754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326937" y="4640928"/>
                <a:ext cx="101591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6937" y="4640928"/>
                <a:ext cx="1015919" cy="40197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423743" y="5291256"/>
                <a:ext cx="88767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3743" y="5291256"/>
                <a:ext cx="887679" cy="4019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890481" y="4667031"/>
                <a:ext cx="101591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0481" y="4667031"/>
                <a:ext cx="1015919" cy="40197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084674" y="5314786"/>
                <a:ext cx="101591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4674" y="5314786"/>
                <a:ext cx="1015919" cy="40197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755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9" grpId="0" animBg="1"/>
      <p:bldP spid="9" grpId="0"/>
      <p:bldP spid="10" grpId="0"/>
      <p:bldP spid="11" grpId="0"/>
      <p:bldP spid="12" grpId="0"/>
      <p:bldP spid="17" grpId="0"/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Částečné odmocňování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0409" y="177281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1520" y="2184462"/>
                <a:ext cx="8496237" cy="9878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mno</m:t>
                      </m:r>
                      <m:r>
                        <a:rPr lang="cs-CZ" b="0" i="0" smtClean="0"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iny</m:t>
                      </m:r>
                      <m:r>
                        <a:rPr lang="cs-CZ" b="0" i="0" smtClean="0">
                          <a:latin typeface="Cambria Math"/>
                        </a:rPr>
                        <m:t> čí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sel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144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25</m:t>
                                  </m:r>
                                </m:den>
                              </m:f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81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;−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;−3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; 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0,04</m:t>
                              </m:r>
                            </m:e>
                          </m:rad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vyberte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2184462"/>
                <a:ext cx="8496237" cy="9878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80409" y="3284984"/>
            <a:ext cx="7143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všechna čísla, která  jsou částečně odmocněna: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všechna celá čísla: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všechna racionální čísla, která nejsou celá: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všechna reálná čísla, která jsou menší než 1: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5364088" y="3275377"/>
                <a:ext cx="1343829" cy="39542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5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; </m:t>
                        </m:r>
                      </m:e>
                    </m:ra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−3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3275377"/>
                <a:ext cx="1343829" cy="39542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012688" y="3789040"/>
                <a:ext cx="2254528" cy="39542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144</m:t>
                        </m:r>
                        <m:r>
                          <a:rPr lang="cs-CZ" b="0" i="1" smtClean="0">
                            <a:latin typeface="Cambria Math"/>
                          </a:rPr>
                          <m:t>; </m:t>
                        </m:r>
                      </m:e>
                    </m:ra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81</m:t>
                        </m:r>
                      </m:e>
                    </m:rad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cs-CZ" i="1" smtClean="0">
                            <a:latin typeface="Cambria Math"/>
                          </a:rPr>
                          <m:t> 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;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16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2688" y="3789040"/>
                <a:ext cx="2254528" cy="395429"/>
              </a:xfrm>
              <a:prstGeom prst="rect">
                <a:avLst/>
              </a:prstGeom>
              <a:blipFill rotWithShape="1">
                <a:blip r:embed="rId5"/>
                <a:stretch>
                  <a:fillRect b="-26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5277589" y="4005377"/>
                <a:ext cx="1430328" cy="9106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0,04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7589" y="4005377"/>
                <a:ext cx="1430328" cy="9106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64092" y="4916076"/>
                <a:ext cx="3104248" cy="6560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 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25</m:t>
                            </m:r>
                          </m:den>
                        </m:f>
                      </m:e>
                    </m:rad>
                    <m:r>
                      <a:rPr lang="cs-CZ" b="0" i="1" smtClean="0">
                        <a:latin typeface="Cambria Math"/>
                      </a:rPr>
                      <m:t>;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</m:e>
                    </m:rad>
                    <m:r>
                      <a:rPr lang="cs-CZ" i="1">
                        <a:latin typeface="Cambria Math"/>
                      </a:rPr>
                      <m:t>;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0,04</m:t>
                        </m:r>
                      </m:e>
                    </m:rad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e>
                    </m:rad>
                    <m:r>
                      <a:rPr lang="cs-CZ" i="1">
                        <a:latin typeface="Cambria Math"/>
                      </a:rPr>
                      <m:t>;−3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092" y="4916076"/>
                <a:ext cx="3104248" cy="6560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078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8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a upevnění dovednosti odmocňovat součin a podíl. Žák provádí výpočty druhých odmocnin součtu a podílu, částečně odmocňuje.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PaedDr. František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1995, Prometheus, ISBN 80-85849-63-1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4961</TotalTime>
  <Words>889</Words>
  <Application>Microsoft Office PowerPoint</Application>
  <PresentationFormat>Předvádění na obrazovce (4:3)</PresentationFormat>
  <Paragraphs>116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367</cp:revision>
  <dcterms:created xsi:type="dcterms:W3CDTF">2013-01-11T17:11:37Z</dcterms:created>
  <dcterms:modified xsi:type="dcterms:W3CDTF">2014-09-24T10:53:37Z</dcterms:modified>
</cp:coreProperties>
</file>