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0"/>
  </p:notesMasterIdLst>
  <p:sldIdLst>
    <p:sldId id="256" r:id="rId2"/>
    <p:sldId id="257" r:id="rId3"/>
    <p:sldId id="308" r:id="rId4"/>
    <p:sldId id="328" r:id="rId5"/>
    <p:sldId id="329" r:id="rId6"/>
    <p:sldId id="330" r:id="rId7"/>
    <p:sldId id="331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5" d="100"/>
          <a:sy n="75" d="100"/>
        </p:scale>
        <p:origin x="-876" y="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17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5" Type="http://schemas.openxmlformats.org/officeDocument/2006/relationships/image" Target="../media/image2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18" Type="http://schemas.openxmlformats.org/officeDocument/2006/relationships/image" Target="../media/image44.png"/><Relationship Id="rId3" Type="http://schemas.openxmlformats.org/officeDocument/2006/relationships/image" Target="../media/image29.png"/><Relationship Id="rId21" Type="http://schemas.openxmlformats.org/officeDocument/2006/relationships/image" Target="../media/image47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17" Type="http://schemas.openxmlformats.org/officeDocument/2006/relationships/image" Target="../media/image43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42.png"/><Relationship Id="rId20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19" Type="http://schemas.openxmlformats.org/officeDocument/2006/relationships/image" Target="../media/image45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40.png"/><Relationship Id="rId22" Type="http://schemas.openxmlformats.org/officeDocument/2006/relationships/image" Target="../media/image4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Relationship Id="rId14" Type="http://schemas.openxmlformats.org/officeDocument/2006/relationships/image" Target="../media/image6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29953" y="3334534"/>
            <a:ext cx="612067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Třetí odmocnina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45976" y="105273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III-2-02-13_Mocniny_a_odmocniny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44452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atin typeface="Times New Roman" panose="02020603050405020304" pitchFamily="18" charset="0"/>
                <a:cs typeface="Times New Roman" pitchFamily="18" charset="0"/>
              </a:rPr>
              <a:t>T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řetí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Kromě druhé odmocniny, se kterou se v praxi setkáváme nejčastěji, používáme i odmocniny vyšší, např. třetí, čtvrtou atd. Jsou definovány podobně jako druhá odmocnina: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93428" y="2924944"/>
                <a:ext cx="7992888" cy="103560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Třetí odmocnina z kladného čísla a (zapisujeme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b="1" i="1" smtClean="0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b="1" i="1" smtClean="0">
                            <a:latin typeface="Cambria Math"/>
                          </a:rPr>
                          <m:t>𝟑</m:t>
                        </m:r>
                      </m:deg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latin typeface="Cambria Math"/>
                          </a:rPr>
                          <m:t>)</m:t>
                        </m:r>
                      </m:e>
                    </m:rad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0" smtClean="0">
                        <a:latin typeface="Cambria Math"/>
                      </a:rPr>
                      <m:t>𝐣𝐞</m:t>
                    </m:r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0" smtClean="0">
                        <a:latin typeface="Cambria Math"/>
                      </a:rPr>
                      <m:t>𝐭𝐚𝐤𝐨𝐯</m:t>
                    </m:r>
                    <m:r>
                      <a:rPr lang="cs-CZ" b="1" i="0" smtClean="0">
                        <a:latin typeface="Cambria Math"/>
                      </a:rPr>
                      <m:t>é </m:t>
                    </m:r>
                    <m:r>
                      <a:rPr lang="cs-CZ" b="1" i="0" smtClean="0">
                        <a:latin typeface="Cambria Math"/>
                      </a:rPr>
                      <m:t>𝐤𝐥𝐚𝐝𝐧</m:t>
                    </m:r>
                    <m:r>
                      <a:rPr lang="cs-CZ" b="1" i="0" smtClean="0">
                        <a:latin typeface="Cambria Math"/>
                      </a:rPr>
                      <m:t>é čí</m:t>
                    </m:r>
                    <m:r>
                      <a:rPr lang="cs-CZ" b="1" i="0" smtClean="0">
                        <a:latin typeface="Cambria Math"/>
                      </a:rPr>
                      <m:t>𝐬𝐥𝐨</m:t>
                    </m:r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0" smtClean="0">
                        <a:latin typeface="Cambria Math"/>
                      </a:rPr>
                      <m:t>𝐱</m:t>
                    </m:r>
                    <m:r>
                      <a:rPr lang="cs-CZ" b="1" i="0" smtClean="0">
                        <a:latin typeface="Cambria Math"/>
                      </a:rPr>
                      <m:t>,</m:t>
                    </m:r>
                  </m:oMath>
                </a14:m>
                <a:endParaRPr lang="cs-CZ" b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pro které platí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</a:rPr>
                      <m:t>.</m:t>
                    </m:r>
                  </m:oMath>
                </a14:m>
                <a:endParaRPr lang="cs-CZ" b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Třetí odmocnina z nuly je nula.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b="1" i="1" smtClean="0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b="1" i="1" smtClean="0">
                            <a:latin typeface="Cambria Math"/>
                          </a:rPr>
                          <m:t>𝟑</m:t>
                        </m:r>
                      </m:deg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ra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𝟎</m:t>
                    </m:r>
                    <m:r>
                      <a:rPr lang="cs-CZ" b="1" i="1" smtClean="0">
                        <a:latin typeface="Cambria Math"/>
                      </a:rPr>
                      <m:t>.</m:t>
                    </m:r>
                  </m:oMath>
                </a14:m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428" y="2924944"/>
                <a:ext cx="7992888" cy="1035605"/>
              </a:xfrm>
              <a:prstGeom prst="rect">
                <a:avLst/>
              </a:prstGeom>
              <a:blipFill rotWithShape="1">
                <a:blip r:embed="rId3"/>
                <a:stretch>
                  <a:fillRect l="-533" b="-5814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93428" y="4353282"/>
            <a:ext cx="2610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Např.: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489280" y="4353282"/>
                <a:ext cx="3100592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27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=3 …</m:t>
                      </m:r>
                      <m:r>
                        <a:rPr lang="cs-CZ" b="0" i="1" smtClean="0">
                          <a:latin typeface="Cambria Math"/>
                        </a:rPr>
                        <m:t>𝑝𝑟𝑜𝑡𝑜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0" smtClean="0">
                          <a:latin typeface="Cambria Math"/>
                        </a:rPr>
                        <m:t> 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=27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9280" y="4353282"/>
                <a:ext cx="3100592" cy="401970"/>
              </a:xfrm>
              <a:prstGeom prst="rect">
                <a:avLst/>
              </a:prstGeom>
              <a:blipFill rotWithShape="1">
                <a:blip r:embed="rId4"/>
                <a:stretch>
                  <a:fillRect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536368" y="4930805"/>
                <a:ext cx="304929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64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=4 …</m:t>
                      </m:r>
                      <m:r>
                        <a:rPr lang="cs-CZ" b="0" i="1" smtClean="0">
                          <a:latin typeface="Cambria Math"/>
                        </a:rPr>
                        <m:t>𝑝𝑟𝑜𝑡𝑜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=64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6368" y="4930805"/>
                <a:ext cx="3049296" cy="401970"/>
              </a:xfrm>
              <a:prstGeom prst="rect">
                <a:avLst/>
              </a:prstGeom>
              <a:blipFill rotWithShape="1">
                <a:blip r:embed="rId5"/>
                <a:stretch>
                  <a:fillRect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489280" y="5474052"/>
                <a:ext cx="3870034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1000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=10 …</m:t>
                      </m:r>
                      <m:r>
                        <a:rPr lang="cs-CZ" b="0" i="1" smtClean="0">
                          <a:latin typeface="Cambria Math"/>
                        </a:rPr>
                        <m:t>𝑝𝑟𝑜𝑡𝑜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=1 000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9280" y="5474052"/>
                <a:ext cx="3870034" cy="401970"/>
              </a:xfrm>
              <a:prstGeom prst="rect">
                <a:avLst/>
              </a:prstGeom>
              <a:blipFill rotWithShape="1">
                <a:blip r:embed="rId6"/>
                <a:stretch>
                  <a:fillRect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8" grpId="0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atin typeface="Times New Roman" panose="02020603050405020304" pitchFamily="18" charset="0"/>
                <a:cs typeface="Times New Roman" pitchFamily="18" charset="0"/>
              </a:rPr>
              <a:t>T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řetí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630631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Pravidla pro počítání druhé odmocniny platí  i pro odmocninu třetí, čtvrtou a vyšší.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37563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2236797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Vypočtěte velikost hrany krychle, která má třikrát větší objem, než má krychle o hraně 12,5 dm.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1403648" y="2883128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75387" y="3068960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1838381" y="3239021"/>
            <a:ext cx="834537" cy="720080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736815" y="3959101"/>
                <a:ext cx="764376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12,5 </m:t>
                      </m:r>
                      <m:r>
                        <a:rPr lang="cs-CZ" sz="1200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6815" y="3959101"/>
                <a:ext cx="764376" cy="2769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Krychle 17"/>
          <p:cNvSpPr/>
          <p:nvPr/>
        </p:nvSpPr>
        <p:spPr>
          <a:xfrm>
            <a:off x="4183345" y="3218433"/>
            <a:ext cx="1137349" cy="1183486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274939" y="3563910"/>
                <a:ext cx="563872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𝑥</m:t>
                      </m:r>
                      <m:r>
                        <a:rPr lang="cs-CZ" sz="1200" b="0" i="1" smtClean="0">
                          <a:latin typeface="Cambria Math"/>
                        </a:rPr>
                        <m:t> </m:t>
                      </m:r>
                      <m:r>
                        <a:rPr lang="cs-CZ" sz="1200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4939" y="3563910"/>
                <a:ext cx="563872" cy="2769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956684" y="4608093"/>
                <a:ext cx="16737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𝑉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12,5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6684" y="4608093"/>
                <a:ext cx="167379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240693" y="4608093"/>
                <a:ext cx="9506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V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´=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0693" y="4608093"/>
                <a:ext cx="950645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576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030467" y="5035550"/>
                <a:ext cx="16158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12,5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0467" y="5035550"/>
                <a:ext cx="161582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912701" y="5404882"/>
                <a:ext cx="545572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b="0" i="1" smtClean="0">
                            <a:latin typeface="Cambria Math"/>
                          </a:rPr>
                          <m:t>3</m:t>
                        </m:r>
                      </m:deg>
                      <m:e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12,5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m:rPr>
                            <m:nor/>
                          </m:rPr>
                          <a:rPr lang="cs-CZ" dirty="0"/>
                          <m:t> 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b="0" i="1" smtClean="0">
                            <a:latin typeface="Cambria Math"/>
                          </a:rPr>
                          <m:t>3</m:t>
                        </m:r>
                      </m:deg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12,5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e>
                    </m:rad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deg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e>
                    </m:rad>
                    <m:r>
                      <a:rPr lang="cs-CZ" b="0" i="1" smtClean="0">
                        <a:latin typeface="Cambria Math"/>
                        <a:ea typeface="Cambria Math"/>
                      </a:rPr>
                      <m:t>=12,5∙</m:t>
                    </m:r>
                    <m:rad>
                      <m:ra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deg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e>
                    </m:rad>
                    <m:r>
                      <a:rPr lang="cs-CZ" i="1">
                        <a:latin typeface="Cambria Math"/>
                        <a:ea typeface="Cambria Math"/>
                      </a:rPr>
                      <m:t>≐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18 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𝑑𝑚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2701" y="5404882"/>
                <a:ext cx="5455724" cy="4277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1077083" y="6004108"/>
            <a:ext cx="47991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Velikost hrany větší krychle je přibližně 18 dm.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1123674" y="6386368"/>
            <a:ext cx="45365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488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9" grpId="0"/>
      <p:bldP spid="15" grpId="0"/>
      <p:bldP spid="16" grpId="0" animBg="1"/>
      <p:bldP spid="17" grpId="0"/>
      <p:bldP spid="18" grpId="0" animBg="1"/>
      <p:bldP spid="19" grpId="0"/>
      <p:bldP spid="20" grpId="0"/>
      <p:bldP spid="22" grpId="0"/>
      <p:bldP spid="24" grpId="0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atin typeface="Times New Roman" panose="02020603050405020304" pitchFamily="18" charset="0"/>
                <a:cs typeface="Times New Roman" pitchFamily="18" charset="0"/>
              </a:rPr>
              <a:t>T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řetí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1344" y="1655703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87624" y="1623338"/>
                <a:ext cx="5904656" cy="4082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Doplňte do tabulky čísla ve tvaru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, 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𝑎</m:t>
                        </m:r>
                      </m:e>
                    </m:rad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, </m:t>
                    </m:r>
                    <m:rad>
                      <m:radPr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3</m:t>
                        </m:r>
                      </m:deg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𝑏</m:t>
                        </m:r>
                      </m:e>
                    </m:rad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tak</m:t>
                    </m:r>
                    <m: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,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aby</m:t>
                    </m:r>
                    <m: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anose="02020603050405020304" pitchFamily="18" charset="0"/>
                      </a:rPr>
                      <m:t>platilo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1623338"/>
                <a:ext cx="5904656" cy="408253"/>
              </a:xfrm>
              <a:prstGeom prst="rect">
                <a:avLst/>
              </a:prstGeom>
              <a:blipFill rotWithShape="1">
                <a:blip r:embed="rId3"/>
                <a:stretch>
                  <a:fillRect l="-930" b="-208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64084" y="2032675"/>
                <a:ext cx="5798767" cy="4074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;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𝑘𝑑𝑒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𝑗𝑠𝑜𝑢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𝑛𝑒𝑧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𝑝𝑜𝑟𝑛</m:t>
                      </m:r>
                      <m:r>
                        <a:rPr lang="cs-CZ" b="0" i="1" smtClean="0">
                          <a:latin typeface="Cambria Math"/>
                        </a:rPr>
                        <m:t>á </m:t>
                      </m:r>
                      <m:r>
                        <a:rPr lang="cs-CZ" b="0" i="1" smtClean="0">
                          <a:latin typeface="Cambria Math"/>
                        </a:rPr>
                        <m:t>𝑟𝑒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𝑙𝑛</m:t>
                      </m:r>
                      <m:r>
                        <a:rPr lang="cs-CZ" b="0" i="1" smtClean="0">
                          <a:latin typeface="Cambria Math"/>
                        </a:rPr>
                        <m:t>á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4084" y="2032675"/>
                <a:ext cx="5798767" cy="407484"/>
              </a:xfrm>
              <a:prstGeom prst="rect">
                <a:avLst/>
              </a:prstGeom>
              <a:blipFill rotWithShape="1">
                <a:blip r:embed="rId4"/>
                <a:stretch>
                  <a:fillRect b="-134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81186325"/>
                  </p:ext>
                </p:extLst>
              </p:nvPr>
            </p:nvGraphicFramePr>
            <p:xfrm>
              <a:off x="1200448" y="2852936"/>
              <a:ext cx="6539904" cy="3288445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934272"/>
                    <a:gridCol w="934272"/>
                    <a:gridCol w="934272"/>
                    <a:gridCol w="934272"/>
                    <a:gridCol w="934272"/>
                    <a:gridCol w="934272"/>
                    <a:gridCol w="934272"/>
                  </a:tblGrid>
                  <a:tr h="1056117"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1" i="1" dirty="0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b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0,2</m:t>
                                </m:r>
                              </m:oMath>
                            </m:oMathPara>
                          </a14:m>
                          <a:endParaRPr lang="cs-CZ" b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1056117">
                    <a:tc>
                      <a:txBody>
                        <a:bodyPr/>
                        <a:lstStyle/>
                        <a:p>
                          <a:endParaRPr lang="cs-CZ" b="1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𝒂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b="0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0,09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radPr>
                                  <m:deg/>
                                  <m:e>
                                    <m:f>
                                      <m:fPr>
                                        <m:ctrlPr>
                                          <a:rPr lang="cs-CZ" i="1" smtClean="0">
                                            <a:solidFill>
                                              <a:schemeClr val="tx1"/>
                                            </a:solidFill>
                                            <a:latin typeface="Cambria Math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b="0" i="1" smtClean="0">
                                            <a:solidFill>
                                              <a:schemeClr val="tx1"/>
                                            </a:solidFill>
                                            <a:latin typeface="Cambria Math"/>
                                          </a:rPr>
                                          <m:t>1</m:t>
                                        </m:r>
                                      </m:num>
                                      <m:den>
                                        <m:r>
                                          <a:rPr lang="cs-CZ" b="0" i="1" smtClean="0">
                                            <a:solidFill>
                                              <a:schemeClr val="tx1"/>
                                            </a:solidFill>
                                            <a:latin typeface="Cambria Math"/>
                                          </a:rPr>
                                          <m:t>25</m:t>
                                        </m:r>
                                      </m:den>
                                    </m:f>
                                  </m:e>
                                </m:rad>
                              </m:oMath>
                            </m:oMathPara>
                          </a14:m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</a:tr>
                  <a:tr h="1056117">
                    <a:tc>
                      <a:txBody>
                        <a:bodyPr/>
                        <a:lstStyle/>
                        <a:p>
                          <a:endParaRPr lang="cs-CZ" b="1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radPr>
                                  <m:deg>
                                    <m:r>
                                      <m:rPr>
                                        <m:brk m:alnAt="7"/>
                                      </m:r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𝟑</m:t>
                                    </m:r>
                                  </m:deg>
                                  <m:e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𝒃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ctrlPr>
                                      <a:rPr lang="cs-CZ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radPr>
                                  <m:deg>
                                    <m:r>
                                      <m:rPr>
                                        <m:brk m:alnAt="7"/>
                                      </m:rPr>
                                      <a:rPr lang="cs-CZ" b="0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3</m:t>
                                    </m:r>
                                  </m:deg>
                                  <m:e>
                                    <m:r>
                                      <a:rPr lang="cs-CZ" b="0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1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ctrlPr>
                                      <a:rPr lang="cs-CZ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radPr>
                                  <m:deg>
                                    <m:r>
                                      <m:rPr>
                                        <m:brk m:alnAt="7"/>
                                      </m:rPr>
                                      <a:rPr lang="cs-CZ" b="0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3</m:t>
                                    </m:r>
                                  </m:deg>
                                  <m:e>
                                    <m:r>
                                      <a:rPr lang="cs-CZ" b="0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125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81186325"/>
                  </p:ext>
                </p:extLst>
              </p:nvPr>
            </p:nvGraphicFramePr>
            <p:xfrm>
              <a:off x="1200448" y="2852936"/>
              <a:ext cx="6539904" cy="3288445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934272"/>
                    <a:gridCol w="934272"/>
                    <a:gridCol w="934272"/>
                    <a:gridCol w="934272"/>
                    <a:gridCol w="934272"/>
                    <a:gridCol w="934272"/>
                    <a:gridCol w="934272"/>
                  </a:tblGrid>
                  <a:tr h="105611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654" r="-601307" b="-21213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100000" r="-497403" b="-21213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601961" b="-212139"/>
                          </a:stretch>
                        </a:blipFill>
                      </a:tcPr>
                    </a:tc>
                  </a:tr>
                  <a:tr h="1176211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654" t="-89637" r="-601307" b="-9015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301307" t="-89637" r="-300654" b="-9015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498052" t="-89637" r="-99351" b="-9015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</a:tr>
                  <a:tr h="105611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654" t="-211561" r="-601307" b="-5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201307" t="-211561" r="-400654" b="-5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401307" t="-211561" r="-200654" b="-5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bg1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339752" y="4221088"/>
                <a:ext cx="522194" cy="4009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4221088"/>
                <a:ext cx="522194" cy="40094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315130" y="5373216"/>
                <a:ext cx="54681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5130" y="5373216"/>
                <a:ext cx="546816" cy="40197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347864" y="3144798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3144798"/>
                <a:ext cx="37061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196284" y="4221088"/>
                <a:ext cx="522194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6284" y="4221088"/>
                <a:ext cx="522194" cy="40197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139952" y="3144798"/>
                <a:ext cx="5469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0,3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3144798"/>
                <a:ext cx="54694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926372" y="5360328"/>
                <a:ext cx="99950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0,027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6372" y="5360328"/>
                <a:ext cx="999504" cy="4277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220072" y="3143766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143766"/>
                <a:ext cx="370614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080162" y="4234935"/>
                <a:ext cx="650434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0162" y="4234935"/>
                <a:ext cx="650434" cy="40754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145602" y="3023066"/>
                <a:ext cx="370614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5602" y="3023066"/>
                <a:ext cx="370614" cy="61279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916789" y="5118851"/>
                <a:ext cx="828240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125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6789" y="5118851"/>
                <a:ext cx="828240" cy="91069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6876256" y="4234935"/>
                <a:ext cx="846642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0,04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6256" y="4234935"/>
                <a:ext cx="846642" cy="4277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799825" y="5373216"/>
                <a:ext cx="99950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0,008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9825" y="5373216"/>
                <a:ext cx="999504" cy="42774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91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2" grpId="0"/>
      <p:bldP spid="13" grpId="0"/>
      <p:bldP spid="23" grpId="0"/>
      <p:bldP spid="28" grpId="0"/>
      <p:bldP spid="29" grpId="0"/>
      <p:bldP spid="30" grpId="0"/>
      <p:bldP spid="31" grpId="0"/>
      <p:bldP spid="32" grpId="0"/>
      <p:bldP spid="33" grpId="0"/>
      <p:bldP spid="33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atin typeface="Times New Roman" panose="02020603050405020304" pitchFamily="18" charset="0"/>
                <a:cs typeface="Times New Roman" pitchFamily="18" charset="0"/>
              </a:rPr>
              <a:t>T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řetí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1344" y="1535846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505069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87872" y="2132856"/>
                <a:ext cx="1280863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0,001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872" y="2132856"/>
                <a:ext cx="1280863" cy="427746"/>
              </a:xfrm>
              <a:prstGeom prst="rect">
                <a:avLst/>
              </a:prstGeom>
              <a:blipFill rotWithShape="1">
                <a:blip r:embed="rId3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75407" y="2829634"/>
                <a:ext cx="169642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 1000 000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407" y="2829634"/>
                <a:ext cx="1696426" cy="401970"/>
              </a:xfrm>
              <a:prstGeom prst="rect">
                <a:avLst/>
              </a:prstGeom>
              <a:blipFill rotWithShape="1">
                <a:blip r:embed="rId4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75407" y="3493478"/>
                <a:ext cx="1243417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8 000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407" y="3493478"/>
                <a:ext cx="1243417" cy="401970"/>
              </a:xfrm>
              <a:prstGeom prst="rect">
                <a:avLst/>
              </a:prstGeom>
              <a:blipFill rotWithShape="1">
                <a:blip r:embed="rId5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42057" y="4162565"/>
                <a:ext cx="1091133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125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057" y="4162565"/>
                <a:ext cx="1091133" cy="407547"/>
              </a:xfrm>
              <a:prstGeom prst="rect">
                <a:avLst/>
              </a:prstGeom>
              <a:blipFill rotWithShape="1">
                <a:blip r:embed="rId6"/>
                <a:stretch>
                  <a:fillRect b="-11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22995" y="4805863"/>
                <a:ext cx="1415900" cy="7269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1 000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100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995" y="4805863"/>
                <a:ext cx="1415900" cy="72693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542410" y="2132856"/>
                <a:ext cx="1548886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200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2410" y="2132856"/>
                <a:ext cx="1548886" cy="407547"/>
              </a:xfrm>
              <a:prstGeom prst="rect">
                <a:avLst/>
              </a:prstGeom>
              <a:blipFill rotWithShape="1">
                <a:blip r:embed="rId8"/>
                <a:stretch>
                  <a:fillRect b="-11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542410" y="2575270"/>
                <a:ext cx="1120756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𝑔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125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27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2410" y="2575270"/>
                <a:ext cx="1120756" cy="91069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542410" y="3616618"/>
                <a:ext cx="1082989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250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2410" y="3616618"/>
                <a:ext cx="1082989" cy="407547"/>
              </a:xfrm>
              <a:prstGeom prst="rect">
                <a:avLst/>
              </a:prstGeom>
              <a:blipFill rotWithShape="1">
                <a:blip r:embed="rId10"/>
                <a:stretch>
                  <a:fillRect b="-11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542410" y="4063993"/>
                <a:ext cx="1099019" cy="7418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𝑐h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16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2410" y="4063993"/>
                <a:ext cx="1099019" cy="74187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542410" y="4955455"/>
                <a:ext cx="1228028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0,125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2410" y="4955455"/>
                <a:ext cx="1228028" cy="427746"/>
              </a:xfrm>
              <a:prstGeom prst="rect">
                <a:avLst/>
              </a:prstGeom>
              <a:blipFill rotWithShape="1">
                <a:blip r:embed="rId12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123728" y="2162063"/>
                <a:ext cx="7841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=0,1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2162063"/>
                <a:ext cx="784189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385979" y="2829634"/>
                <a:ext cx="10438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=1 000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979" y="2829634"/>
                <a:ext cx="1043876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918822" y="3495217"/>
                <a:ext cx="7360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8822" y="3495217"/>
                <a:ext cx="736099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733190" y="4153696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3190" y="4153696"/>
                <a:ext cx="607859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037119" y="4862962"/>
                <a:ext cx="1454244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7119" y="4862962"/>
                <a:ext cx="1454244" cy="6127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012160" y="2126595"/>
                <a:ext cx="1777923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1 000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126595"/>
                <a:ext cx="1777923" cy="40197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770438" y="2665775"/>
                <a:ext cx="1470146" cy="7296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125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27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0438" y="2665775"/>
                <a:ext cx="1470146" cy="72968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5550752" y="3598731"/>
                <a:ext cx="2239331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125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0752" y="3598731"/>
                <a:ext cx="2239331" cy="407547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630049" y="3979578"/>
                <a:ext cx="1972656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16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0049" y="3979578"/>
                <a:ext cx="1972656" cy="910699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5794889" y="4998826"/>
                <a:ext cx="7841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=0,5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4889" y="4998826"/>
                <a:ext cx="784189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0015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atin typeface="Times New Roman" panose="02020603050405020304" pitchFamily="18" charset="0"/>
                <a:cs typeface="Times New Roman" pitchFamily="18" charset="0"/>
              </a:rPr>
              <a:t>T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řetí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3857" y="165915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09688" y="1677147"/>
                <a:ext cx="75608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Do krychle, která má objem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, 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veps</m:t>
                    </m:r>
                    <m:r>
                      <a:rPr lang="cs-CZ" b="0" i="0" smtClean="0">
                        <a:latin typeface="Cambria Math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na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koule</m:t>
                    </m:r>
                    <m:r>
                      <a:rPr lang="cs-CZ" b="0" i="0" smtClean="0">
                        <a:latin typeface="Cambria Math"/>
                      </a:rPr>
                      <m:t>.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Ur</m:t>
                    </m:r>
                    <m:r>
                      <a:rPr lang="cs-CZ" b="0" i="0" smtClean="0">
                        <a:latin typeface="Cambria Math"/>
                      </a:rPr>
                      <m:t>č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ete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jej</m:t>
                    </m:r>
                    <m:r>
                      <a:rPr lang="cs-CZ" b="0" i="0" smtClean="0">
                        <a:latin typeface="Cambria Math"/>
                      </a:rPr>
                      <m:t>í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objem</m:t>
                    </m:r>
                    <m:r>
                      <a:rPr lang="cs-CZ" b="0" i="0" smtClean="0">
                        <a:latin typeface="Cambria Math"/>
                      </a:rPr>
                      <m:t>.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9688" y="1677147"/>
                <a:ext cx="7560840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645"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1331640" y="2046479"/>
            <a:ext cx="65527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13857" y="2231748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47741" y="2416414"/>
            <a:ext cx="1444139" cy="137262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047741" y="2416414"/>
            <a:ext cx="1444139" cy="137262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>
            <a:stCxn id="12" idx="2"/>
            <a:endCxn id="10" idx="3"/>
          </p:cNvCxnSpPr>
          <p:nvPr/>
        </p:nvCxnSpPr>
        <p:spPr>
          <a:xfrm>
            <a:off x="2047741" y="3102727"/>
            <a:ext cx="144413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2" idx="0"/>
            <a:endCxn id="10" idx="2"/>
          </p:cNvCxnSpPr>
          <p:nvPr/>
        </p:nvCxnSpPr>
        <p:spPr>
          <a:xfrm>
            <a:off x="2769811" y="2416414"/>
            <a:ext cx="0" cy="1372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581682" y="3789040"/>
                <a:ext cx="311880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1682" y="3789040"/>
                <a:ext cx="311880" cy="2769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769810" y="3090983"/>
                <a:ext cx="589969" cy="4073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𝑟</m:t>
                      </m:r>
                      <m:r>
                        <a:rPr lang="cs-CZ" sz="1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1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9810" y="3090983"/>
                <a:ext cx="589969" cy="40735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957251" y="2897187"/>
                <a:ext cx="11801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=5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7251" y="2897187"/>
                <a:ext cx="118013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57251" y="3271997"/>
                <a:ext cx="9365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7251" y="3271997"/>
                <a:ext cx="93653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936415" y="3676321"/>
                <a:ext cx="9131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6415" y="3676321"/>
                <a:ext cx="91319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57251" y="4066039"/>
                <a:ext cx="982064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7251" y="4066039"/>
                <a:ext cx="982064" cy="40754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652774" y="2747406"/>
                <a:ext cx="1726883" cy="6117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𝑘𝑜𝑢𝑙𝑒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774" y="2747406"/>
                <a:ext cx="1726883" cy="61170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717389" y="3230358"/>
                <a:ext cx="962251" cy="6760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17389" y="3230358"/>
                <a:ext cx="962251" cy="67601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670044" y="3789040"/>
                <a:ext cx="2214324" cy="8292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𝑘𝑜𝑢𝑙𝑒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ad>
                                    <m:rad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radPr>
                                    <m:deg>
                                      <m:r>
                                        <m:rPr>
                                          <m:brk m:alnAt="7"/>
                                        </m:r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deg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5</m:t>
                                      </m:r>
                                    </m:e>
                                  </m:rad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0044" y="3789040"/>
                <a:ext cx="2214324" cy="82920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07450" y="4690187"/>
                <a:ext cx="3328347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𝑘𝑜𝑢𝑙𝑒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=2,62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7450" y="4690187"/>
                <a:ext cx="3328347" cy="61831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215642" y="5445224"/>
                <a:ext cx="44371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Objem vepsané koule je přibližně 2,62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5642" y="5445224"/>
                <a:ext cx="4437132" cy="369332"/>
              </a:xfrm>
              <a:prstGeom prst="rect">
                <a:avLst/>
              </a:prstGeom>
              <a:blipFill rotWithShape="1">
                <a:blip r:embed="rId14"/>
                <a:stretch>
                  <a:fillRect l="-109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1254455" y="5816335"/>
            <a:ext cx="41529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436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10" grpId="0" animBg="1"/>
      <p:bldP spid="12" grpId="0" animBg="1"/>
      <p:bldP spid="31" grpId="0"/>
      <p:bldP spid="32" grpId="0"/>
      <p:bldP spid="4" grpId="0"/>
      <p:bldP spid="5" grpId="0"/>
      <p:bldP spid="7" grpId="0"/>
      <p:bldP spid="8" grpId="0"/>
      <p:bldP spid="9" grpId="0"/>
      <p:bldP spid="11" grpId="0"/>
      <p:bldP spid="19" grpId="0"/>
      <p:bldP spid="20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anose="02020603050405020304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vysvětlení pojmu třetí odmocnina. Žák provádí výpočty třetích odmocnin zpaměti a využívá třetí odmocninu při řešení jednoduchých slovních úloh.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80711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4964</TotalTime>
  <Words>815</Words>
  <Application>Microsoft Office PowerPoint</Application>
  <PresentationFormat>Předvádění na obrazovce (4:3)</PresentationFormat>
  <Paragraphs>121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367</cp:revision>
  <dcterms:created xsi:type="dcterms:W3CDTF">2013-01-11T17:11:37Z</dcterms:created>
  <dcterms:modified xsi:type="dcterms:W3CDTF">2014-09-24T10:54:25Z</dcterms:modified>
</cp:coreProperties>
</file>