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32" r:id="rId5"/>
    <p:sldId id="333" r:id="rId6"/>
    <p:sldId id="334" r:id="rId7"/>
    <p:sldId id="335" r:id="rId8"/>
    <p:sldId id="33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849" autoAdjust="0"/>
  </p:normalViewPr>
  <p:slideViewPr>
    <p:cSldViewPr>
      <p:cViewPr>
        <p:scale>
          <a:sx n="77" d="100"/>
          <a:sy n="77" d="100"/>
        </p:scale>
        <p:origin x="-81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12" Type="http://schemas.openxmlformats.org/officeDocument/2006/relationships/image" Target="../media/image6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62.png"/><Relationship Id="rId5" Type="http://schemas.openxmlformats.org/officeDocument/2006/relationships/image" Target="../media/image56.png"/><Relationship Id="rId10" Type="http://schemas.openxmlformats.org/officeDocument/2006/relationships/image" Target="../media/image61.png"/><Relationship Id="rId4" Type="http://schemas.openxmlformats.org/officeDocument/2006/relationships/image" Target="../media/image55.png"/><Relationship Id="rId9" Type="http://schemas.openxmlformats.org/officeDocument/2006/relationships/image" Target="../media/image6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29953" y="3334534"/>
            <a:ext cx="6120679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Užití mocnin a odmocnin ve slovních úlohách.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5976" y="98072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III-2-02-14_Mocniny_a_odmocniny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0573" y="771014"/>
            <a:ext cx="7491707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9207" y="169953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65979" y="1699532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Čísla na obrázku představují délky svislých a vodorovných čar v decimetrech. Určete:  a) vzdálenost bodů A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B</a:t>
            </a:r>
          </a:p>
          <a:p>
            <a:pPr algn="just"/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	   b) velikost ohraničené plochy.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659207" y="2622862"/>
            <a:ext cx="71434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1016354" y="3081447"/>
            <a:ext cx="1669901" cy="152586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534127" y="3081447"/>
            <a:ext cx="11521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534127" y="3081447"/>
            <a:ext cx="0" cy="4320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1030071" y="3513495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030071" y="3513495"/>
            <a:ext cx="0" cy="10801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956142" y="2771884"/>
                <a:ext cx="308098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6142" y="2771884"/>
                <a:ext cx="308098" cy="2769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764971" y="3915055"/>
                <a:ext cx="308098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971" y="3915055"/>
                <a:ext cx="308098" cy="2769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145016" y="2860724"/>
                <a:ext cx="308097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1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5016" y="2860724"/>
                <a:ext cx="308097" cy="27699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282099" y="3144509"/>
                <a:ext cx="308097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i="1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2099" y="3144509"/>
                <a:ext cx="308097" cy="27699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908573" y="4521607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8573" y="4521607"/>
                <a:ext cx="3904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645416" y="2889037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5416" y="2889037"/>
                <a:ext cx="40087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3164303" y="2775177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1016354" y="3073703"/>
            <a:ext cx="517774" cy="77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 flipV="1">
            <a:off x="1016354" y="3073703"/>
            <a:ext cx="13717" cy="4397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764972" y="3154475"/>
                <a:ext cx="308097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972" y="3154475"/>
                <a:ext cx="308097" cy="27699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TextovéPole 40"/>
          <p:cNvSpPr txBox="1"/>
          <p:nvPr/>
        </p:nvSpPr>
        <p:spPr>
          <a:xfrm>
            <a:off x="3122853" y="3048883"/>
            <a:ext cx="5687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a) Úsečka AB je přepona v pravoúhlém trojúhelníku o odvěsnách 8 a 6 dm. K výpočtu využijeme Pythagorovu větu.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3162847" y="3915055"/>
                <a:ext cx="17023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2847" y="3915055"/>
                <a:ext cx="170232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3181163" y="4278023"/>
                <a:ext cx="17441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=64+36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163" y="4278023"/>
                <a:ext cx="1744132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3178592" y="4593615"/>
                <a:ext cx="232454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𝐴𝐵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=10 </m:t>
                      </m:r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8592" y="4593615"/>
                <a:ext cx="2324546" cy="40197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764972" y="5083908"/>
            <a:ext cx="76857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b) Obsah ohraničené plochy můžeme vypočítat jako rozdíl obsahu pravoúhlého trojúhelníku a obdélníku: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181163" y="5515956"/>
                <a:ext cx="379501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∙3=24−6=18 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163" y="5515956"/>
                <a:ext cx="3795013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1157882" y="3509996"/>
                <a:ext cx="308097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1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7882" y="3509996"/>
                <a:ext cx="308097" cy="27699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2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2992" y="1612650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13587" y="1445334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Krychle má hranu délky 60 cm. O kolik procent se změní její povrch a objem , zvětší-li se délka její hrany o 20 %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313587" y="2091665"/>
            <a:ext cx="66968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Krychle 8"/>
          <p:cNvSpPr/>
          <p:nvPr/>
        </p:nvSpPr>
        <p:spPr>
          <a:xfrm>
            <a:off x="1529765" y="2336955"/>
            <a:ext cx="1008112" cy="86409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274181" y="2192939"/>
            <a:ext cx="1296144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601773" y="3187666"/>
                <a:ext cx="628121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60 </m:t>
                      </m:r>
                      <m:r>
                        <a:rPr lang="cs-CZ" sz="12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1773" y="3187666"/>
                <a:ext cx="628121" cy="2769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559092" y="3345067"/>
                <a:ext cx="311880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9092" y="3345067"/>
                <a:ext cx="311880" cy="2769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96191" y="3622066"/>
                <a:ext cx="27076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=216 000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191" y="3622066"/>
                <a:ext cx="270766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96191" y="3999547"/>
                <a:ext cx="28660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=21 600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191" y="3999547"/>
                <a:ext cx="286604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554101" y="3630215"/>
                <a:ext cx="29722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=60+0,20∙60=72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4101" y="3630215"/>
                <a:ext cx="297228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565760" y="3991398"/>
                <a:ext cx="27129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72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=373 248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5760" y="3991398"/>
                <a:ext cx="271298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585655" y="4368879"/>
                <a:ext cx="2871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=31 104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5655" y="4368879"/>
                <a:ext cx="2871363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63653" y="4828510"/>
                <a:ext cx="32246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100 %…………..216 000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653" y="4828510"/>
                <a:ext cx="322466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917953" y="5197842"/>
                <a:ext cx="29703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 %…………..157 248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7953" y="5197842"/>
                <a:ext cx="297036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 flipH="1">
            <a:off x="917953" y="5567174"/>
            <a:ext cx="297036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917953" y="5561924"/>
                <a:ext cx="3030573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157 248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216 000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=72,8 %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7953" y="5561924"/>
                <a:ext cx="3030573" cy="61831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831256" y="4828510"/>
                <a:ext cx="29713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100 %………….21 600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1256" y="4828510"/>
                <a:ext cx="2971390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076056" y="5184845"/>
                <a:ext cx="2588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 %………….9 504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5184845"/>
                <a:ext cx="2588850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 flipH="1">
            <a:off x="4841979" y="5540216"/>
            <a:ext cx="2822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5076056" y="5540215"/>
                <a:ext cx="2597762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9 504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21 600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=44 %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5540215"/>
                <a:ext cx="2597762" cy="61831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TextovéPole 49"/>
          <p:cNvSpPr txBox="1"/>
          <p:nvPr/>
        </p:nvSpPr>
        <p:spPr>
          <a:xfrm>
            <a:off x="722992" y="6171369"/>
            <a:ext cx="6975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Povrch krychle se zvětší o 44 % a objem o 72,8 %.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06849" y="2152289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76307" y="4815513"/>
            <a:ext cx="584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431385" y="4815513"/>
            <a:ext cx="644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73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7" grpId="0"/>
      <p:bldP spid="19" grpId="0"/>
      <p:bldP spid="21" grpId="0"/>
      <p:bldP spid="23" grpId="0"/>
      <p:bldP spid="34" grpId="0"/>
      <p:bldP spid="35" grpId="0"/>
      <p:bldP spid="37" grpId="0"/>
      <p:bldP spid="49" grpId="0"/>
      <p:bldP spid="50" grpId="0"/>
      <p:bldP spid="51" grpId="0"/>
      <p:bldP spid="52" grpId="0"/>
      <p:bldP spid="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6407" y="181226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514256" y="1642990"/>
                <a:ext cx="61926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Kolik metrů koberce širokého 4 m je třeba k pokrytí podlahy, která má tvar čtverce s obsahem 62,41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4256" y="1642990"/>
                <a:ext cx="6192688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787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514256" y="2289321"/>
            <a:ext cx="57606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46407" y="2415641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80291" y="2600307"/>
            <a:ext cx="1134165" cy="10439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339190" y="2600307"/>
                <a:ext cx="15876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=62,41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9190" y="2600307"/>
                <a:ext cx="158767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330532" y="2969639"/>
                <a:ext cx="9112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0532" y="2969639"/>
                <a:ext cx="91127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339190" y="3357851"/>
                <a:ext cx="13460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=62,41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9190" y="3357851"/>
                <a:ext cx="134601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356501" y="3743371"/>
                <a:ext cx="2265300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62,41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=7,9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6501" y="3743371"/>
                <a:ext cx="2265300" cy="4277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658272" y="2969639"/>
                <a:ext cx="589649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7,9 </m:t>
                      </m:r>
                      <m:r>
                        <a:rPr lang="cs-CZ" sz="12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8272" y="2969639"/>
                <a:ext cx="589649" cy="27699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485413" y="3680245"/>
                <a:ext cx="589649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7,9 </m:t>
                      </m:r>
                      <m:r>
                        <a:rPr lang="cs-CZ" sz="12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5413" y="3680245"/>
                <a:ext cx="589649" cy="27699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2180291" y="2600307"/>
            <a:ext cx="702117" cy="10439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10990" y="2600307"/>
            <a:ext cx="647481" cy="1043944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180290" y="2604207"/>
            <a:ext cx="599947" cy="1043944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409337" y="4364331"/>
                <a:ext cx="22506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=2∙7,9=15,8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9337" y="4364331"/>
                <a:ext cx="225068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1514256" y="4868387"/>
            <a:ext cx="6728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pokrytí podlahy bude třeba 15,8 m koberce širokého 4 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1529017" y="5237719"/>
            <a:ext cx="57606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888746" y="2238196"/>
                <a:ext cx="61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4 </m:t>
                      </m:r>
                      <m:r>
                        <a:rPr lang="cs-CZ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8746" y="2238196"/>
                <a:ext cx="619850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191140" y="2238196"/>
                <a:ext cx="61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4 </m:t>
                      </m:r>
                      <m:r>
                        <a:rPr lang="cs-CZ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1140" y="2238196"/>
                <a:ext cx="619850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632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9" grpId="0" animBg="1"/>
      <p:bldP spid="20" grpId="0" animBg="1"/>
      <p:bldP spid="21" grpId="0"/>
      <p:bldP spid="22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2972" y="168973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628800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Žebřík délky 8 m je opřen o zeď tak, že spodní konec žebříku je od zdi vzdálen 1,6 m . Do jaké výšky na zdi sahá horní konec žebříku?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259632" y="2275131"/>
            <a:ext cx="67282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46407" y="2415641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Pravoúhlý trojúhelník 16"/>
          <p:cNvSpPr/>
          <p:nvPr/>
        </p:nvSpPr>
        <p:spPr>
          <a:xfrm>
            <a:off x="2051720" y="2571109"/>
            <a:ext cx="1023557" cy="1373399"/>
          </a:xfrm>
          <a:prstGeom prst="rtTriangl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483768" y="2958415"/>
                <a:ext cx="472630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8 </m:t>
                      </m:r>
                      <m:r>
                        <a:rPr lang="cs-CZ" sz="12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2958415"/>
                <a:ext cx="472630" cy="2769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341343" y="3944508"/>
                <a:ext cx="589649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1,6 </m:t>
                      </m:r>
                      <m:r>
                        <a:rPr lang="cs-CZ" sz="12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1343" y="3944508"/>
                <a:ext cx="589649" cy="2769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561629" y="3263215"/>
                <a:ext cx="472630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𝑥</m:t>
                      </m:r>
                      <m:r>
                        <a:rPr lang="cs-CZ" sz="1200" b="0" i="1" smtClean="0">
                          <a:latin typeface="Cambria Math"/>
                        </a:rPr>
                        <m:t> </m:t>
                      </m:r>
                      <m:r>
                        <a:rPr lang="cs-CZ" sz="12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1629" y="3263215"/>
                <a:ext cx="472630" cy="27699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ovéPole 30"/>
          <p:cNvSpPr txBox="1"/>
          <p:nvPr/>
        </p:nvSpPr>
        <p:spPr>
          <a:xfrm>
            <a:off x="3707904" y="2562770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 řešení využijeme Pythagorovu větu: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283968" y="2936909"/>
                <a:ext cx="17103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1,6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2936909"/>
                <a:ext cx="171034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283968" y="3324907"/>
                <a:ext cx="17103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1,6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3324907"/>
                <a:ext cx="171034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283968" y="3694239"/>
                <a:ext cx="175214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=64−2,56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3694239"/>
                <a:ext cx="175214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283968" y="4083007"/>
                <a:ext cx="2390078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61,44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=7,84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4083007"/>
                <a:ext cx="2390078" cy="4277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1259632" y="501317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Žebřík sahá do výšky 7,84 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 flipV="1">
            <a:off x="1167397" y="5382508"/>
            <a:ext cx="3116571" cy="56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104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17" grpId="0" animBg="1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7374" y="182698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162" y="1674345"/>
            <a:ext cx="73132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 plechu tvaru čtverce o straně 2 metry bylo vystřihnuto 12 stejných čtvercových cedulí, každá o straně délky 17 cm. Jaké množství plechu zbylo? Kolik to bylo procent z původního množství?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075162" y="2597675"/>
            <a:ext cx="73132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46407" y="2801967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68456" y="3120780"/>
                <a:ext cx="551306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plechu   ………….…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   </m:t>
                    </m:r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=4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8456" y="3120780"/>
                <a:ext cx="5513062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99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968456" y="3490112"/>
                <a:ext cx="683160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jedné cedule  …….…..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=289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=0,0289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8456" y="3490112"/>
                <a:ext cx="6831607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803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968456" y="3859444"/>
                <a:ext cx="712329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12 cedulí  …………….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</a:rPr>
                      <m:t>=12∙0,0289=0,3468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8456" y="3859444"/>
                <a:ext cx="7123297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77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68456" y="4228776"/>
                <a:ext cx="70071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zbylo ……………………….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4−0,3468=3,6532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8456" y="4228776"/>
                <a:ext cx="7007177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783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41540" y="4715852"/>
                <a:ext cx="22147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100% ……….. 4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1540" y="4715852"/>
                <a:ext cx="221477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75162" y="5108845"/>
                <a:ext cx="27261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% ………….. 3,6532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162" y="5108845"/>
                <a:ext cx="272613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>
            <a:off x="1075162" y="5478177"/>
            <a:ext cx="291870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112700" y="5480840"/>
                <a:ext cx="2976071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3,6532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=91,33%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2700" y="5480840"/>
                <a:ext cx="2976071" cy="61651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se šipkou 18"/>
          <p:cNvCxnSpPr>
            <a:stCxn id="13" idx="3"/>
          </p:cNvCxnSpPr>
          <p:nvPr/>
        </p:nvCxnSpPr>
        <p:spPr>
          <a:xfrm flipV="1">
            <a:off x="3801293" y="4715852"/>
            <a:ext cx="0" cy="5776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1028714" y="4762546"/>
            <a:ext cx="0" cy="5776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289156" y="5789097"/>
                <a:ext cx="39552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Zbylo 3,6532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plechu</m:t>
                    </m:r>
                    <m:r>
                      <a:rPr lang="cs-CZ" b="0" i="0" smtClean="0">
                        <a:latin typeface="Cambria Math"/>
                      </a:rPr>
                      <m:t>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tj</m:t>
                    </m:r>
                    <m:r>
                      <a:rPr lang="cs-CZ" b="0" i="1" smtClean="0">
                        <a:latin typeface="Cambria Math"/>
                      </a:rPr>
                      <m:t>. 91,33%.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9156" y="5789097"/>
                <a:ext cx="3955252" cy="369332"/>
              </a:xfrm>
              <a:prstGeom prst="rect">
                <a:avLst/>
              </a:prstGeom>
              <a:blipFill rotWithShape="1">
                <a:blip r:embed="rId10"/>
                <a:stretch>
                  <a:fillRect l="-1389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 flipH="1">
            <a:off x="4384259" y="6158429"/>
            <a:ext cx="35913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072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7" grpId="0"/>
      <p:bldP spid="9" grpId="0"/>
      <p:bldP spid="10" grpId="0"/>
      <p:bldP spid="11" grpId="0"/>
      <p:bldP spid="12" grpId="0"/>
      <p:bldP spid="13" grpId="0"/>
      <p:bldP spid="16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7374" y="182698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75162" y="1657704"/>
                <a:ext cx="781731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Otevřená plechová nádrž na vodu tvaru krychle má pojmout maximálně </a:t>
                </a:r>
              </a:p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5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00 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l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vody</m:t>
                    </m:r>
                    <m:r>
                      <a:rPr lang="cs-CZ" b="0" i="0" smtClean="0">
                        <a:latin typeface="Cambria Math"/>
                      </a:rPr>
                      <m:t>.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Jak</m:t>
                    </m:r>
                    <m:r>
                      <a:rPr lang="cs-CZ" b="0" i="0" smtClean="0">
                        <a:latin typeface="Cambria Math"/>
                      </a:rPr>
                      <m:t>á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d</m:t>
                    </m:r>
                    <m:r>
                      <a:rPr lang="cs-CZ" b="0" i="0" smtClean="0">
                        <a:latin typeface="Cambria Math"/>
                      </a:rPr>
                      <m:t>é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lka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jej</m:t>
                    </m:r>
                    <m:r>
                      <a:rPr lang="cs-CZ" b="0" i="0" smtClean="0">
                        <a:latin typeface="Cambria Math"/>
                      </a:rPr>
                      <m:t>í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hrany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a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kolik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plechu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bude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pot</m:t>
                    </m:r>
                    <m:r>
                      <a:rPr lang="cs-CZ" b="0" i="0" smtClean="0">
                        <a:latin typeface="Cambria Math"/>
                      </a:rPr>
                      <m:t>ř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eba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na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jej</m:t>
                    </m:r>
                    <m:r>
                      <a:rPr lang="cs-CZ" b="0" i="0" smtClean="0">
                        <a:latin typeface="Cambria Math"/>
                      </a:rPr>
                      <m:t>í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</m:t>
                    </m:r>
                    <m:r>
                      <a:rPr lang="cs-CZ" b="0" i="0" smtClean="0">
                        <a:latin typeface="Cambria Math"/>
                      </a:rPr>
                      <m:t>ý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robu</m:t>
                    </m:r>
                    <m:r>
                      <a:rPr lang="cs-CZ" b="0" i="0" smtClean="0">
                        <a:latin typeface="Cambria Math"/>
                      </a:rPr>
                      <m:t>?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162" y="1657704"/>
                <a:ext cx="7817318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624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H="1">
            <a:off x="1075162" y="2304035"/>
            <a:ext cx="77453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46407" y="2415641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Krychle 5"/>
          <p:cNvSpPr/>
          <p:nvPr/>
        </p:nvSpPr>
        <p:spPr>
          <a:xfrm>
            <a:off x="1641546" y="2749378"/>
            <a:ext cx="1077489" cy="102708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564775" y="2749378"/>
                <a:ext cx="193354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500 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=500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4775" y="2749378"/>
                <a:ext cx="193354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7127" y="3118710"/>
                <a:ext cx="924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7127" y="3118710"/>
                <a:ext cx="92441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7127" y="3488042"/>
                <a:ext cx="1569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=500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7127" y="3488042"/>
                <a:ext cx="156966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568745" y="3863656"/>
                <a:ext cx="11696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8745" y="3863656"/>
                <a:ext cx="116967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7127" y="4271898"/>
                <a:ext cx="2355004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500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=7,94 </m:t>
                      </m:r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7127" y="4271898"/>
                <a:ext cx="2355004" cy="40754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1641546" y="3802995"/>
                <a:ext cx="764376" cy="2769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i="1">
                          <a:latin typeface="Cambria Math"/>
                        </a:rPr>
                        <m:t>7,94 </m:t>
                      </m:r>
                      <m:r>
                        <a:rPr lang="cs-CZ" sz="1200" i="1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1546" y="3802995"/>
                <a:ext cx="764376" cy="27699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085802" y="2749378"/>
                <a:ext cx="1199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=5∙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5802" y="2749378"/>
                <a:ext cx="119981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084168" y="3118710"/>
                <a:ext cx="28507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=5∙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7,94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=315,2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118710"/>
                <a:ext cx="2850780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980753" y="5157192"/>
                <a:ext cx="740767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Délka hrany krychle je 7,94 dm, na její výrobu bude potřeba 315,2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753" y="5157192"/>
                <a:ext cx="7407671" cy="369332"/>
              </a:xfrm>
              <a:prstGeom prst="rect">
                <a:avLst/>
              </a:prstGeom>
              <a:blipFill rotWithShape="1">
                <a:blip r:embed="rId12"/>
                <a:stretch>
                  <a:fillRect l="-74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H="1">
            <a:off x="980753" y="5561035"/>
            <a:ext cx="67595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481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procvičení a upevnění dovednosti užívat mocniny a odmocniny v praktických úlohách.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PaedDr. František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Běloun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kol.: Sbírka úloh z matematiky pro základní školu, 7. vydání 1995, Prometheus, ISBN 80-85849-63-1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34700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5173</TotalTime>
  <Words>929</Words>
  <Application>Microsoft Office PowerPoint</Application>
  <PresentationFormat>Předvádění na obrazovce (4:3)</PresentationFormat>
  <Paragraphs>123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385</cp:revision>
  <dcterms:created xsi:type="dcterms:W3CDTF">2013-01-11T17:11:37Z</dcterms:created>
  <dcterms:modified xsi:type="dcterms:W3CDTF">2014-09-24T10:54:46Z</dcterms:modified>
</cp:coreProperties>
</file>