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32" r:id="rId5"/>
    <p:sldId id="333" r:id="rId6"/>
    <p:sldId id="334" r:id="rId7"/>
    <p:sldId id="335" r:id="rId8"/>
    <p:sldId id="33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849" autoAdjust="0"/>
  </p:normalViewPr>
  <p:slideViewPr>
    <p:cSldViewPr>
      <p:cViewPr>
        <p:scale>
          <a:sx n="69" d="100"/>
          <a:sy n="69" d="100"/>
        </p:scale>
        <p:origin x="-105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9953" y="3334534"/>
            <a:ext cx="612067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Užití mocnin a odmocnin ve slovních úlohách II.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5976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III-2-02-15_Mocniny_a_odmocniny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0573" y="771014"/>
            <a:ext cx="7491707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99531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42586" y="1545644"/>
                <a:ext cx="705678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Vypočtěte obsah čtverce o straně s, obsah kruhu o poloměru s, objem a povrch krychle o hraně s. Číselnou hodnotu s pro výpočet vyjádřete ve tvaru a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0" smtClean="0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</a:rPr>
                          <m:t>n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</a:rPr>
                      <m:t>.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tomto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tvaru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uve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ď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te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i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sledek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2586" y="1545644"/>
                <a:ext cx="7056784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778" t="-3311" r="-778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254066" y="2468974"/>
                <a:ext cx="17651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=200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4066" y="2468974"/>
                <a:ext cx="176516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47864" y="2487197"/>
                <a:ext cx="19409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=3 000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487197"/>
                <a:ext cx="194091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836413" y="2487197"/>
                <a:ext cx="17267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=0,005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6413" y="2487197"/>
                <a:ext cx="172675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467544" y="2856529"/>
            <a:ext cx="78318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45900" y="292494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5900" y="344916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Vzorce?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691680" y="3338561"/>
            <a:ext cx="648072" cy="5667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689201" y="3338561"/>
            <a:ext cx="685726" cy="6387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6224298" y="3314445"/>
            <a:ext cx="648072" cy="63878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567837" y="4036422"/>
                <a:ext cx="8957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837" y="4036422"/>
                <a:ext cx="89575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>
            <a:endCxn id="15" idx="6"/>
          </p:cNvCxnSpPr>
          <p:nvPr/>
        </p:nvCxnSpPr>
        <p:spPr>
          <a:xfrm>
            <a:off x="4032064" y="3657951"/>
            <a:ext cx="342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513588" y="4042047"/>
                <a:ext cx="10369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588" y="4042047"/>
                <a:ext cx="103695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036335" y="4042047"/>
                <a:ext cx="10239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335" y="4042047"/>
                <a:ext cx="102399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Obdélník 36"/>
              <p:cNvSpPr/>
              <p:nvPr/>
            </p:nvSpPr>
            <p:spPr>
              <a:xfrm>
                <a:off x="6036335" y="4364166"/>
                <a:ext cx="92102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Obdélník 3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6335" y="4364166"/>
                <a:ext cx="92102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748461" y="4733498"/>
                <a:ext cx="27188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=200=2∙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461" y="4733498"/>
                <a:ext cx="2718886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050923" y="5107578"/>
                <a:ext cx="30743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23" y="5107578"/>
                <a:ext cx="307430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1050923" y="5476910"/>
                <a:ext cx="36483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</a:rPr>
                        <m:t>12,56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23" y="5476910"/>
                <a:ext cx="3648306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050923" y="5846242"/>
                <a:ext cx="35423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23" y="5846242"/>
                <a:ext cx="354238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5288780" y="5102830"/>
                <a:ext cx="31508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8780" y="5102830"/>
                <a:ext cx="3150863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279029" y="3460497"/>
                <a:ext cx="29681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9029" y="3460497"/>
                <a:ext cx="296813" cy="27699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4032063" y="3598996"/>
                <a:ext cx="29681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2063" y="3598996"/>
                <a:ext cx="296813" cy="276999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808949" y="3372881"/>
                <a:ext cx="29681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8949" y="3372881"/>
                <a:ext cx="296813" cy="276999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13" grpId="0"/>
      <p:bldP spid="14" grpId="0" animBg="1"/>
      <p:bldP spid="15" grpId="0" animBg="1"/>
      <p:bldP spid="17" grpId="0" animBg="1"/>
      <p:bldP spid="19" grpId="0"/>
      <p:bldP spid="25" grpId="0"/>
      <p:bldP spid="33" grpId="0"/>
      <p:bldP spid="37" grpId="0"/>
      <p:bldP spid="39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7544" y="1916832"/>
                <a:ext cx="2894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=3 000=3∙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916832"/>
                <a:ext cx="2894639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70006" y="2290912"/>
                <a:ext cx="30743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06" y="2290912"/>
                <a:ext cx="307430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70006" y="2660244"/>
                <a:ext cx="36483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</a:rPr>
                        <m:t>28,26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06" y="2660244"/>
                <a:ext cx="364830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70006" y="3029576"/>
                <a:ext cx="35423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06" y="3029576"/>
                <a:ext cx="354238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007863" y="2286164"/>
                <a:ext cx="32791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7863" y="2286164"/>
                <a:ext cx="327910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20507" y="3990086"/>
                <a:ext cx="28023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=0,005=5∙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507" y="3990086"/>
                <a:ext cx="280230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822969" y="4364166"/>
                <a:ext cx="32891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−6 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969" y="4364166"/>
                <a:ext cx="328910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822969" y="4733498"/>
                <a:ext cx="3621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</a:rPr>
                        <m:t>78,5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sup>
                      </m:sSup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969" y="4733498"/>
                <a:ext cx="362105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22969" y="5102830"/>
                <a:ext cx="37203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=150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969" y="5102830"/>
                <a:ext cx="372031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060826" y="4359418"/>
                <a:ext cx="34522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=125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0826" y="4359418"/>
                <a:ext cx="345222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673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6" grpId="0"/>
      <p:bldP spid="38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6406" y="176987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29786" y="1646547"/>
                <a:ext cx="6696744" cy="946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Jak dlouho letí ze Slunce na Zemi světelný paprsek? Vzdálenost Slunce od Země je asi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1,5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8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𝑘𝑚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,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světlo se ve vakuu šíří rychlostí 300 000 km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−1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9786" y="1646547"/>
                <a:ext cx="6696744" cy="946991"/>
              </a:xfrm>
              <a:prstGeom prst="rect">
                <a:avLst/>
              </a:prstGeom>
              <a:blipFill rotWithShape="1">
                <a:blip r:embed="rId3"/>
                <a:stretch>
                  <a:fillRect l="-728" t="-3226" r="-819" b="-7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746406" y="2593538"/>
            <a:ext cx="7280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46406" y="2740278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46406" y="3173630"/>
                <a:ext cx="25153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dr</m:t>
                    </m:r>
                    <m:r>
                      <a:rPr lang="cs-CZ" b="1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ha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1,5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8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</a:rPr>
                      <m:t>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𝑘𝑚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06" y="3173630"/>
                <a:ext cx="251530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99670" y="3565639"/>
                <a:ext cx="4948406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rychlost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300 000 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km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m:rPr>
                          <m:nor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m:t>km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70" y="3565639"/>
                <a:ext cx="4948406" cy="372410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99670" y="3952152"/>
                <a:ext cx="1067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as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70" y="3952152"/>
                <a:ext cx="106708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46406" y="4581128"/>
                <a:ext cx="6098977" cy="6482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=8</m:t>
                      </m:r>
                      <m:func>
                        <m:func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min</m:t>
                          </m:r>
                        </m:fName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20 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e>
                      </m:func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06" y="4581128"/>
                <a:ext cx="6098977" cy="6482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746406" y="5589240"/>
            <a:ext cx="5945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Světelný paprsek letí ze Slunce na Zemi 8 minut a 20 sekund.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738298" y="5973667"/>
            <a:ext cx="59538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32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7" grpId="0"/>
      <p:bldP spid="27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2972" y="168973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53302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Věž tvaru válce má kruhový půdorys. Jaký je objem jejího zdiva, je-li vnitřní průměr 5,4 m a tloušťka zdi 1 m? Výška zdiva je 12 m?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472972" y="2299633"/>
            <a:ext cx="73393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72972" y="242034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62462" y="2436672"/>
                <a:ext cx="15845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á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𝑙𝑐𝑒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2462" y="2436672"/>
                <a:ext cx="158453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52238" y="2870783"/>
                <a:ext cx="12379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=5,4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2238" y="2870783"/>
                <a:ext cx="123790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prava 11"/>
          <p:cNvSpPr/>
          <p:nvPr/>
        </p:nvSpPr>
        <p:spPr>
          <a:xfrm>
            <a:off x="5990141" y="2942476"/>
            <a:ext cx="322358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346998" y="2850143"/>
                <a:ext cx="1211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=2,7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998" y="2850143"/>
                <a:ext cx="121161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805563" y="3574968"/>
                <a:ext cx="1181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=12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5563" y="3574968"/>
                <a:ext cx="118122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87408" y="4005064"/>
            <a:ext cx="6255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Objem zdiva vypočítáme jako rozdíl objemů dvou válců: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5328" y="4612486"/>
                <a:ext cx="75895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3,7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2,7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=515,84−274,69=241,15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328" y="4612486"/>
                <a:ext cx="758957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Prstenec 17"/>
          <p:cNvSpPr/>
          <p:nvPr/>
        </p:nvSpPr>
        <p:spPr>
          <a:xfrm>
            <a:off x="2051720" y="2496358"/>
            <a:ext cx="1368152" cy="136469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2735796" y="3187906"/>
            <a:ext cx="396044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8" idx="1"/>
          </p:cNvCxnSpPr>
          <p:nvPr/>
        </p:nvCxnSpPr>
        <p:spPr>
          <a:xfrm flipH="1" flipV="1">
            <a:off x="2252081" y="2696212"/>
            <a:ext cx="483715" cy="4916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735796" y="3088024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5796" y="3088024"/>
                <a:ext cx="35644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097355" y="2795958"/>
                <a:ext cx="3965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7355" y="2795958"/>
                <a:ext cx="39658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774890" y="3208743"/>
                <a:ext cx="12517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=3,7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4890" y="3208743"/>
                <a:ext cx="125175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95328" y="5301208"/>
                <a:ext cx="38745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Objem zdiva je přibližně 241,15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328" y="5301208"/>
                <a:ext cx="3874540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125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H="1">
            <a:off x="495328" y="5670540"/>
            <a:ext cx="3647338" cy="53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10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0" grpId="0"/>
      <p:bldP spid="11" grpId="0"/>
      <p:bldP spid="12" grpId="0" animBg="1"/>
      <p:bldP spid="13" grpId="0"/>
      <p:bldP spid="14" grpId="0"/>
      <p:bldP spid="15" grpId="0"/>
      <p:bldP spid="16" grpId="0"/>
      <p:bldP spid="18" grpId="0" animBg="1"/>
      <p:bldP spid="40" grpId="0"/>
      <p:bldP spid="41" grpId="0"/>
      <p:bldP spid="42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7374" y="182698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4401" y="1826982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Obdélník má rozměry 260 cm 1 084 cm. Vypočtěte úhlopříčku.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715431" y="6162785"/>
            <a:ext cx="39552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72972" y="242034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07049" y="2605010"/>
            <a:ext cx="2376264" cy="96800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107049" y="2605010"/>
            <a:ext cx="2376264" cy="96800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83313" y="2977625"/>
                <a:ext cx="713079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260 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3313" y="2977625"/>
                <a:ext cx="713079" cy="2769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022863" y="3573016"/>
                <a:ext cx="83170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1 084 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2863" y="3573016"/>
                <a:ext cx="831703" cy="2769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750545" y="2825914"/>
                <a:ext cx="5446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𝑥</m:t>
                      </m:r>
                      <m:r>
                        <a:rPr lang="cs-CZ" sz="1200" b="0" i="1" smtClean="0">
                          <a:latin typeface="Cambria Math"/>
                        </a:rPr>
                        <m:t> </m:t>
                      </m:r>
                      <m:r>
                        <a:rPr lang="cs-CZ" sz="12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12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0545" y="2825914"/>
                <a:ext cx="544636" cy="2769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53030" y="4310999"/>
                <a:ext cx="39757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 ř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</m:t>
                      </m:r>
                      <m:r>
                        <a:rPr lang="cs-CZ" b="0" i="0" smtClean="0"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en</m:t>
                      </m:r>
                      <m:r>
                        <a:rPr lang="cs-CZ" b="0" i="0" smtClean="0"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vyu</m:t>
                      </m:r>
                      <m:r>
                        <a:rPr lang="cs-CZ" b="0" i="0" smtClean="0">
                          <a:latin typeface="Cambria Math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ijeme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Pythagorovu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tu</m:t>
                      </m:r>
                      <m:r>
                        <a:rPr lang="cs-CZ" b="0" i="0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030" y="4310999"/>
                <a:ext cx="3975767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76609" y="4310999"/>
                <a:ext cx="22265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260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1 084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609" y="4310999"/>
                <a:ext cx="222650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83630" y="4756502"/>
                <a:ext cx="17874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=1 242 656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3630" y="4756502"/>
                <a:ext cx="178741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83630" y="5180090"/>
                <a:ext cx="3046668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1 242 656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≐1 115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3630" y="5180090"/>
                <a:ext cx="3046668" cy="4075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715431" y="5772303"/>
            <a:ext cx="4288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Úhlopříčka obdélníku má délku 1 115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161564" y="2276872"/>
            <a:ext cx="5930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72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1" grpId="0"/>
      <p:bldP spid="13" grpId="0"/>
      <p:bldP spid="14" grpId="0"/>
      <p:bldP spid="12" grpId="0"/>
      <p:bldP spid="15" grpId="0"/>
      <p:bldP spid="16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162" y="792468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Užití mocnin a odmocnin ve slovních úlohách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7374" y="1980870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9233" y="1799763"/>
                <a:ext cx="6984776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Krychle ledu má hmotnost 7,2 kg. Určete délku její hrany, je-li hustota ledu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𝜌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=900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kg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</a:rPr>
                          <m:t>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9233" y="1799763"/>
                <a:ext cx="6984776" cy="669992"/>
              </a:xfrm>
              <a:prstGeom prst="rect">
                <a:avLst/>
              </a:prstGeom>
              <a:blipFill rotWithShape="1">
                <a:blip r:embed="rId3"/>
                <a:stretch>
                  <a:fillRect l="-785" t="-4545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397374" y="2469755"/>
            <a:ext cx="75905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72972" y="2488522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5123" y="2857854"/>
            <a:ext cx="7123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Ze vzorce pro hustotu vypočítáme objem krychle: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5914" y="3227186"/>
                <a:ext cx="887999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914" y="3227186"/>
                <a:ext cx="887999" cy="5648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/>
          <p:cNvSpPr/>
          <p:nvPr/>
        </p:nvSpPr>
        <p:spPr>
          <a:xfrm>
            <a:off x="1745677" y="3417302"/>
            <a:ext cx="322358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67744" y="3227186"/>
                <a:ext cx="893258" cy="6135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𝜌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227186"/>
                <a:ext cx="893258" cy="61356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45914" y="3833072"/>
                <a:ext cx="322466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7,2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=0,008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914" y="3833072"/>
                <a:ext cx="3224665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45914" y="4632940"/>
                <a:ext cx="52662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Objem krychle: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𝑉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914" y="4632940"/>
                <a:ext cx="5266246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92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Pravá složená závorka 13"/>
          <p:cNvSpPr/>
          <p:nvPr/>
        </p:nvSpPr>
        <p:spPr>
          <a:xfrm>
            <a:off x="4283968" y="4139438"/>
            <a:ext cx="144016" cy="67816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4605329" y="4386189"/>
            <a:ext cx="322358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86780" y="4263608"/>
                <a:ext cx="9131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6780" y="4263608"/>
                <a:ext cx="91319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67087" y="4616621"/>
                <a:ext cx="1793953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7087" y="4616621"/>
                <a:ext cx="1793953" cy="4019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98659" y="5589240"/>
            <a:ext cx="403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Krychle ledu má délku hrany 2 dm.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03453" y="5976072"/>
            <a:ext cx="35233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81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/>
      <p:bldP spid="9" grpId="0"/>
      <p:bldP spid="11" grpId="0" animBg="1"/>
      <p:bldP spid="10" grpId="0"/>
      <p:bldP spid="12" grpId="0"/>
      <p:bldP spid="13" grpId="0"/>
      <p:bldP spid="14" grpId="0" animBg="1"/>
      <p:bldP spid="16" grpId="0" animBg="1"/>
      <p:bldP spid="15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dovednosti užívat mocniny a odmocniny v praktických úlohách.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1. vydání 1994, Prometheus, ISBN 80-85849-40-2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34700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5323</TotalTime>
  <Words>1080</Words>
  <Application>Microsoft Office PowerPoint</Application>
  <PresentationFormat>Předvádění na obrazovce (4:3)</PresentationFormat>
  <Paragraphs>110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401</cp:revision>
  <dcterms:created xsi:type="dcterms:W3CDTF">2013-01-11T17:11:37Z</dcterms:created>
  <dcterms:modified xsi:type="dcterms:W3CDTF">2014-09-24T10:55:05Z</dcterms:modified>
</cp:coreProperties>
</file>