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16" r:id="rId5"/>
    <p:sldId id="315" r:id="rId6"/>
    <p:sldId id="317" r:id="rId7"/>
    <p:sldId id="319" r:id="rId8"/>
    <p:sldId id="320" r:id="rId9"/>
    <p:sldId id="321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8" d="100"/>
          <a:sy n="78" d="100"/>
        </p:scale>
        <p:origin x="-786" y="2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13" Type="http://schemas.openxmlformats.org/officeDocument/2006/relationships/image" Target="../media/image28.png"/><Relationship Id="rId18" Type="http://schemas.openxmlformats.org/officeDocument/2006/relationships/image" Target="../media/image33.png"/><Relationship Id="rId3" Type="http://schemas.openxmlformats.org/officeDocument/2006/relationships/image" Target="../media/image180.png"/><Relationship Id="rId7" Type="http://schemas.openxmlformats.org/officeDocument/2006/relationships/image" Target="../media/image220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0.png"/><Relationship Id="rId11" Type="http://schemas.openxmlformats.org/officeDocument/2006/relationships/image" Target="../media/image26.png"/><Relationship Id="rId5" Type="http://schemas.openxmlformats.org/officeDocument/2006/relationships/image" Target="../media/image20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0.png"/><Relationship Id="rId9" Type="http://schemas.openxmlformats.org/officeDocument/2006/relationships/image" Target="../media/image240.png"/><Relationship Id="rId1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Mocniny s racionálním mocnitelem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3788" y="105273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III-2-02-16_Mocniny_a_odmocniny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6831" y="764704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9344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jsou mocniny, které mají v mocniteli zlomek: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31640" y="1955994"/>
                <a:ext cx="2293327" cy="4946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r>
                        <a:rPr lang="cs-CZ" b="0" i="1" smtClean="0">
                          <a:latin typeface="Cambria Math"/>
                        </a:rPr>
                        <m:t>𝑎𝑡𝑑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955994"/>
                <a:ext cx="2293327" cy="49468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88938" y="2078884"/>
            <a:ext cx="935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Např.: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1440" y="2607795"/>
            <a:ext cx="6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Tyto mocniny můžeme vypočítat s využitím následující poučky: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4721" y="3212976"/>
                <a:ext cx="7583461" cy="124457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Pro každé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&gt;0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je mocnina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𝑟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𝑠</m:t>
                            </m:r>
                          </m:den>
                        </m:f>
                      </m:sup>
                    </m:sSup>
                    <m:r>
                      <a:rPr lang="cs-CZ" b="0" i="1" smtClean="0">
                        <a:latin typeface="Cambria Math"/>
                      </a:rPr>
                      <m:t>,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kde r je číslo celé a s přirozené, rovna s-té odmocnině z a na r-tou:</a:t>
                </a: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f>
                            <m:f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𝒓</m:t>
                              </m:r>
                            </m:num>
                            <m:den>
                              <m:r>
                                <a:rPr lang="cs-CZ" sz="2400" b="1" i="1" smtClean="0">
                                  <a:latin typeface="Cambria Math"/>
                                </a:rPr>
                                <m:t>𝒔</m:t>
                              </m:r>
                            </m:den>
                          </m:f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2400" b="1" i="1" smtClean="0">
                              <a:latin typeface="Cambria Math"/>
                            </a:rPr>
                            <m:t>𝒔</m:t>
                          </m:r>
                        </m:deg>
                        <m:e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</a:rPr>
                                <m:t>𝒓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721" y="3212976"/>
                <a:ext cx="7583461" cy="1244571"/>
              </a:xfrm>
              <a:prstGeom prst="rect">
                <a:avLst/>
              </a:prstGeom>
              <a:blipFill rotWithShape="1">
                <a:blip r:embed="rId3"/>
                <a:stretch>
                  <a:fillRect l="-480" r="-400"/>
                </a:stretch>
              </a:blipFill>
              <a:ln w="381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581604" y="4715396"/>
            <a:ext cx="935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Např.: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691680" y="4590875"/>
                <a:ext cx="1210973" cy="4938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4590875"/>
                <a:ext cx="1210973" cy="49385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054844" y="4591451"/>
                <a:ext cx="1059136" cy="4932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</m:ra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4844" y="4591451"/>
                <a:ext cx="1059136" cy="4932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197364" y="4590041"/>
                <a:ext cx="1454629" cy="4946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7364" y="4590041"/>
                <a:ext cx="1454629" cy="4946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581604" y="5373216"/>
            <a:ext cx="2579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obráceně: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718685" y="5244783"/>
                <a:ext cx="1186350" cy="4977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sup>
                          </m:sSup>
                        </m:e>
                      </m:ra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8685" y="5244783"/>
                <a:ext cx="1186350" cy="4977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995120" y="5310955"/>
                <a:ext cx="1222258" cy="4938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5120" y="5310955"/>
                <a:ext cx="1222258" cy="49385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5" grpId="0" animBg="1"/>
      <p:bldP spid="27" grpId="0"/>
      <p:bldP spid="16" grpId="0"/>
      <p:bldP spid="17" grpId="0"/>
      <p:bldP spid="20" grpId="0"/>
      <p:bldP spid="21" grpId="0"/>
      <p:bldP spid="22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418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68985" y="174469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zda jsou následující tvrzení pravdivá: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24181" y="2420888"/>
                <a:ext cx="5631995" cy="32549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Mocnina s racionálním mocnitelem nemusí být vždy racionální číslo</a:t>
                </a:r>
              </a:p>
              <a:p>
                <a:pPr marL="342900" indent="-342900">
                  <a:buAutoNum type="alphaLcParenR"/>
                </a:pP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Mocnina čísla s mocnitelem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se dá zapsat jako n-</a:t>
                </a:r>
                <a:r>
                  <a:rPr lang="cs-CZ" dirty="0" err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tá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odmocnina ze stejného čísla</a:t>
                </a:r>
              </a:p>
              <a:p>
                <a:pPr marL="342900" indent="-342900">
                  <a:buAutoNum type="alphaLcParenR"/>
                </a:pP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Libovolnou odmocninu lze převést na mocninu s racionálním exponentem</a:t>
                </a:r>
              </a:p>
              <a:p>
                <a:pPr marL="342900" indent="-342900">
                  <a:buAutoNum type="alphaLcParenR"/>
                </a:pP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Jestliže je exponent mocniny menší než 1, je výsledná mocnina vždy menší než 1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181" y="2420888"/>
                <a:ext cx="5631995" cy="3254930"/>
              </a:xfrm>
              <a:prstGeom prst="rect">
                <a:avLst/>
              </a:prstGeom>
              <a:blipFill rotWithShape="1">
                <a:blip r:embed="rId2"/>
                <a:stretch>
                  <a:fillRect l="-758" t="-936" b="-20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7267978" y="4264063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430217" y="4264063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55296" y="4276488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956" y="4276488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6556020" y="426529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244761" y="514813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407000" y="514813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832079" y="516055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6314" y="5126775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6532803" y="51493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417667" y="340011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255431" y="338894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409" y="3380317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6558568" y="339862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842747" y="3400110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438336" y="252356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276100" y="251239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8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956" y="2523562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6579237" y="2522081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863416" y="2523562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0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8440" y="1556792"/>
            <a:ext cx="8136904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 zřejmé, že každá mocnina se dá zapsat jako odmocnina, a naopak, každá odmocnina se dá zapsat jako mocnina. Výpočty s odmocninami můžeme provádět tak, že je převedeme na mocniny, se kterými pracujeme podle známých pravidel o mocninách.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71204" y="275228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62522" y="2732930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Zapište následující výrazy jako mocniny s kladným mocnitelem: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71204" y="3538620"/>
                <a:ext cx="955390" cy="4377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204" y="3538620"/>
                <a:ext cx="955390" cy="437749"/>
              </a:xfrm>
              <a:prstGeom prst="rect">
                <a:avLst/>
              </a:prstGeom>
              <a:blipFill rotWithShape="1">
                <a:blip r:embed="rId2"/>
                <a:stretch>
                  <a:fillRect b="-97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82436" y="4374260"/>
                <a:ext cx="1221488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9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436" y="4374260"/>
                <a:ext cx="1221488" cy="9106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26588" y="5669293"/>
                <a:ext cx="1061508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6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sup>
                              </m:sSup>
                            </m:den>
                          </m:f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6588" y="5669293"/>
                <a:ext cx="1061508" cy="9106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584412" y="5832542"/>
                <a:ext cx="1135119" cy="6560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4412" y="5832542"/>
                <a:ext cx="1135119" cy="65601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621298" y="3425191"/>
                <a:ext cx="827021" cy="6646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1298" y="3425191"/>
                <a:ext cx="827021" cy="66460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537018" y="4374261"/>
                <a:ext cx="1346586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7018" y="4374261"/>
                <a:ext cx="1346586" cy="91069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759138" y="3481105"/>
                <a:ext cx="715196" cy="4952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9138" y="3481105"/>
                <a:ext cx="715196" cy="4952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912628" y="4374260"/>
                <a:ext cx="980012" cy="8678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2628" y="4374260"/>
                <a:ext cx="980012" cy="86780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921711" y="5828147"/>
                <a:ext cx="1448217" cy="4952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1711" y="5828147"/>
                <a:ext cx="1448217" cy="4952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467281" y="3233704"/>
                <a:ext cx="1574662" cy="9525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7281" y="3233704"/>
                <a:ext cx="1574662" cy="9525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831732" y="4374261"/>
                <a:ext cx="1967269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7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1732" y="4374261"/>
                <a:ext cx="1967269" cy="91069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773830" y="5837671"/>
                <a:ext cx="2083071" cy="6560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f>
                              <m:f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latin typeface="Cambria Math"/>
                                  </a:rPr>
                                  <m:t>2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latin typeface="Cambria Math"/>
                                  </a:rPr>
                                  <m:t>3</m:t>
                                </m:r>
                              </m:den>
                            </m:f>
                          </m:sup>
                        </m:sSup>
                      </m:e>
                    </m:rad>
                  </m:oMath>
                </a14:m>
                <a:r>
                  <a:rPr lang="cs-CZ" dirty="0" smtClean="0"/>
                  <a:t> 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i="1" dirty="0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dirty="0" smtClean="0">
                                    <a:latin typeface="Cambria Math"/>
                                  </a:rPr>
                                  <m:t>5</m:t>
                                </m:r>
                              </m:e>
                              <m:sup>
                                <m:f>
                                  <m:fPr>
                                    <m:ctrlPr>
                                      <a:rPr lang="cs-CZ" i="1" dirty="0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</m:sup>
                            </m:sSup>
                          </m:e>
                        </m:d>
                      </m:e>
                      <m:sup>
                        <m:f>
                          <m:f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e>
                      <m:sup>
                        <m:f>
                          <m:f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3830" y="5837671"/>
                <a:ext cx="2083071" cy="656013"/>
              </a:xfrm>
              <a:prstGeom prst="rect">
                <a:avLst/>
              </a:prstGeom>
              <a:blipFill rotWithShape="1">
                <a:blip r:embed="rId13"/>
                <a:stretch>
                  <a:fillRect b="-9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276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7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55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30869" y="1715661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Zapište následující výrazy jako odmocniny: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90299" y="2348880"/>
                <a:ext cx="881139" cy="4977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299" y="2348880"/>
                <a:ext cx="881139" cy="4977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90299" y="3326742"/>
                <a:ext cx="10649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0,7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0,1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299" y="3326742"/>
                <a:ext cx="1064907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91862" y="4024211"/>
                <a:ext cx="1124859" cy="7658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11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862" y="4024211"/>
                <a:ext cx="1124859" cy="7658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98510" y="5164322"/>
                <a:ext cx="765787" cy="4950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8510" y="5164322"/>
                <a:ext cx="765787" cy="49500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616733" y="2375157"/>
                <a:ext cx="1048877" cy="4932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1,44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6733" y="2375157"/>
                <a:ext cx="1048877" cy="4932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572000" y="3126338"/>
                <a:ext cx="1060162" cy="4957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3126338"/>
                <a:ext cx="1060162" cy="49571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572000" y="4158031"/>
                <a:ext cx="1203278" cy="498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0,003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4158031"/>
                <a:ext cx="1203278" cy="49821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16733" y="5143071"/>
                <a:ext cx="1116588" cy="5767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e>
                              </m:rad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6733" y="5143071"/>
                <a:ext cx="1116588" cy="57676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24498" y="2377445"/>
                <a:ext cx="1008481" cy="4406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4498" y="2377445"/>
                <a:ext cx="1008481" cy="44063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704478" y="3169377"/>
                <a:ext cx="1873077" cy="5097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0,7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0,7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4478" y="3169377"/>
                <a:ext cx="1873077" cy="50975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824498" y="4024211"/>
                <a:ext cx="1512978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9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10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4498" y="4024211"/>
                <a:ext cx="1512978" cy="91069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547505" y="5244069"/>
                <a:ext cx="784061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505" y="5244069"/>
                <a:ext cx="784061" cy="40197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665610" y="2497976"/>
                <a:ext cx="1669944" cy="3818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1,44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=1,2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5610" y="2497976"/>
                <a:ext cx="1669944" cy="38183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5632162" y="3182796"/>
                <a:ext cx="1161344" cy="4377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61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2162" y="3182796"/>
                <a:ext cx="1161344" cy="437749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733321" y="4214887"/>
                <a:ext cx="1344086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0,003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3321" y="4214887"/>
                <a:ext cx="1344086" cy="4277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733321" y="5117047"/>
                <a:ext cx="957313" cy="6560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3321" y="5117047"/>
                <a:ext cx="957313" cy="656013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217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3" grpId="0"/>
      <p:bldP spid="25" grpId="0"/>
      <p:bldP spid="28" grpId="0"/>
      <p:bldP spid="41" grpId="0"/>
      <p:bldP spid="42" grpId="0"/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2777" y="1931688"/>
            <a:ext cx="8136904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 mocniny s racionálním mocnitelem, které mají kladný základ, platí stejná pravidla jako pro mocniny s celým mocnitelem.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6296" y="334154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latin typeface="Times New Roman" panose="02020603050405020304" pitchFamily="18" charset="0"/>
                <a:cs typeface="Times New Roman" pitchFamily="18" charset="0"/>
              </a:rPr>
              <a:t>?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66376" y="3318675"/>
            <a:ext cx="4562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Připomeňte si, která pravidla již znáte!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894618" y="3914016"/>
                <a:ext cx="2339936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𝑚</m:t>
                          </m:r>
                        </m:sup>
                      </m:sSup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4618" y="3914016"/>
                <a:ext cx="2339936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288368" y="4706105"/>
                <a:ext cx="3250442" cy="80342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𝑚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   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𝑚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𝑛</m:t>
                                  </m:r>
                                </m:sup>
                              </m:sSup>
                            </m:den>
                          </m:f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8368" y="4706105"/>
                <a:ext cx="3250442" cy="80342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71944" y="3914017"/>
                <a:ext cx="2096792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𝑚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944" y="3914017"/>
                <a:ext cx="2096792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728528" y="3903189"/>
                <a:ext cx="2536977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8528" y="3903189"/>
                <a:ext cx="2536977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745465" y="4706169"/>
                <a:ext cx="1646541" cy="80336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𝑏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5465" y="4706169"/>
                <a:ext cx="1646541" cy="8033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682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51614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6111" y="1673460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Zjednodušte: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951614" y="2276872"/>
                <a:ext cx="1166473" cy="495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1614" y="2276872"/>
                <a:ext cx="1166473" cy="4955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095685" y="2260393"/>
                <a:ext cx="2431178" cy="5087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10+9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5685" y="2260393"/>
                <a:ext cx="2431178" cy="50879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51614" y="2962655"/>
                <a:ext cx="1101776" cy="495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1614" y="2962655"/>
                <a:ext cx="1101776" cy="4955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59727" y="2958367"/>
                <a:ext cx="2371868" cy="495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=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10−9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sup>
                      </m:sSup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9727" y="2958367"/>
                <a:ext cx="2371868" cy="4955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973062" y="3617545"/>
                <a:ext cx="1058880" cy="6483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3062" y="3617545"/>
                <a:ext cx="1058880" cy="64838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994799" y="3687339"/>
                <a:ext cx="2100960" cy="5087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4799" y="3687339"/>
                <a:ext cx="2100960" cy="50879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001238" y="4437112"/>
                <a:ext cx="1253420" cy="495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1238" y="4437112"/>
                <a:ext cx="1253420" cy="4955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258842" y="4452920"/>
                <a:ext cx="1120820" cy="495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8842" y="4452920"/>
                <a:ext cx="1120820" cy="4955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027467" y="5145460"/>
                <a:ext cx="1014765" cy="7198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7467" y="5145460"/>
                <a:ext cx="1014765" cy="71981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056358" y="5050434"/>
                <a:ext cx="720838" cy="9098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6358" y="5050434"/>
                <a:ext cx="720838" cy="9098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879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03648" y="1704237"/>
            <a:ext cx="5919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Zapište jako mocninu deseti: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76528" y="2508120"/>
                <a:ext cx="1676741" cy="6731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5</m:t>
                                      </m:r>
                                    </m:den>
                                  </m:f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∙10</m:t>
                              </m:r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528" y="2508120"/>
                <a:ext cx="1676741" cy="6731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453267" y="2473630"/>
                <a:ext cx="3425105" cy="65203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5</m:t>
                                      </m:r>
                                    </m:den>
                                  </m:f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5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5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7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5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3267" y="2473630"/>
                <a:ext cx="3425105" cy="65203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76528" y="3872077"/>
                <a:ext cx="1863139" cy="4977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:10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528" y="3872077"/>
                <a:ext cx="1863139" cy="4977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532694" y="3861048"/>
                <a:ext cx="3752502" cy="5087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 :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5+2−4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2694" y="3861048"/>
                <a:ext cx="3752502" cy="50879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76528" y="4869160"/>
                <a:ext cx="1415772" cy="9809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num>
                                <m:den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f>
                                        <m:fPr>
                                          <m:ctrlPr>
                                            <a:rPr lang="cs-CZ" b="0" i="1" smtClean="0">
                                              <a:latin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5</m:t>
                                          </m:r>
                                        </m:num>
                                        <m:den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6</m:t>
                                          </m:r>
                                        </m:den>
                                      </m:f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528" y="4869160"/>
                <a:ext cx="1415772" cy="98097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989245" y="4869160"/>
                <a:ext cx="4361515" cy="9322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cs-CZ" i="1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i="1">
                                          <a:latin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f>
                                        <m:fPr>
                                          <m:ctrlPr>
                                            <a:rPr lang="cs-CZ" i="1">
                                              <a:latin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i="1">
                                              <a:latin typeface="Cambria Math"/>
                                            </a:rPr>
                                            <m:t>5</m:t>
                                          </m:r>
                                        </m:num>
                                        <m:den>
                                          <m:r>
                                            <a:rPr lang="cs-CZ" i="1">
                                              <a:latin typeface="Cambria Math"/>
                                            </a:rPr>
                                            <m:t>6</m:t>
                                          </m:r>
                                        </m:den>
                                      </m:f>
                                    </m:sup>
                                  </m:sSup>
                                </m:num>
                                <m:den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</m:t>
                                      </m:r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5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6</m:t>
                                      </m:r>
                                    </m:den>
                                  </m:f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−1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6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9245" y="4869160"/>
                <a:ext cx="4361515" cy="9322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1203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vysvětlení pojmu mocnina s racionálním mocnitelem a procvičení a upevnění dovednosti určovat hodnoty těchto mocnin.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3984</TotalTime>
  <Words>1166</Words>
  <Application>Microsoft Office PowerPoint</Application>
  <PresentationFormat>Předvádění na obrazovce (4:3)</PresentationFormat>
  <Paragraphs>125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285</cp:revision>
  <dcterms:created xsi:type="dcterms:W3CDTF">2013-01-11T17:11:37Z</dcterms:created>
  <dcterms:modified xsi:type="dcterms:W3CDTF">2014-09-24T10:55:28Z</dcterms:modified>
</cp:coreProperties>
</file>