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6" r:id="rId5"/>
    <p:sldId id="315" r:id="rId6"/>
    <p:sldId id="317" r:id="rId7"/>
    <p:sldId id="319" r:id="rId8"/>
    <p:sldId id="320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100" d="100"/>
          <a:sy n="100" d="100"/>
        </p:scale>
        <p:origin x="-156" y="12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040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Mocniny s racionálním mocnitelem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7581" y="112474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III-2-02-17_Mocniny_a_odmocniny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16831" y="764704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418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68985" y="1744690"/>
            <a:ext cx="5163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jsou následující tvrzení pravdivá: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15832" y="2354392"/>
                <a:ext cx="189898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8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832" y="2354392"/>
                <a:ext cx="1898981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07560" y="3197848"/>
                <a:ext cx="1907253" cy="4703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rad>
                      <m:radPr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b="0" i="1" smtClean="0">
                            <a:latin typeface="Cambria Math"/>
                          </a:rPr>
                          <m:t>3</m:t>
                        </m:r>
                      </m:deg>
                      <m:e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e>
                    </m:rad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i="1" dirty="0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8</m:t>
                        </m:r>
                      </m:e>
                    </m:rad>
                    <m:r>
                      <a:rPr lang="cs-CZ" b="0" i="0" dirty="0" smtClean="0">
                        <a:latin typeface="Cambria Math"/>
                        <a:ea typeface="Cambria Math"/>
                      </a:rPr>
                      <m:t>=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  <a:ea typeface="Cambria Math"/>
                          </a:rPr>
                          <m:t>64</m:t>
                        </m:r>
                      </m:e>
                      <m:sup>
                        <m:f>
                          <m:fPr>
                            <m:ctrlP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  <a:ea typeface="Cambria Math"/>
                              </a:rPr>
                              <m:t>6</m:t>
                            </m:r>
                          </m:den>
                        </m:f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7560" y="3197848"/>
                <a:ext cx="1907253" cy="4703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82754" y="3862666"/>
                <a:ext cx="3010375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7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6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754" y="3862666"/>
                <a:ext cx="3010375" cy="9106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07560" y="5013176"/>
                <a:ext cx="2063577" cy="9699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1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2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7560" y="5013176"/>
                <a:ext cx="2063577" cy="9699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 22"/>
          <p:cNvSpPr/>
          <p:nvPr/>
        </p:nvSpPr>
        <p:spPr>
          <a:xfrm>
            <a:off x="5060733" y="436887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222972" y="436887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48051" y="4381304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711" y="4381304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4348775" y="437011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052613" y="5497327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214852" y="5497327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639931" y="5509752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3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613" y="5463263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4340655" y="549856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202302" y="338966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040066" y="337849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829" y="3369869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4343203" y="338818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627382" y="3389662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222971" y="251311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060735" y="250194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2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591" y="2513114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4363872" y="251163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648051" y="2513114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1560" y="191683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2040" y="1747554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využitím pravidel pro počítání s mocninami vypočítejte následující úlohy a výsledek zapište jako odmocninu: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71236" y="2641977"/>
                <a:ext cx="1527598" cy="6607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4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236" y="2641977"/>
                <a:ext cx="1527598" cy="66075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298834" y="2750408"/>
                <a:ext cx="2322815" cy="4952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834" y="2750408"/>
                <a:ext cx="2322815" cy="4952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07060" y="3571862"/>
                <a:ext cx="1645066" cy="4952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7060" y="3571862"/>
                <a:ext cx="1645066" cy="4952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454774" y="3573016"/>
                <a:ext cx="3116815" cy="494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4+8+4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4774" y="3573016"/>
                <a:ext cx="3116815" cy="494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71235" y="4343878"/>
                <a:ext cx="2252411" cy="508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235" y="4343878"/>
                <a:ext cx="2252411" cy="50821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987824" y="4343878"/>
                <a:ext cx="4285725" cy="770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6−3+1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=49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4343878"/>
                <a:ext cx="4285725" cy="7708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41517" y="4920301"/>
                <a:ext cx="1407501" cy="109780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∙</m:t>
                                  </m:r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1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2</m:t>
                                          </m:r>
                                        </m:den>
                                      </m:f>
                                    </m:sup>
                                  </m:sSup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1517" y="4920301"/>
                <a:ext cx="1407501" cy="109780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298834" y="4920300"/>
                <a:ext cx="4222694" cy="105836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3</m:t>
                                      </m:r>
                                    </m:e>
                                    <m:sup>
                                      <m:f>
                                        <m:fPr>
                                          <m:ctrlPr>
                                            <a:rPr lang="cs-CZ" b="0" i="1" smtClean="0">
                                              <a:latin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3</m:t>
                                          </m:r>
                                        </m:num>
                                        <m:den>
                                          <m:r>
                                            <a:rPr lang="cs-CZ" b="0" i="1" smtClean="0">
                                              <a:latin typeface="Cambria Math"/>
                                            </a:rPr>
                                            <m:t>2</m:t>
                                          </m:r>
                                        </m:den>
                                      </m:f>
                                    </m:sup>
                                  </m:sSup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2−1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</m:rad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834" y="4920300"/>
                <a:ext cx="4222694" cy="105836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110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628800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Odmocniny vyjádřete jako mocniny s racionálním mocnitelem a úlohy vypočítejte: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08784" y="2564904"/>
                <a:ext cx="2399503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7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7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784" y="2564904"/>
                <a:ext cx="2399503" cy="76937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59832" y="2667057"/>
                <a:ext cx="5009064" cy="53046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e>
                              </m:rad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3−3+1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2667057"/>
                <a:ext cx="5009064" cy="53046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71848" y="3694375"/>
                <a:ext cx="2084993" cy="6858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 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7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848" y="3694375"/>
                <a:ext cx="2084993" cy="68582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648848" y="3602875"/>
                <a:ext cx="5203027" cy="777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3+5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8848" y="3602875"/>
                <a:ext cx="5203027" cy="77732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71848" y="4797152"/>
                <a:ext cx="1444626" cy="736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</m:rad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sup>
                              </m:sSup>
                            </m:e>
                          </m:rad>
                        </m:num>
                        <m:den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848" y="4797152"/>
                <a:ext cx="1444626" cy="73648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198170" y="4691995"/>
                <a:ext cx="4666086" cy="9467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  <m:r>
                            <a:rPr lang="cs-CZ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6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8170" y="4691995"/>
                <a:ext cx="4666086" cy="94679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276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61056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jako mocninu o základu 2: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23143" y="2204864"/>
                <a:ext cx="2901692" cy="8678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43" y="2204864"/>
                <a:ext cx="2901692" cy="86780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392051" y="2391421"/>
                <a:ext cx="5142177" cy="49468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2051" y="2391421"/>
                <a:ext cx="5142177" cy="49468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3142" y="3237828"/>
                <a:ext cx="2793265" cy="10268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sSup>
                                        <m:sSupPr>
                                          <m:ctrlP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2</m:t>
                                          </m:r>
                                        </m:e>
                                        <m:sup>
                                          <m: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−1</m:t>
                                          </m:r>
                                        </m:sup>
                                      </m:sSup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∙</m:t>
                                      </m:r>
                                      <m:sSup>
                                        <m:sSupPr>
                                          <m:ctrlPr>
                                            <a:rPr lang="cs-CZ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pPr>
                                        <m:e>
                                          <m:d>
                                            <m:dPr>
                                              <m:ctrlPr>
                                                <a:rPr lang="cs-CZ" b="0" i="1" smtClean="0">
                                                  <a:latin typeface="Cambria Math"/>
                                                  <a:ea typeface="Cambria Math"/>
                                                </a:rPr>
                                              </m:ctrlPr>
                                            </m:dPr>
                                            <m:e>
                                              <m:f>
                                                <m:fPr>
                                                  <m:ctrlPr>
                                                    <a:rPr lang="cs-CZ" b="0" i="1" smtClean="0">
                                                      <a:latin typeface="Cambria Math"/>
                                                      <a:ea typeface="Cambria Math"/>
                                                    </a:rPr>
                                                  </m:ctrlPr>
                                                </m:fPr>
                                                <m:num>
                                                  <m:r>
                                                    <a:rPr lang="cs-CZ" b="0" i="1" smtClean="0">
                                                      <a:latin typeface="Cambria Math"/>
                                                      <a:ea typeface="Cambria Math"/>
                                                    </a:rPr>
                                                    <m:t>1</m:t>
                                                  </m:r>
                                                </m:num>
                                                <m:den>
                                                  <m:r>
                                                    <a:rPr lang="cs-CZ" b="0" i="1" smtClean="0">
                                                      <a:latin typeface="Cambria Math"/>
                                                      <a:ea typeface="Cambria Math"/>
                                                    </a:rPr>
                                                    <m:t>2</m:t>
                                                  </m:r>
                                                </m:den>
                                              </m:f>
                                            </m:e>
                                          </m:d>
                                        </m:e>
                                        <m:sup>
                                          <m:f>
                                            <m:fPr>
                                              <m:ctrlPr>
                                                <a:rPr lang="cs-CZ" b="0" i="1" smtClean="0">
                                                  <a:latin typeface="Cambria Math"/>
                                                  <a:ea typeface="Cambria Math"/>
                                                </a:rPr>
                                              </m:ctrlPr>
                                            </m:fPr>
                                            <m:num>
                                              <m:r>
                                                <a:rPr lang="cs-CZ" b="0" i="1" smtClean="0">
                                                  <a:latin typeface="Cambria Math"/>
                                                  <a:ea typeface="Cambria Math"/>
                                                </a:rPr>
                                                <m:t>3</m:t>
                                              </m:r>
                                            </m:num>
                                            <m:den>
                                              <m:r>
                                                <a:rPr lang="cs-CZ" b="0" i="1" smtClean="0">
                                                  <a:latin typeface="Cambria Math"/>
                                                  <a:ea typeface="Cambria Math"/>
                                                </a:rPr>
                                                <m:t>2</m:t>
                                              </m:r>
                                            </m:den>
                                          </m:f>
                                        </m:sup>
                                      </m:sSup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42" y="3237828"/>
                <a:ext cx="2793265" cy="10268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84841" y="3566572"/>
                <a:ext cx="26782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4841" y="3566572"/>
                <a:ext cx="2678297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3172" y="4806072"/>
                <a:ext cx="2774093" cy="4951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172" y="4806072"/>
                <a:ext cx="2774093" cy="4951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337265" y="4806072"/>
                <a:ext cx="3927229" cy="4951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4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5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7265" y="4806072"/>
                <a:ext cx="3927229" cy="4951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31240" y="5301208"/>
                <a:ext cx="4406527" cy="5087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8+8+6+4+5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1240" y="5301208"/>
                <a:ext cx="4406527" cy="50879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217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29152" y="1640020"/>
                <a:ext cx="2865528" cy="4977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0" smtClean="0">
                          <a:latin typeface="Cambria Math"/>
                        </a:rPr>
                        <m:t>Čí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slo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0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0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0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 :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0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0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0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0" smtClean="0">
                                  <a:latin typeface="Cambria Math"/>
                                </a:rPr>
                                <m:t>4 </m:t>
                              </m:r>
                            </m:den>
                          </m:f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rovn</m:t>
                      </m:r>
                      <m:r>
                        <a:rPr lang="cs-CZ" b="0" i="1" smtClean="0">
                          <a:latin typeface="Cambria Math"/>
                        </a:rPr>
                        <m:t>𝑜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9152" y="1640020"/>
                <a:ext cx="2865528" cy="4977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434113" y="2204864"/>
                <a:ext cx="5447902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      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10        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 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4113" y="2204864"/>
                <a:ext cx="5447902" cy="401970"/>
              </a:xfrm>
              <a:prstGeom prst="rect">
                <a:avLst/>
              </a:prstGeom>
              <a:blipFill rotWithShape="1">
                <a:blip r:embed="rId4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4788024" y="2137785"/>
            <a:ext cx="1080120" cy="57113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4016" y="436510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1" y="2988818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62713" y="2941721"/>
                <a:ext cx="3530967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raz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a</m:t>
                          </m:r>
                        </m:e>
                        <m:sup>
                          <m:r>
                            <a:rPr lang="cs-CZ" b="0" i="0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a</m:t>
                          </m:r>
                        </m:e>
                      </m:rad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pro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a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&gt;0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roven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2713" y="2941721"/>
                <a:ext cx="3530967" cy="372410"/>
              </a:xfrm>
              <a:prstGeom prst="rect">
                <a:avLst/>
              </a:prstGeom>
              <a:blipFill rotWithShape="1">
                <a:blip r:embed="rId5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94254" y="3429000"/>
                <a:ext cx="5290807" cy="4977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 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4254" y="3429000"/>
                <a:ext cx="5290807" cy="4977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vál 10"/>
          <p:cNvSpPr/>
          <p:nvPr/>
        </p:nvSpPr>
        <p:spPr>
          <a:xfrm>
            <a:off x="2828852" y="3429000"/>
            <a:ext cx="1080120" cy="57113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94773" y="4186689"/>
                <a:ext cx="3498907" cy="6646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li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&gt;0,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raz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>
                              <m:r>
                                <m:rPr>
                                  <m:brk m:alnAt="7"/>
                                </m:rPr>
                                <a:rPr lang="cs-CZ" b="0" i="0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g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cs-CZ" b="0" i="0" smtClean="0">
                                      <a:latin typeface="Cambria Math"/>
                                      <a:ea typeface="Cambria Math"/>
                                    </a:rPr>
                                    <m:t>x</m:t>
                                  </m:r>
                                </m:e>
                                <m:sup>
                                  <m:r>
                                    <a:rPr lang="cs-CZ" b="0" i="0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  <a:ea typeface="Cambria Math"/>
                        </a:rPr>
                        <m:t>roven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: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4773" y="4186689"/>
                <a:ext cx="3498907" cy="66460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494887" y="5115186"/>
                <a:ext cx="5486310" cy="4723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den>
                        </m:f>
                      </m:sup>
                    </m:sSup>
                    <m:r>
                      <a:rPr lang="cs-CZ" b="0" i="1" smtClean="0">
                        <a:latin typeface="Cambria Math"/>
                      </a:rPr>
                      <m:t>                 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den>
                        </m:f>
                      </m:sup>
                    </m:sSup>
                  </m:oMath>
                </a14:m>
                <a:r>
                  <a:rPr lang="cs-CZ" dirty="0" smtClean="0"/>
                  <a:t>        c)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sup>
                    </m:sSup>
                  </m:oMath>
                </a14:m>
                <a:r>
                  <a:rPr lang="cs-CZ" dirty="0" smtClean="0"/>
                  <a:t>           d)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den>
                        </m:f>
                      </m:sup>
                    </m:sSup>
                  </m:oMath>
                </a14:m>
                <a:r>
                  <a:rPr lang="cs-CZ" dirty="0" smtClean="0"/>
                  <a:t>         e)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4887" y="5115186"/>
                <a:ext cx="5486310" cy="472309"/>
              </a:xfrm>
              <a:prstGeom prst="rect">
                <a:avLst/>
              </a:prstGeom>
              <a:blipFill rotWithShape="1">
                <a:blip r:embed="rId8"/>
                <a:stretch>
                  <a:fillRect b="-1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vál 13"/>
          <p:cNvSpPr/>
          <p:nvPr/>
        </p:nvSpPr>
        <p:spPr>
          <a:xfrm>
            <a:off x="2828852" y="5076178"/>
            <a:ext cx="1080120" cy="57113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82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/>
      <p:bldP spid="10" grpId="0"/>
      <p:bldP spid="11" grpId="0" animBg="1"/>
      <p:bldP spid="12" grpId="0"/>
      <p:bldP spid="13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00902"/>
            <a:ext cx="6135162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racionálním 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1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6853" y="1704237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jako mocniny a zjedno</a:t>
            </a:r>
            <a:r>
              <a:rPr lang="cs-CZ" dirty="0" smtClean="0"/>
              <a:t>dušte: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60030" y="2276872"/>
                <a:ext cx="1330877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030" y="2276872"/>
                <a:ext cx="1330877" cy="372410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877776" y="2149786"/>
                <a:ext cx="3223511" cy="4994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2+3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deg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7776" y="2149786"/>
                <a:ext cx="3223511" cy="49949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8456" y="2963119"/>
                <a:ext cx="1358641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  :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456" y="2963119"/>
                <a:ext cx="1358641" cy="372410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877776" y="2839944"/>
                <a:ext cx="3082318" cy="495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3−2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7776" y="2839944"/>
                <a:ext cx="3082318" cy="4955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48897" y="3644005"/>
                <a:ext cx="1342547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𝑎𝑥</m:t>
                                  </m:r>
                                </m:e>
                              </m:rad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897" y="3644005"/>
                <a:ext cx="1342547" cy="372410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728035" y="3470371"/>
                <a:ext cx="4159472" cy="547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</m:e>
                                <m:sup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8035" y="3470371"/>
                <a:ext cx="4159472" cy="54797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99285" y="4323134"/>
                <a:ext cx="83465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285" y="4323134"/>
                <a:ext cx="834651" cy="401970"/>
              </a:xfrm>
              <a:prstGeom prst="rect">
                <a:avLst/>
              </a:prstGeom>
              <a:blipFill rotWithShape="1">
                <a:blip r:embed="rId9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374044" y="4216888"/>
                <a:ext cx="2132250" cy="49500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4044" y="4216888"/>
                <a:ext cx="2132250" cy="49500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99285" y="4946612"/>
                <a:ext cx="1707519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2∙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4 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: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285" y="4946612"/>
                <a:ext cx="1707519" cy="401970"/>
              </a:xfrm>
              <a:prstGeom prst="rect">
                <a:avLst/>
              </a:prstGeom>
              <a:blipFill rotWithShape="1">
                <a:blip r:embed="rId11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352123" y="4876273"/>
                <a:ext cx="4512326" cy="47230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sup>
                            </m:sSup>
                          </m:e>
                        </m:d>
                      </m:e>
                      <m:sup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den>
                        </m:f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: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sSup>
                              <m:sSup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e>
                              <m:sup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sup>
                            </m:sSup>
                          </m:e>
                        </m:d>
                      </m:e>
                      <m:sup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=2∙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  <m:sup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den>
                        </m:f>
                      </m:sup>
                    </m:sSup>
                  </m:oMath>
                </a14:m>
                <a:r>
                  <a:rPr lang="cs-CZ" dirty="0" smtClean="0"/>
                  <a:t>: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e>
                      <m:sup>
                        <m:f>
                          <m:fPr>
                            <m:ctrlPr>
                              <a:rPr lang="cs-CZ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4</m:t>
                            </m:r>
                          </m:den>
                        </m:f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e>
                      <m:sup>
                        <m:f>
                          <m:f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12+8−9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12</m:t>
                            </m:r>
                          </m:den>
                        </m:f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e>
                      <m:sup>
                        <m:f>
                          <m:f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11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12</m:t>
                            </m:r>
                          </m:den>
                        </m:f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123" y="4876273"/>
                <a:ext cx="4512326" cy="472309"/>
              </a:xfrm>
              <a:prstGeom prst="rect">
                <a:avLst/>
              </a:prstGeom>
              <a:blipFill rotWithShape="1">
                <a:blip r:embed="rId12"/>
                <a:stretch>
                  <a:fillRect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3879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procvičení a upevnění dovednosti určovat hodnoty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mocnina s racionálním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mocnitelem.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4147</TotalTime>
  <Words>1540</Words>
  <Application>Microsoft Office PowerPoint</Application>
  <PresentationFormat>Předvádění na obrazovce (4:3)</PresentationFormat>
  <Paragraphs>95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303</cp:revision>
  <dcterms:created xsi:type="dcterms:W3CDTF">2013-01-11T17:11:37Z</dcterms:created>
  <dcterms:modified xsi:type="dcterms:W3CDTF">2014-09-24T10:55:56Z</dcterms:modified>
</cp:coreProperties>
</file>