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308" r:id="rId4"/>
    <p:sldId id="316" r:id="rId5"/>
    <p:sldId id="315" r:id="rId6"/>
    <p:sldId id="317" r:id="rId7"/>
    <p:sldId id="319" r:id="rId8"/>
    <p:sldId id="320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71" autoAdjust="0"/>
  </p:normalViewPr>
  <p:slideViewPr>
    <p:cSldViewPr>
      <p:cViewPr>
        <p:scale>
          <a:sx n="85" d="100"/>
          <a:sy n="85" d="100"/>
        </p:scale>
        <p:origin x="-576" y="4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0407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0407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0407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Relationship Id="rId9" Type="http://schemas.openxmlformats.org/officeDocument/2006/relationships/image" Target="../media/image5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8481" y="3356992"/>
            <a:ext cx="4390438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Mocniny s racionálním mocnitelem</a:t>
            </a: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</a:t>
            </a: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Procvičování 2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582" y="98072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III-2-02-18_Mocniny_a_odmocniny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530120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16831" y="764704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racionálním 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4181" y="1735015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259632" y="1694808"/>
            <a:ext cx="51638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Zapište jako mocninu o základu 2:</a:t>
            </a: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70823" y="2133597"/>
                <a:ext cx="797782" cy="9086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8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0823" y="2133597"/>
                <a:ext cx="797782" cy="90864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928910" y="2133597"/>
                <a:ext cx="3024098" cy="9484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sSup>
                                    <m:sSup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2</m:t>
                                      </m:r>
                                    </m:e>
                                    <m:sup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</m:e>
                              </m:d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sSup>
                                    <m:sSup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2</m:t>
                                      </m:r>
                                    </m:e>
                                    <m:sup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3</m:t>
                                      </m:r>
                                    </m:sup>
                                  </m:sSup>
                                </m:e>
                              </m:d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2−6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8910" y="2133597"/>
                <a:ext cx="3024098" cy="9484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170823" y="3202326"/>
                <a:ext cx="915827" cy="9080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0823" y="3202326"/>
                <a:ext cx="915827" cy="90806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061479" y="3406163"/>
                <a:ext cx="2758960" cy="50039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</m:e>
                          </m:d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−2+3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1479" y="3406163"/>
                <a:ext cx="2758960" cy="50039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174313" y="4229570"/>
                <a:ext cx="974113" cy="74276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g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4313" y="4229570"/>
                <a:ext cx="974113" cy="74276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148426" y="4114098"/>
                <a:ext cx="2887072" cy="90601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9−4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8426" y="4114098"/>
                <a:ext cx="2887072" cy="90601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174313" y="5157192"/>
                <a:ext cx="1028037" cy="72782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g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4313" y="5157192"/>
                <a:ext cx="1028037" cy="72782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086650" y="5068385"/>
                <a:ext cx="3008901" cy="905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2−9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6650" y="5068385"/>
                <a:ext cx="3008901" cy="90544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00902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racionálním 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11560" y="1762943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72040" y="1747554"/>
            <a:ext cx="66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Zapište jako mocniny a zjedno</a:t>
            </a:r>
            <a:r>
              <a:rPr lang="cs-CZ" dirty="0"/>
              <a:t>dušte:</a:t>
            </a: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758794" y="2393885"/>
                <a:ext cx="872290" cy="7039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g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8794" y="2393885"/>
                <a:ext cx="872290" cy="70391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631084" y="2292511"/>
                <a:ext cx="2205155" cy="90665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2−3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31084" y="2292511"/>
                <a:ext cx="2205155" cy="90665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746218" y="3299030"/>
                <a:ext cx="939809" cy="74462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𝑎𝑏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g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𝑎𝑏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218" y="3299030"/>
                <a:ext cx="939809" cy="74462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623415" y="3198393"/>
                <a:ext cx="3031471" cy="94590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𝑎𝑏</m:t>
                                  </m:r>
                                </m:e>
                              </m:d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𝑎𝑏</m:t>
                                  </m:r>
                                </m:e>
                              </m:d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𝑎𝑏</m:t>
                              </m:r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3−2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𝑎𝑏</m:t>
                              </m:r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3415" y="3198393"/>
                <a:ext cx="3031471" cy="94590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758794" y="4293096"/>
                <a:ext cx="823431" cy="61856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8794" y="4293096"/>
                <a:ext cx="823431" cy="61856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598985" y="4348271"/>
                <a:ext cx="1540165" cy="5082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8985" y="4348271"/>
                <a:ext cx="1540165" cy="50821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774477" y="5157192"/>
                <a:ext cx="1420196" cy="3724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  :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4477" y="5157192"/>
                <a:ext cx="1420196" cy="372410"/>
              </a:xfrm>
              <a:prstGeom prst="rect">
                <a:avLst/>
              </a:prstGeom>
              <a:blipFill rotWithShape="1">
                <a:blip r:embed="rId8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178990" y="5038973"/>
                <a:ext cx="2705163" cy="5082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: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2−3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8990" y="5038973"/>
                <a:ext cx="2705163" cy="50821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1104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17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00902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racionálním 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9551" y="1735015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1673460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Vyjádřete jako mocninu deseti: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63870" y="2276872"/>
                <a:ext cx="17355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0,1∙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−0,4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870" y="2276872"/>
                <a:ext cx="1735540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051720" y="2137988"/>
                <a:ext cx="6258765" cy="5087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−0,4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−1</m:t>
                          </m:r>
                        </m:sup>
                      </m:sSup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−0,8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−1,8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18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9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1720" y="2137988"/>
                <a:ext cx="6258765" cy="50879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62560" y="2870981"/>
                <a:ext cx="1700530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560" y="2870981"/>
                <a:ext cx="1700530" cy="401970"/>
              </a:xfrm>
              <a:prstGeom prst="rect">
                <a:avLst/>
              </a:prstGeom>
              <a:blipFill rotWithShape="1">
                <a:blip r:embed="rId4"/>
                <a:stretch>
                  <a:fillRect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057935" y="2765761"/>
                <a:ext cx="2975238" cy="5071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4+3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7935" y="2765761"/>
                <a:ext cx="2975238" cy="50719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23669" y="3358626"/>
                <a:ext cx="1884618" cy="5082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1 000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100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669" y="3358626"/>
                <a:ext cx="1884618" cy="50821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157457" y="3358626"/>
                <a:ext cx="3662926" cy="4946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=10∙10=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7457" y="3358626"/>
                <a:ext cx="3662926" cy="49468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62560" y="3933056"/>
                <a:ext cx="1054328" cy="6750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10</m:t>
                              </m:r>
                            </m:e>
                          </m:rad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560" y="3933056"/>
                <a:ext cx="1054328" cy="67505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521793" y="4016187"/>
                <a:ext cx="2047675" cy="5087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1793" y="4016187"/>
                <a:ext cx="2047675" cy="50879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63870" y="4725144"/>
                <a:ext cx="1986441" cy="57733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ad>
                                <m:radPr>
                                  <m:degHide m:val="on"/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10</m:t>
                                  </m:r>
                                </m:e>
                              </m:rad>
                              <m:r>
                                <a:rPr lang="cs-CZ" b="0" i="1" smtClean="0">
                                  <a:latin typeface="Cambria Math"/>
                                </a:rPr>
                                <m:t> 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−2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870" y="4725144"/>
                <a:ext cx="1986441" cy="577338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290871" y="4655510"/>
                <a:ext cx="3341812" cy="64697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10</m:t>
                                  </m:r>
                                </m:e>
                                <m:sup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2</m:t>
                                      </m:r>
                                    </m:den>
                                  </m:f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−2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10</m:t>
                                  </m:r>
                                </m:e>
                                <m:sup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3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2</m:t>
                                      </m:r>
                                    </m:den>
                                  </m:f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0871" y="4655510"/>
                <a:ext cx="3341812" cy="64697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63870" y="5445224"/>
                <a:ext cx="1386533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870" y="5445224"/>
                <a:ext cx="1386533" cy="6127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763688" y="5497482"/>
                <a:ext cx="2334101" cy="5082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5497482"/>
                <a:ext cx="2334101" cy="50821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62767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  <p:bldP spid="13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00902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racionálním 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551" y="1735015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92827" y="1704237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Vypočítejte bez kalkulačky: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887921" y="2221783"/>
                <a:ext cx="1584793" cy="5082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27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81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7921" y="2221783"/>
                <a:ext cx="1584793" cy="50821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400089" y="2236434"/>
                <a:ext cx="3198568" cy="4789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ad>
                                <m:ra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radPr>
                                <m:deg>
                                  <m:r>
                                    <m:rPr>
                                      <m:brk m:alnAt="7"/>
                                    </m:rP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g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27</m:t>
                                  </m:r>
                                </m:e>
                              </m:rad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81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=9−3=6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0089" y="2236434"/>
                <a:ext cx="3198568" cy="47891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959929" y="2978750"/>
                <a:ext cx="1151405" cy="4952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9929" y="2978750"/>
                <a:ext cx="1151405" cy="4952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2079627" y="2970270"/>
                <a:ext cx="1144801" cy="49526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3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79627" y="2970270"/>
                <a:ext cx="1144801" cy="4952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911229" y="3700228"/>
                <a:ext cx="1987211" cy="5076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∙10∙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1229" y="3700228"/>
                <a:ext cx="1987211" cy="50763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810650" y="3700228"/>
                <a:ext cx="2377446" cy="4952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1+3−4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0650" y="3700228"/>
                <a:ext cx="2377446" cy="4952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954209" y="4432512"/>
                <a:ext cx="1373261" cy="4952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: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4209" y="4432512"/>
                <a:ext cx="1373261" cy="49526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256169" y="4433009"/>
                <a:ext cx="2188356" cy="50039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e>
                          </m:d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6169" y="4433009"/>
                <a:ext cx="2188356" cy="50039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954209" y="5093625"/>
                <a:ext cx="1268424" cy="4932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20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4209" y="5093625"/>
                <a:ext cx="1268424" cy="49327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118166" y="5093624"/>
                <a:ext cx="4347472" cy="4932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∙5</m:t>
                              </m:r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=5∙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8166" y="5093624"/>
                <a:ext cx="4347472" cy="49327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22171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7" grpId="0"/>
      <p:bldP spid="19" grpId="0"/>
      <p:bldP spid="21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00902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racionálním 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9551" y="1735015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149994" y="1717954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 využitím pravidel o počítání s mocninami vypočítejte</a:t>
            </a:r>
            <a:r>
              <a:rPr lang="cs-CZ" dirty="0" smtClean="0"/>
              <a:t>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73447" y="2292096"/>
                <a:ext cx="2858860" cy="67172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4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∙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447" y="2292096"/>
                <a:ext cx="2858860" cy="67172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347864" y="2281066"/>
                <a:ext cx="5050998" cy="8935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2281066"/>
                <a:ext cx="5050998" cy="89351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971600" y="3074800"/>
                <a:ext cx="3321487" cy="51270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−12+4+3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6+3−4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3074800"/>
                <a:ext cx="3321487" cy="51270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79356" y="4089060"/>
                <a:ext cx="3447674" cy="8922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6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54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356" y="4089060"/>
                <a:ext cx="3447674" cy="89229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918037" y="4355531"/>
                <a:ext cx="2748445" cy="4946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2∙27</m:t>
                              </m:r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8037" y="4355531"/>
                <a:ext cx="2748445" cy="49468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948147" y="5265156"/>
                <a:ext cx="5472396" cy="49385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∙3∙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3+1+4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3+2+1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8147" y="5265156"/>
                <a:ext cx="5472396" cy="49385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46825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2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00902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racionálním 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39552" y="1772814"/>
                <a:ext cx="2606739" cy="8922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g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7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7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772814"/>
                <a:ext cx="2606739" cy="89229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987824" y="1970079"/>
                <a:ext cx="5328190" cy="4977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12−8+3−5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−8+5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7824" y="1970079"/>
                <a:ext cx="5328190" cy="4977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957149" y="2713720"/>
                <a:ext cx="1232902" cy="49385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7149" y="2713720"/>
                <a:ext cx="1232902" cy="49385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39552" y="3500458"/>
                <a:ext cx="1616789" cy="12128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sSup>
                                    <m:sSup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5</m:t>
                                      </m:r>
                                    </m:e>
                                    <m:sup>
                                      <m:f>
                                        <m:fPr>
                                          <m:ctrlPr>
                                            <a:rPr lang="cs-CZ" b="0" i="1" smtClean="0">
                                              <a:latin typeface="Cambria Math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cs-CZ" b="0" i="1" smtClean="0">
                                              <a:latin typeface="Cambria Math"/>
                                            </a:rPr>
                                            <m:t>4</m:t>
                                          </m:r>
                                        </m:num>
                                        <m:den>
                                          <m:r>
                                            <a:rPr lang="cs-CZ" b="0" i="1" smtClean="0">
                                              <a:latin typeface="Cambria Math"/>
                                            </a:rPr>
                                            <m:t>3</m:t>
                                          </m:r>
                                        </m:den>
                                      </m:f>
                                    </m:sup>
                                  </m:s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∙</m:t>
                                  </m:r>
                                  <m:rad>
                                    <m:radPr>
                                      <m:ctrlP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radPr>
                                    <m:deg>
                                      <m:r>
                                        <m:rPr>
                                          <m:brk m:alnAt="7"/>
                                        </m:rP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3</m:t>
                                      </m:r>
                                    </m:deg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5</m:t>
                                      </m:r>
                                    </m:e>
                                  </m:rad>
                                </m:e>
                              </m:d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sSup>
                                    <m:sSup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5</m:t>
                                      </m:r>
                                    </m:e>
                                    <m:sup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∙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5</m:t>
                                      </m:r>
                                    </m:e>
                                  </m:rad>
                                </m:e>
                              </m:d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3500458"/>
                <a:ext cx="1616789" cy="121289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153244" y="3658859"/>
                <a:ext cx="4005905" cy="9099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4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6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den>
                              </m:f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8+1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6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4+1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10</m:t>
                                  </m:r>
                                </m:den>
                              </m:f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9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10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3244" y="3658859"/>
                <a:ext cx="4005905" cy="90992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13217" y="5085184"/>
                <a:ext cx="1551066" cy="11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2</m:t>
                                      </m:r>
                                    </m:e>
                                    <m:sup>
                                      <m:f>
                                        <m:fPr>
                                          <m:ctrlPr>
                                            <a:rPr lang="cs-CZ" b="0" i="1" smtClean="0">
                                              <a:latin typeface="Cambria Math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cs-CZ" b="0" i="1" smtClean="0">
                                              <a:latin typeface="Cambria Math"/>
                                            </a:rPr>
                                            <m:t>2</m:t>
                                          </m:r>
                                        </m:num>
                                        <m:den>
                                          <m:r>
                                            <a:rPr lang="cs-CZ" b="0" i="1" smtClean="0">
                                              <a:latin typeface="Cambria Math"/>
                                            </a:rPr>
                                            <m:t>3</m:t>
                                          </m:r>
                                        </m:den>
                                      </m:f>
                                    </m:sup>
                                  </m:sSup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∙</m:t>
                                  </m:r>
                                  <m:sSup>
                                    <m:sSupPr>
                                      <m:ctrlP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e>
                                    <m:sup>
                                      <m:f>
                                        <m:fPr>
                                          <m:ctrlPr>
                                            <a:rPr lang="cs-CZ" b="0" i="1" smtClean="0">
                                              <a:latin typeface="Cambria Math"/>
                                              <a:ea typeface="Cambria Math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cs-CZ" b="0" i="1" smtClean="0">
                                              <a:latin typeface="Cambria Math"/>
                                              <a:ea typeface="Cambria Math"/>
                                            </a:rPr>
                                            <m:t>1</m:t>
                                          </m:r>
                                        </m:num>
                                        <m:den>
                                          <m:r>
                                            <a:rPr lang="cs-CZ" b="0" i="1" smtClean="0">
                                              <a:latin typeface="Cambria Math"/>
                                              <a:ea typeface="Cambria Math"/>
                                            </a:rPr>
                                            <m:t>4</m:t>
                                          </m:r>
                                        </m:den>
                                      </m:f>
                                    </m:sup>
                                  </m:sSup>
                                </m:den>
                              </m:f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217" y="5085184"/>
                <a:ext cx="1551066" cy="116166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972372" y="5115526"/>
                <a:ext cx="4129272" cy="113556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cs-CZ" i="1"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i="1">
                                          <a:latin typeface="Cambria Math"/>
                                        </a:rPr>
                                        <m:t>2</m:t>
                                      </m:r>
                                    </m:e>
                                    <m:sup>
                                      <m:f>
                                        <m:fPr>
                                          <m:ctrlPr>
                                            <a:rPr lang="cs-CZ" i="1">
                                              <a:latin typeface="Cambria Math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cs-CZ" i="1">
                                              <a:latin typeface="Cambria Math"/>
                                            </a:rPr>
                                            <m:t>2</m:t>
                                          </m:r>
                                        </m:num>
                                        <m:den>
                                          <m:r>
                                            <a:rPr lang="cs-CZ" i="1">
                                              <a:latin typeface="Cambria Math"/>
                                            </a:rPr>
                                            <m:t>3</m:t>
                                          </m:r>
                                        </m:den>
                                      </m:f>
                                    </m:sup>
                                  </m:sSup>
                                </m:num>
                                <m:den>
                                  <m:sSup>
                                    <m:sSup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2</m:t>
                                      </m:r>
                                    </m:e>
                                    <m:sup>
                                      <m:f>
                                        <m:fPr>
                                          <m:ctrlPr>
                                            <a:rPr lang="cs-CZ" b="0" i="1" smtClean="0">
                                              <a:latin typeface="Cambria Math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cs-CZ" b="0" i="1" smtClean="0">
                                              <a:latin typeface="Cambria Math"/>
                                            </a:rPr>
                                            <m:t>5</m:t>
                                          </m:r>
                                        </m:num>
                                        <m:den>
                                          <m:r>
                                            <a:rPr lang="cs-CZ" b="0" i="1" smtClean="0">
                                              <a:latin typeface="Cambria Math"/>
                                            </a:rPr>
                                            <m:t>4</m:t>
                                          </m:r>
                                        </m:den>
                                      </m:f>
                                    </m:sup>
                                  </m:sSup>
                                </m:den>
                              </m:f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e>
                                <m:sup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8−15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12</m:t>
                                      </m:r>
                                    </m:den>
                                  </m:f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</m:t>
                                  </m:r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7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12</m:t>
                                      </m:r>
                                    </m:den>
                                  </m:f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49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72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2372" y="5115526"/>
                <a:ext cx="4129272" cy="113556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38799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9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procvičení a upevnění dovednosti určovat hodnoty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mocnina s racionálním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mocnitelem.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4304</TotalTime>
  <Words>1518</Words>
  <Application>Microsoft Office PowerPoint</Application>
  <PresentationFormat>Předvádění na obrazovce (4:3)</PresentationFormat>
  <Paragraphs>94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319</cp:revision>
  <dcterms:created xsi:type="dcterms:W3CDTF">2013-01-11T17:11:37Z</dcterms:created>
  <dcterms:modified xsi:type="dcterms:W3CDTF">2014-09-24T10:56:43Z</dcterms:modified>
</cp:coreProperties>
</file>