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21" r:id="rId5"/>
    <p:sldId id="322" r:id="rId6"/>
    <p:sldId id="323" r:id="rId7"/>
    <p:sldId id="324" r:id="rId8"/>
    <p:sldId id="325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1" d="100"/>
          <a:sy n="71" d="100"/>
        </p:scale>
        <p:origin x="-996" y="-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Mocniny a odmocniny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souhrnné opakování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4200" y="90872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III-2-02-19_Mocniny_a_odmocniny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6831" y="764704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a odmocniny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418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730776"/>
            <a:ext cx="2960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Vypočtěte: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57854" y="2204864"/>
                <a:ext cx="24888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∙5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=8 000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7854" y="2204864"/>
                <a:ext cx="2488886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266419" y="2704003"/>
                <a:ext cx="25017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∙8∙0∙4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6419" y="2704003"/>
                <a:ext cx="250171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257854" y="3144743"/>
                <a:ext cx="23574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35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∙0,2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7854" y="3144743"/>
                <a:ext cx="235744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259632" y="3645024"/>
                <a:ext cx="22292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∙0,5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3645024"/>
                <a:ext cx="222920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187515" y="4054110"/>
                <a:ext cx="4367862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27+20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47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2 209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2 025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515" y="4054110"/>
                <a:ext cx="4367862" cy="76937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187515" y="5013176"/>
                <a:ext cx="3712042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6−5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9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515" y="5013176"/>
                <a:ext cx="3712042" cy="7693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2374232" y="2244819"/>
            <a:ext cx="1421631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001626" y="2729506"/>
            <a:ext cx="710816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97078" y="3184698"/>
            <a:ext cx="995921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550030" y="3684979"/>
            <a:ext cx="1062270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526632" y="4128888"/>
            <a:ext cx="3028745" cy="6945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517274" y="5023706"/>
            <a:ext cx="2351450" cy="7483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6831" y="764704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a odmocniny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418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730776"/>
            <a:ext cx="2960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Vypočtěte: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71319" y="2276872"/>
                <a:ext cx="1452577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0,36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=0,6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319" y="2276872"/>
                <a:ext cx="1452577" cy="4277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04746" y="2852936"/>
                <a:ext cx="1814406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25</m:t>
                              </m:r>
                            </m:den>
                          </m:f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25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4746" y="2852936"/>
                <a:ext cx="1814406" cy="9106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271319" y="4005064"/>
                <a:ext cx="1995226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1 000</m:t>
                              </m:r>
                            </m:den>
                          </m:f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319" y="4005064"/>
                <a:ext cx="1995226" cy="9106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287942" y="5229200"/>
                <a:ext cx="1662506" cy="6778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125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7942" y="5229200"/>
                <a:ext cx="1662506" cy="67787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114800" y="2302648"/>
                <a:ext cx="3287567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=4∙2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302648"/>
                <a:ext cx="3287567" cy="40197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119700" y="3212976"/>
                <a:ext cx="3421065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49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∙64∙0,25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=7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∙8∙0,5=28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9700" y="3212976"/>
                <a:ext cx="3421065" cy="4277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089612" y="4241273"/>
                <a:ext cx="2578142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64+36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9612" y="4241273"/>
                <a:ext cx="2578142" cy="40197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119700" y="5359847"/>
                <a:ext cx="1936941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9−25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−16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9700" y="5359847"/>
                <a:ext cx="1936941" cy="40754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6213285" y="539806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nelze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294055" y="2389530"/>
            <a:ext cx="1421631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141174" y="3018862"/>
            <a:ext cx="1125372" cy="6218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37434" y="4155040"/>
            <a:ext cx="829111" cy="642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239633" y="5307084"/>
            <a:ext cx="710816" cy="5999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46123" y="2389530"/>
            <a:ext cx="2062181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950594" y="3312513"/>
            <a:ext cx="1451773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451869" y="4331385"/>
            <a:ext cx="1209541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352823" y="5423428"/>
            <a:ext cx="1421631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152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6" grpId="1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6831" y="764704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a odmocniny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4181" y="2209103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2204864"/>
            <a:ext cx="2960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Vypočtěte: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07560" y="1700808"/>
            <a:ext cx="7576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Které mocniny můžeme násobit a dělit? Co musí mít stejného tyto mocniny?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4181" y="169722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259632" y="2741836"/>
                <a:ext cx="2698880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3+5+1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741836"/>
                <a:ext cx="2698880" cy="37241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189330" y="3263304"/>
                <a:ext cx="4140108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=−24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=−24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9330" y="3263304"/>
                <a:ext cx="4140108" cy="372410"/>
              </a:xfrm>
              <a:prstGeom prst="rect">
                <a:avLst/>
              </a:prstGeom>
              <a:blipFill rotWithShape="1">
                <a:blip r:embed="rId3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107560" y="3635714"/>
                <a:ext cx="6026714" cy="5860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𝑧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−5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7</m:t>
                                  </m:r>
                                </m:sup>
                              </m:sSup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𝑧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/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2+3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7560" y="3635714"/>
                <a:ext cx="6026714" cy="58605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259632" y="4437112"/>
                <a:ext cx="31257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:3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4437112"/>
                <a:ext cx="31257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309411" y="5032703"/>
                <a:ext cx="2910605" cy="3929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:8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/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9411" y="5032703"/>
                <a:ext cx="2910605" cy="392993"/>
              </a:xfrm>
              <a:prstGeom prst="rect">
                <a:avLst/>
              </a:prstGeom>
              <a:blipFill rotWithShape="1">
                <a:blip r:embed="rId6"/>
                <a:stretch>
                  <a:fillRect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327139" y="5472375"/>
                <a:ext cx="4462824" cy="508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:5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4−9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12</m:t>
                              </m:r>
                            </m:den>
                          </m:f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15−1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12</m:t>
                              </m:r>
                            </m:den>
                          </m:f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7139" y="5472375"/>
                <a:ext cx="4462824" cy="50821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bdélník 33"/>
          <p:cNvSpPr/>
          <p:nvPr/>
        </p:nvSpPr>
        <p:spPr>
          <a:xfrm>
            <a:off x="2609441" y="2741836"/>
            <a:ext cx="1511476" cy="3667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309671" y="3304798"/>
            <a:ext cx="2019767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55233" y="3784032"/>
            <a:ext cx="2493031" cy="4377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847735" y="4443202"/>
            <a:ext cx="1421631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309671" y="5084488"/>
            <a:ext cx="1274742" cy="289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89527" y="5536915"/>
            <a:ext cx="2530579" cy="4436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07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6831" y="764704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a odmocniny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4181" y="169722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19808" y="165093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 umocníme mocninu? Řekněte pravidlo a uveďte jednoduchý příklad.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89611" y="2348880"/>
                <a:ext cx="17590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 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9611" y="2348880"/>
                <a:ext cx="1759008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48619" y="2348880"/>
                <a:ext cx="9797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619" y="2348880"/>
                <a:ext cx="97975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228634" y="2852936"/>
                <a:ext cx="1819985" cy="7750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𝑎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sup>
                                  </m:sSup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𝑏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𝑥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4</m:t>
                                      </m:r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  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8634" y="2852936"/>
                <a:ext cx="1819985" cy="7750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048619" y="2962966"/>
                <a:ext cx="851515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8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619" y="2962966"/>
                <a:ext cx="851515" cy="66499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85471" y="3824064"/>
                <a:ext cx="1897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   =    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5471" y="3824064"/>
                <a:ext cx="1897443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48619" y="3824064"/>
                <a:ext cx="15374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8619" y="3824064"/>
                <a:ext cx="1537472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265103" y="4424663"/>
                <a:ext cx="1807931" cy="7789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1,5</m:t>
                                  </m:r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𝑎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5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𝑎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   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5103" y="4424663"/>
                <a:ext cx="1807931" cy="7789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926439" y="4558262"/>
                <a:ext cx="2996461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2,25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225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2500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6439" y="4558262"/>
                <a:ext cx="2996461" cy="64819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275793" y="5589240"/>
                <a:ext cx="1786643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0,7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𝑛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5793" y="5589240"/>
                <a:ext cx="1786643" cy="3724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913830" y="5589240"/>
                <a:ext cx="13176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0,49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3830" y="5589240"/>
                <a:ext cx="1317668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Obdélník 30"/>
          <p:cNvSpPr/>
          <p:nvPr/>
        </p:nvSpPr>
        <p:spPr>
          <a:xfrm>
            <a:off x="3066641" y="2385418"/>
            <a:ext cx="1511476" cy="3667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048619" y="3037481"/>
            <a:ext cx="1588015" cy="515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028880" y="3828617"/>
            <a:ext cx="1511476" cy="3667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073034" y="4638804"/>
            <a:ext cx="2651094" cy="6163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961075" y="5594873"/>
            <a:ext cx="1511476" cy="3667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94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40" grpId="0" animBg="1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6831" y="764704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a odmocniny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4181" y="169722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73705" y="1692339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Zjednodušte: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15870" y="2271514"/>
                <a:ext cx="1131079" cy="7389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   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870" y="2271514"/>
                <a:ext cx="1131079" cy="7389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946949" y="2185656"/>
                <a:ext cx="1843390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949" y="2185656"/>
                <a:ext cx="1843390" cy="9106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15999" y="2513379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5999" y="2513379"/>
                <a:ext cx="80239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06760" y="3317242"/>
                <a:ext cx="1102225" cy="7389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rad>
                            <m:ra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8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  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760" y="3317242"/>
                <a:ext cx="1102225" cy="7389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99765" y="3225357"/>
                <a:ext cx="1863715" cy="9227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8</m:t>
                                  </m:r>
                                </m:sup>
                              </m:sSup>
                            </m:den>
                          </m:f>
                        </m:e>
                      </m:ra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i="1">
                              <a:latin typeface="Cambria Math"/>
                            </a:rPr>
                            <m:t>3</m:t>
                          </m:r>
                        </m:deg>
                        <m:e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i="1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9765" y="3225357"/>
                <a:ext cx="1863715" cy="92275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515998" y="3605274"/>
                <a:ext cx="805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5998" y="3605274"/>
                <a:ext cx="80586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53782" y="4365103"/>
                <a:ext cx="1320170" cy="7362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27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782" y="4365103"/>
                <a:ext cx="1320170" cy="73622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964090" y="4296936"/>
                <a:ext cx="3944606" cy="9066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2−3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4090" y="4296936"/>
                <a:ext cx="3944606" cy="90665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444208" y="4595550"/>
                <a:ext cx="8699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4595550"/>
                <a:ext cx="869918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53782" y="5445224"/>
                <a:ext cx="1870512" cy="736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25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𝑢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𝑢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1 000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𝑢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 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782" y="5445224"/>
                <a:ext cx="1870512" cy="73699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485315" y="5506977"/>
                <a:ext cx="2030684" cy="703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𝑢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g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5315" y="5506977"/>
                <a:ext cx="2030684" cy="70391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101662" y="5674266"/>
                <a:ext cx="8108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1662" y="5674266"/>
                <a:ext cx="810863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délník 16"/>
          <p:cNvSpPr/>
          <p:nvPr/>
        </p:nvSpPr>
        <p:spPr>
          <a:xfrm>
            <a:off x="1941400" y="4365103"/>
            <a:ext cx="5372726" cy="838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585032" y="5445224"/>
            <a:ext cx="3211103" cy="7369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941400" y="3225357"/>
            <a:ext cx="3278671" cy="9227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64090" y="2205198"/>
            <a:ext cx="3354308" cy="8911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90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6831" y="764704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a odmocniny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4181" y="169722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47872" y="1543338"/>
            <a:ext cx="72307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Kolik sazenic aksamitníku se musí připravit k osázení záhonu tvaru pravidelného šestiúhelníku o délce strany a = 1m, počítá-li se na jednu sazenici  s plochou  0,02 m</a:t>
            </a:r>
            <a:r>
              <a:rPr lang="cs-CZ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524181" y="2466668"/>
            <a:ext cx="79544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44506" y="2554506"/>
            <a:ext cx="1376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Řešení:</a:t>
            </a:r>
            <a:endParaRPr lang="cs-CZ" sz="1400" b="1" dirty="0"/>
          </a:p>
        </p:txBody>
      </p:sp>
      <p:sp>
        <p:nvSpPr>
          <p:cNvPr id="26" name="Šestiúhelník 25"/>
          <p:cNvSpPr/>
          <p:nvPr/>
        </p:nvSpPr>
        <p:spPr>
          <a:xfrm>
            <a:off x="1523612" y="2725232"/>
            <a:ext cx="1427150" cy="1265892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584437" y="3941867"/>
                <a:ext cx="8609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=1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4437" y="3941867"/>
                <a:ext cx="860941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>
            <a:stCxn id="26" idx="5"/>
            <a:endCxn id="26" idx="2"/>
          </p:cNvCxnSpPr>
          <p:nvPr/>
        </p:nvCxnSpPr>
        <p:spPr>
          <a:xfrm flipH="1">
            <a:off x="1840085" y="2725232"/>
            <a:ext cx="794204" cy="12658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26" idx="1"/>
          </p:cNvCxnSpPr>
          <p:nvPr/>
        </p:nvCxnSpPr>
        <p:spPr>
          <a:xfrm>
            <a:off x="1856024" y="2753112"/>
            <a:ext cx="778265" cy="123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26" idx="0"/>
            <a:endCxn id="26" idx="3"/>
          </p:cNvCxnSpPr>
          <p:nvPr/>
        </p:nvCxnSpPr>
        <p:spPr>
          <a:xfrm flipH="1">
            <a:off x="1523612" y="3358178"/>
            <a:ext cx="14271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ovnoramenný trojúhelník 37"/>
          <p:cNvSpPr/>
          <p:nvPr/>
        </p:nvSpPr>
        <p:spPr>
          <a:xfrm>
            <a:off x="1856024" y="3372118"/>
            <a:ext cx="762325" cy="61900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39" name="Rovnoramenný trojúhelník 38"/>
          <p:cNvSpPr/>
          <p:nvPr/>
        </p:nvSpPr>
        <p:spPr>
          <a:xfrm>
            <a:off x="4283968" y="2923838"/>
            <a:ext cx="1224136" cy="93721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708270" y="3079115"/>
                <a:ext cx="375531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60</m:t>
                      </m:r>
                      <m:r>
                        <a:rPr lang="cs-CZ" sz="1400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8270" y="3079115"/>
                <a:ext cx="375531" cy="307777"/>
              </a:xfrm>
              <a:prstGeom prst="rect">
                <a:avLst/>
              </a:prstGeom>
              <a:blipFill rotWithShape="1">
                <a:blip r:embed="rId3"/>
                <a:stretch>
                  <a:fillRect r="-11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Šipka doprava 40"/>
          <p:cNvSpPr/>
          <p:nvPr/>
        </p:nvSpPr>
        <p:spPr>
          <a:xfrm>
            <a:off x="5724128" y="3079115"/>
            <a:ext cx="288032" cy="138499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2" name="Rovnoramenný trojúhelník 41"/>
          <p:cNvSpPr/>
          <p:nvPr/>
        </p:nvSpPr>
        <p:spPr>
          <a:xfrm>
            <a:off x="6228184" y="3079115"/>
            <a:ext cx="216024" cy="138499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43" name="TextovéPole 42"/>
          <p:cNvSpPr txBox="1"/>
          <p:nvPr/>
        </p:nvSpPr>
        <p:spPr>
          <a:xfrm>
            <a:off x="6476553" y="2963698"/>
            <a:ext cx="14798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 rovnostranný</a:t>
            </a:r>
            <a:endParaRPr lang="cs-CZ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249835" y="3322848"/>
                <a:ext cx="8609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=1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9835" y="3322848"/>
                <a:ext cx="860941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758148" y="3344154"/>
                <a:ext cx="8609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=1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8148" y="3344154"/>
                <a:ext cx="860941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878953" y="3661242"/>
                <a:ext cx="970137" cy="4602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𝑆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sz="1400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1400" i="1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1400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8953" y="3661242"/>
                <a:ext cx="970137" cy="460254"/>
              </a:xfrm>
              <a:prstGeom prst="rect">
                <a:avLst/>
              </a:prstGeom>
              <a:blipFill rotWithShape="1">
                <a:blip r:embed="rId6"/>
                <a:stretch>
                  <a:fillRect b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>
            <a:stCxn id="39" idx="0"/>
            <a:endCxn id="39" idx="3"/>
          </p:cNvCxnSpPr>
          <p:nvPr/>
        </p:nvCxnSpPr>
        <p:spPr>
          <a:xfrm>
            <a:off x="4896036" y="2923838"/>
            <a:ext cx="0" cy="9372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Obdélník 48"/>
              <p:cNvSpPr/>
              <p:nvPr/>
            </p:nvSpPr>
            <p:spPr>
              <a:xfrm>
                <a:off x="4831622" y="3434695"/>
                <a:ext cx="409215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1400" i="1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9" name="Obdélník 4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1622" y="3434695"/>
                <a:ext cx="409215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Obdélník 50"/>
              <p:cNvSpPr/>
              <p:nvPr/>
            </p:nvSpPr>
            <p:spPr>
              <a:xfrm>
                <a:off x="4896035" y="4244789"/>
                <a:ext cx="3574248" cy="35323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140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1400" i="1">
                            <a:latin typeface="Cambria Math"/>
                            <a:ea typeface="Cambria Math"/>
                          </a:rPr>
                          <m:t>𝑣</m:t>
                        </m:r>
                      </m:e>
                      <m:sub>
                        <m:r>
                          <a:rPr lang="cs-CZ" sz="1400" i="1">
                            <a:latin typeface="Cambria Math"/>
                            <a:ea typeface="Cambria Math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cs-CZ" sz="1400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140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40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400" b="0" i="1" dirty="0" smtClean="0">
                                <a:latin typeface="Cambria Math"/>
                              </a:rPr>
                              <m:t>1</m:t>
                            </m:r>
                          </m:e>
                          <m:sup>
                            <m:r>
                              <a:rPr lang="cs-CZ" sz="1400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1400" b="0" i="1" dirty="0" smtClean="0">
                            <a:latin typeface="Cambria Math"/>
                          </a:rPr>
                          <m:t>−0</m:t>
                        </m:r>
                        <m:sSup>
                          <m:sSupPr>
                            <m:ctrlPr>
                              <a:rPr lang="cs-CZ" sz="1400" b="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400" b="0" i="1" dirty="0" smtClean="0">
                                <a:latin typeface="Cambria Math"/>
                              </a:rPr>
                              <m:t>,5</m:t>
                            </m:r>
                          </m:e>
                          <m:sup>
                            <m:r>
                              <a:rPr lang="cs-CZ" sz="1400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1400" dirty="0" smtClean="0"/>
                  <a:t>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140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1400" b="0" i="1" dirty="0" smtClean="0">
                            <a:latin typeface="Cambria Math"/>
                          </a:rPr>
                          <m:t>1−0,25</m:t>
                        </m:r>
                      </m:e>
                    </m:rad>
                  </m:oMath>
                </a14:m>
                <a:r>
                  <a:rPr lang="cs-CZ" sz="1400" dirty="0" smtClean="0"/>
                  <a:t>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140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1400" b="0" i="1" dirty="0" smtClean="0">
                            <a:latin typeface="Cambria Math"/>
                          </a:rPr>
                          <m:t>0,75</m:t>
                        </m:r>
                      </m:e>
                    </m:rad>
                    <m:r>
                      <a:rPr lang="cs-CZ" sz="1400" b="0" i="1" dirty="0" smtClean="0">
                        <a:latin typeface="Cambria Math"/>
                      </a:rPr>
                      <m:t>=0,87</m:t>
                    </m:r>
                    <m:r>
                      <a:rPr lang="cs-CZ" sz="1400" b="0" i="1" dirty="0" smtClean="0">
                        <a:latin typeface="Cambria Math"/>
                      </a:rPr>
                      <m:t>𝑚</m:t>
                    </m:r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6035" y="4244789"/>
                <a:ext cx="3574248" cy="353238"/>
              </a:xfrm>
              <a:prstGeom prst="rect">
                <a:avLst/>
              </a:prstGeom>
              <a:blipFill rotWithShape="1">
                <a:blip r:embed="rId8"/>
                <a:stretch>
                  <a:fillRect b="-17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4860544" y="4560773"/>
                <a:ext cx="1927131" cy="4956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𝑆</m:t>
                      </m:r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∙0,87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1400" b="0" i="1" smtClean="0">
                          <a:latin typeface="Cambria Math"/>
                        </a:rPr>
                        <m:t>=0,43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544" y="4560773"/>
                <a:ext cx="1927131" cy="495649"/>
              </a:xfrm>
              <a:prstGeom prst="rect">
                <a:avLst/>
              </a:prstGeom>
              <a:blipFill rotWithShape="1">
                <a:blip r:embed="rId9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694661" y="4271662"/>
                <a:ext cx="182774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𝑆</m:t>
                      </m:r>
                      <m:r>
                        <a:rPr lang="cs-CZ" sz="1400" b="0" i="1" smtClean="0">
                          <a:latin typeface="Cambria Math"/>
                        </a:rPr>
                        <m:t>=6∙0,43=2,6</m:t>
                      </m:r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1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661" y="4271662"/>
                <a:ext cx="1827744" cy="3077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TextovéPole 53"/>
          <p:cNvSpPr txBox="1"/>
          <p:nvPr/>
        </p:nvSpPr>
        <p:spPr>
          <a:xfrm>
            <a:off x="711082" y="4721779"/>
            <a:ext cx="12647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Počet sazenic: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1818052" y="4711865"/>
                <a:ext cx="148707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2,6 :0,02=130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8052" y="4711865"/>
                <a:ext cx="1487074" cy="3077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TextovéPole 55"/>
          <p:cNvSpPr txBox="1"/>
          <p:nvPr/>
        </p:nvSpPr>
        <p:spPr>
          <a:xfrm>
            <a:off x="725543" y="5311080"/>
            <a:ext cx="47825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 osázení záhonu je třeba připravit 130 sazenic aksamitníku.</a:t>
            </a:r>
            <a:endParaRPr lang="cs-CZ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7" name="Přímá spojnice 56"/>
          <p:cNvCxnSpPr/>
          <p:nvPr/>
        </p:nvCxnSpPr>
        <p:spPr>
          <a:xfrm flipH="1">
            <a:off x="738372" y="5661248"/>
            <a:ext cx="44247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1857415" y="3937012"/>
                <a:ext cx="8609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=1 </m:t>
                      </m:r>
                      <m:r>
                        <a:rPr lang="cs-CZ" sz="14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7415" y="3937012"/>
                <a:ext cx="860941" cy="3077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292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 animBg="1"/>
      <p:bldP spid="27" grpId="0"/>
      <p:bldP spid="38" grpId="0" animBg="1"/>
      <p:bldP spid="39" grpId="0" animBg="1"/>
      <p:bldP spid="40" grpId="0"/>
      <p:bldP spid="41" grpId="0" animBg="1"/>
      <p:bldP spid="42" grpId="0" animBg="1"/>
      <p:bldP spid="43" grpId="0"/>
      <p:bldP spid="44" grpId="0"/>
      <p:bldP spid="45" grpId="0"/>
      <p:bldP spid="46" grpId="0"/>
      <p:bldP spid="49" grpId="0"/>
      <p:bldP spid="51" grpId="0"/>
      <p:bldP spid="52" grpId="0"/>
      <p:bldP spid="53" grpId="0"/>
      <p:bldP spid="54" grpId="0"/>
      <p:bldP spid="55" grpId="0"/>
      <p:bldP spid="56" grpId="0"/>
      <p:bldP spid="5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8485" y="406832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procvičení a upevnění dovednosti určovat hodnoty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mocnina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odmocnin.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1. vydání 1994, Prometheus, ISBN 80-85849-40-2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4533</TotalTime>
  <Words>1129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340</cp:revision>
  <dcterms:created xsi:type="dcterms:W3CDTF">2013-01-11T17:11:37Z</dcterms:created>
  <dcterms:modified xsi:type="dcterms:W3CDTF">2014-09-24T10:57:07Z</dcterms:modified>
</cp:coreProperties>
</file>