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9"/>
  </p:notesMasterIdLst>
  <p:sldIdLst>
    <p:sldId id="256" r:id="rId2"/>
    <p:sldId id="257" r:id="rId3"/>
    <p:sldId id="308" r:id="rId4"/>
    <p:sldId id="316" r:id="rId5"/>
    <p:sldId id="321" r:id="rId6"/>
    <p:sldId id="322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68" d="100"/>
          <a:sy n="68" d="100"/>
        </p:scale>
        <p:origin x="-1086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671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672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672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9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8.png"/><Relationship Id="rId20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19" Type="http://schemas.openxmlformats.org/officeDocument/2006/relationships/image" Target="../media/image41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Písemná práce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její analýza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3174" y="105273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III-2-02-20_Mocniny_a_odmocniny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44379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5"/>
              <p:cNvSpPr txBox="1">
                <a:spLocks/>
              </p:cNvSpPr>
              <p:nvPr/>
            </p:nvSpPr>
            <p:spPr>
              <a:xfrm>
                <a:off x="4644008" y="1179911"/>
                <a:ext cx="4032448" cy="525658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 </a:t>
                </a: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 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2.    Vypočtěte: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1400" i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cs-CZ" sz="140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140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cs-CZ" sz="1400" b="0" i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6−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i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9</m:t>
                          </m:r>
                        </m:sup>
                      </m:sSup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3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.  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Vypočtěte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0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−1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4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.     Vypočtěte za předpokladu, že všechny základy      mocnin jsou reálná čísla různá od nuly: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6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𝑢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140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80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𝑚𝑛𝑢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5. Převeďte na mocniny se základem 10 a vypočtěte: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sz="1400" i="1" dirty="0" smtClean="0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400" b="0" i="1" dirty="0" smtClean="0"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g>
                        <m:e>
                          <m:sSup>
                            <m:sSupPr>
                              <m:ctrlPr>
                                <a:rPr lang="cs-CZ" sz="1400" i="1" dirty="0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dirty="0" smtClean="0">
                                  <a:latin typeface="Cambria Math"/>
                                  <a:cs typeface="Times New Roman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sz="1400" b="0" i="1" dirty="0" smtClean="0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</m:e>
                      </m:rad>
                      <m:r>
                        <a:rPr lang="cs-CZ" sz="1400" b="0" i="1" dirty="0" smtClean="0">
                          <a:latin typeface="Cambria Math"/>
                          <a:cs typeface="Times New Roman" pitchFamily="18" charset="0"/>
                        </a:rPr>
                        <m:t> :</m:t>
                      </m:r>
                      <m:sSup>
                        <m:sSupPr>
                          <m:ctrlPr>
                            <a:rPr lang="cs-CZ" sz="1400" b="0" i="1" dirty="0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1400" b="0" i="1" dirty="0" smtClean="0">
                              <a:latin typeface="Cambria Math"/>
                              <a:cs typeface="Times New Roman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cs-CZ" sz="1400" b="0" i="1" dirty="0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dirty="0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1400" b="0" i="1" dirty="0" smtClean="0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dirty="0" smtClean="0">
                                  <a:latin typeface="Cambria Math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                   </m:t>
                      </m:r>
                      <m:rad>
                        <m:radPr>
                          <m:degHide m:val="on"/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10 000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sz="140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rad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1179911"/>
                <a:ext cx="4032448" cy="5256584"/>
              </a:xfrm>
              <a:prstGeom prst="rect">
                <a:avLst/>
              </a:prstGeom>
              <a:blipFill rotWithShape="1">
                <a:blip r:embed="rId3"/>
                <a:stretch>
                  <a:fillRect l="-454" r="-49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4"/>
              <p:cNvSpPr txBox="1">
                <a:spLocks/>
              </p:cNvSpPr>
              <p:nvPr/>
            </p:nvSpPr>
            <p:spPr>
              <a:xfrm>
                <a:off x="358739" y="1179911"/>
                <a:ext cx="4032448" cy="525582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2.  Vypočtěte: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2−</m:t>
                              </m:r>
                              <m:f>
                                <m:fPr>
                                  <m:ctrlPr>
                                    <a:rPr lang="cs-CZ" sz="1400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i="1">
                                      <a:latin typeface="Cambria Math"/>
                                      <a:cs typeface="Times New Roman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1400" i="1"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cs-CZ" sz="14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∙0,4</m:t>
                              </m:r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19</m:t>
                          </m:r>
                        </m:sup>
                      </m:sSup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just">
                  <a:buFont typeface="Wingdings 2"/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3.  Vypočtěte:</a:t>
                </a:r>
              </a:p>
              <a:p>
                <a:pPr marL="0" indent="0" algn="just">
                  <a:buFont typeface="Wingdings 2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4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sup>
                          </m:sSup>
                        </m:e>
                      </m:d>
                      <m:r>
                        <a:rPr lang="cs-CZ" sz="140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cs-CZ" sz="140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140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140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just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4.     Vypočtěte za předpokladu, že všechny základy      mocnin jsou reálná čísla různá od nuly:</a:t>
                </a:r>
              </a:p>
              <a:p>
                <a:pPr marL="0" indent="0">
                  <a:buFont typeface="Wingdings 2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−4</m:t>
                          </m:r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𝑎𝑏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𝑦</m:t>
                          </m:r>
                        </m:den>
                      </m:f>
                      <m:r>
                        <a:rPr lang="cs-CZ" sz="140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140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25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24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Převeďte na mocniny se základem 10 a vypočtěte: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sz="1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deg>
                        <m:e>
                          <m:sSup>
                            <m:sSupPr>
                              <m:ctrlPr>
                                <a:rPr lang="cs-CZ" sz="140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100 000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                   </m:t>
                      </m:r>
                      <m:rad>
                        <m:radPr>
                          <m:ctrl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400" b="0" i="1" smtClean="0"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g>
                        <m:e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0,01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6.  Vodní nádrž má přibližně čtvercové dno o rozloze 1 ha a je v ní právě 1 milión litrů vody. Může v ní být uspořádána plavecká soutěž?</a:t>
                </a:r>
              </a:p>
            </p:txBody>
          </p:sp>
        </mc:Choice>
        <mc:Fallback xmlns="">
          <p:sp>
            <p:nvSpPr>
              <p:cNvPr id="14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739" y="1179911"/>
                <a:ext cx="4032448" cy="5255826"/>
              </a:xfrm>
              <a:prstGeom prst="rect">
                <a:avLst/>
              </a:prstGeom>
              <a:blipFill rotWithShape="1">
                <a:blip r:embed="rId4"/>
                <a:stretch>
                  <a:fillRect l="-454" r="-4992" b="-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Nadpis 1"/>
          <p:cNvSpPr txBox="1">
            <a:spLocks/>
          </p:cNvSpPr>
          <p:nvPr/>
        </p:nvSpPr>
        <p:spPr>
          <a:xfrm>
            <a:off x="395536" y="260648"/>
            <a:ext cx="828092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72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>
                <a:solidFill>
                  <a:schemeClr val="tx1"/>
                </a:solidFill>
              </a:rPr>
              <a:t>1</a:t>
            </a:r>
            <a:r>
              <a:rPr lang="cs-CZ" sz="2000" dirty="0" smtClean="0">
                <a:solidFill>
                  <a:schemeClr val="tx1"/>
                </a:solidFill>
              </a:rPr>
              <a:t>. písemná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ástupný symbol pro text 2"/>
          <p:cNvSpPr txBox="1">
            <a:spLocks/>
          </p:cNvSpPr>
          <p:nvPr/>
        </p:nvSpPr>
        <p:spPr>
          <a:xfrm>
            <a:off x="427748" y="764704"/>
            <a:ext cx="4040188" cy="65935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Zástupný symbol pro text 3"/>
          <p:cNvSpPr txBox="1">
            <a:spLocks/>
          </p:cNvSpPr>
          <p:nvPr/>
        </p:nvSpPr>
        <p:spPr>
          <a:xfrm>
            <a:off x="4535996" y="743212"/>
            <a:ext cx="4041775" cy="65484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46621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ZADÁNÍ</a:t>
            </a:r>
            <a:endParaRPr lang="cs-CZ" sz="1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82857" y="1362404"/>
                <a:ext cx="3784212" cy="11695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Vyjádřete v jednotkách uvedených v závorce: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anose="02020603050405020304" pitchFamily="18" charset="0"/>
                        </a:rPr>
                        <m:t>0,75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∙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𝑚𝑚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𝑚</m:t>
                          </m:r>
                        </m:e>
                      </m:d>
                    </m:oMath>
                  </m:oMathPara>
                </a14:m>
                <a:endParaRPr lang="cs-CZ" sz="1400" b="0" dirty="0" smtClean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  <a:p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    30,18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sz="140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4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𝑘𝑔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 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cs-CZ" sz="1400" b="0" i="1" dirty="0" smtClean="0">
                  <a:latin typeface="Cambria Math"/>
                  <a:ea typeface="Cambria Math"/>
                  <a:cs typeface="Times New Roman" panose="020206030504050203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anose="02020603050405020304" pitchFamily="18" charset="0"/>
                        </a:rPr>
                        <m:t>0,0645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∙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6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𝑙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  <a:cs typeface="Times New Roman" panose="02020603050405020304" pitchFamily="18" charset="0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1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74,4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sz="140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𝑠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 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𝑚𝑖𝑛</m:t>
                        </m:r>
                      </m:e>
                    </m:d>
                  </m:oMath>
                </a14:m>
                <a:endParaRPr lang="cs-CZ" sz="1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857" y="1362404"/>
                <a:ext cx="3784212" cy="1169551"/>
              </a:xfrm>
              <a:prstGeom prst="rect">
                <a:avLst/>
              </a:prstGeom>
              <a:blipFill rotWithShape="1">
                <a:blip r:embed="rId5"/>
                <a:stretch>
                  <a:fillRect l="-161" t="-521" b="-41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823255" y="1362404"/>
                <a:ext cx="3784212" cy="12052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/>
                </a:pP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Vyjádřete v jednotkách uvedených v závorce: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anose="02020603050405020304" pitchFamily="18" charset="0"/>
                        </a:rPr>
                        <m:t>0,75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∙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3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𝑚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anose="02020603050405020304" pitchFamily="18" charset="0"/>
                        </a:rPr>
                        <m:t> 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  <a:cs typeface="Times New Roman" panose="02020603050405020304" pitchFamily="18" charset="0"/>
                            </a:rPr>
                            <m:t>𝑘𝑚</m:t>
                          </m:r>
                        </m:e>
                      </m:d>
                    </m:oMath>
                  </m:oMathPara>
                </a14:m>
                <a:endParaRPr lang="cs-CZ" sz="1400" b="0" dirty="0" smtClean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  <a:p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     30,18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sz="140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4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𝑔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 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𝑘𝑔</m:t>
                        </m:r>
                      </m:e>
                    </m:d>
                  </m:oMath>
                </a14:m>
                <a:endParaRPr lang="cs-CZ" sz="1400" b="0" i="1" dirty="0" smtClean="0">
                  <a:latin typeface="Cambria Math"/>
                  <a:ea typeface="Cambria Math"/>
                  <a:cs typeface="Times New Roman" panose="02020603050405020304" pitchFamily="18" charset="0"/>
                </a:endParaRPr>
              </a:p>
              <a:p>
                <a:r>
                  <a:rPr lang="cs-CZ" sz="1400" b="0" dirty="0" smtClean="0">
                    <a:cs typeface="Times New Roman" panose="02020603050405020304" pitchFamily="18" charset="0"/>
                  </a:rPr>
                  <a:t>                     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anose="02020603050405020304" pitchFamily="18" charset="0"/>
                      </a:rPr>
                      <m:t>0,0645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6</m:t>
                        </m:r>
                      </m:sup>
                    </m:sSup>
                    <m:sSup>
                      <m:sSup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 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h𝑙</m:t>
                        </m:r>
                      </m:e>
                    </m:d>
                  </m:oMath>
                </a14:m>
                <a:endParaRPr lang="cs-CZ" sz="1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74,4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sz="140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𝑚𝑖𝑛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 </m:t>
                    </m:r>
                    <m:d>
                      <m:d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𝑠</m:t>
                        </m:r>
                      </m:e>
                    </m:d>
                  </m:oMath>
                </a14:m>
                <a:endParaRPr lang="cs-CZ" sz="1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3255" y="1362404"/>
                <a:ext cx="3784212" cy="1205202"/>
              </a:xfrm>
              <a:prstGeom prst="rect">
                <a:avLst/>
              </a:prstGeom>
              <a:blipFill rotWithShape="1">
                <a:blip r:embed="rId6"/>
                <a:stretch>
                  <a:fillRect l="-161" t="-505" b="-10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644008" y="5877272"/>
                <a:ext cx="3744416" cy="5416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6.  Do krychle o objemu 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b="0" i="1" smtClean="0">
                            <a:latin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vepsána koule. O kolik se liší objemy a povrchy těchto těles?</a:t>
                </a:r>
                <a:endParaRPr lang="cs-CZ" sz="1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5877272"/>
                <a:ext cx="3744416" cy="541623"/>
              </a:xfrm>
              <a:prstGeom prst="rect">
                <a:avLst/>
              </a:prstGeom>
              <a:blipFill rotWithShape="1">
                <a:blip r:embed="rId7"/>
                <a:stretch>
                  <a:fillRect l="-489" t="-1124" r="-1303" b="-67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/>
          <p:cNvSpPr txBox="1"/>
          <p:nvPr/>
        </p:nvSpPr>
        <p:spPr>
          <a:xfrm>
            <a:off x="233886" y="1717931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604610" y="1711127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613399" y="1744029"/>
                <a:ext cx="4172761" cy="147732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cs-CZ" i="1" dirty="0">
                  <a:latin typeface="Cambria Math"/>
                  <a:cs typeface="Times New Roman" panose="02020603050405020304" pitchFamily="18" charset="0"/>
                </a:endParaRPr>
              </a:p>
              <a:p>
                <a:r>
                  <a:rPr lang="cs-CZ" i="1" dirty="0" smtClean="0">
                    <a:latin typeface="Cambria Math"/>
                    <a:cs typeface="Times New Roman" panose="02020603050405020304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cs typeface="Times New Roman" panose="02020603050405020304" pitchFamily="18" charset="0"/>
                      </a:rPr>
                      <m:t>0,75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=,75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𝑘𝑚</m:t>
                    </m:r>
                  </m:oMath>
                </a14:m>
                <a:endParaRPr lang="cs-CZ" dirty="0" smtClean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30,18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4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𝑔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=301,8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𝑘𝑔</m:t>
                    </m:r>
                  </m:oMath>
                </a14:m>
                <a:endParaRPr lang="cs-CZ" i="1" dirty="0">
                  <a:latin typeface="Cambria Math"/>
                  <a:ea typeface="Cambria Math"/>
                  <a:cs typeface="Times New Roman" panose="02020603050405020304" pitchFamily="18" charset="0"/>
                </a:endParaRPr>
              </a:p>
              <a:p>
                <a:r>
                  <a:rPr lang="cs-CZ" dirty="0">
                    <a:cs typeface="Times New Roman" panose="02020603050405020304" pitchFamily="18" charset="0"/>
                  </a:rPr>
                  <a:t>    </a:t>
                </a:r>
                <a:r>
                  <a:rPr lang="cs-CZ" dirty="0" smtClean="0">
                    <a:cs typeface="Times New Roman" panose="02020603050405020304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0,0645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6</m:t>
                        </m:r>
                      </m:sup>
                    </m:sSup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=645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h𝑙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74,4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𝑚𝑖𝑛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=446 400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3399" y="1744029"/>
                <a:ext cx="4172761" cy="1477328"/>
              </a:xfrm>
              <a:prstGeom prst="rect">
                <a:avLst/>
              </a:prstGeom>
              <a:blipFill rotWithShape="1">
                <a:blip r:embed="rId2"/>
                <a:stretch>
                  <a:fillRect b="-5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31849" y="4163531"/>
                <a:ext cx="4172761" cy="5649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i="0">
                            <a:latin typeface="Cambria Math"/>
                            <a:cs typeface="Times New Roman" pitchFamily="18" charset="0"/>
                          </a:rPr>
                          <m:t>2−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cs-CZ" i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5</m:t>
                            </m:r>
                          </m:den>
                        </m:f>
                        <m:r>
                          <a:rPr lang="cs-CZ" i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)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19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2−1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19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19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849" y="4163531"/>
                <a:ext cx="4172761" cy="56496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Zástupný symbol pro text 2"/>
          <p:cNvSpPr txBox="1">
            <a:spLocks/>
          </p:cNvSpPr>
          <p:nvPr/>
        </p:nvSpPr>
        <p:spPr>
          <a:xfrm>
            <a:off x="324900" y="1226880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Zástupný symbol pro text 3"/>
          <p:cNvSpPr txBox="1">
            <a:spLocks/>
          </p:cNvSpPr>
          <p:nvPr/>
        </p:nvSpPr>
        <p:spPr>
          <a:xfrm>
            <a:off x="4611399" y="1196752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27012" y="1851595"/>
            <a:ext cx="44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8144" y="3357813"/>
            <a:ext cx="441625" cy="370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-670363" y="1704893"/>
                <a:ext cx="4572000" cy="1477328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 1.</a:t>
                </a: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    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cs typeface="Times New Roman" panose="02020603050405020304" pitchFamily="18" charset="0"/>
                      </a:rPr>
                      <m:t>0,75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=0,75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𝑚</m:t>
                    </m:r>
                  </m:oMath>
                </a14:m>
                <a:endParaRPr lang="cs-CZ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   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30,18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4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𝑘𝑔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=301,8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𝑡</m:t>
                    </m:r>
                  </m:oMath>
                </a14:m>
                <a:endParaRPr lang="cs-CZ" i="1" dirty="0">
                  <a:latin typeface="Cambria Math"/>
                  <a:ea typeface="Cambria Math"/>
                  <a:cs typeface="Times New Roman" panose="020206030504050203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                        </m:t>
                    </m:r>
                    <m:r>
                      <a:rPr lang="cs-CZ" i="1">
                        <a:latin typeface="Cambria Math"/>
                        <a:cs typeface="Times New Roman" panose="02020603050405020304" pitchFamily="18" charset="0"/>
                      </a:rPr>
                      <m:t>0,0645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6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=64,5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  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74,4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=124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𝑚𝑖𝑛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70363" y="1704893"/>
                <a:ext cx="4572000" cy="1477328"/>
              </a:xfrm>
              <a:prstGeom prst="rect">
                <a:avLst/>
              </a:prstGeom>
              <a:blipFill rotWithShape="1">
                <a:blip r:embed="rId4"/>
                <a:stretch>
                  <a:fillRect t="-2066" b="-5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645362" y="3439946"/>
                <a:ext cx="1699632" cy="5615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2−</m:t>
                            </m:r>
                            <m:f>
                              <m:fPr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∙0,4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19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362" y="3439946"/>
                <a:ext cx="1699632" cy="561564"/>
              </a:xfrm>
              <a:prstGeom prst="rect">
                <a:avLst/>
              </a:prstGeom>
              <a:blipFill rotWithShape="1">
                <a:blip r:embed="rId5"/>
                <a:stretch>
                  <a:fillRect r="-2151" b="-54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5007247" y="3536062"/>
                <a:ext cx="184358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cs-CZ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6−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29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7247" y="3536062"/>
                <a:ext cx="184358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627012" y="3357813"/>
            <a:ext cx="44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985026" y="4205838"/>
                <a:ext cx="32575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48−49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29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29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5026" y="4205838"/>
                <a:ext cx="325755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10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/>
          <p:cNvSpPr txBox="1"/>
          <p:nvPr/>
        </p:nvSpPr>
        <p:spPr>
          <a:xfrm>
            <a:off x="233886" y="1717931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604610" y="1711127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Zástupný symbol pro text 2"/>
          <p:cNvSpPr txBox="1">
            <a:spLocks/>
          </p:cNvSpPr>
          <p:nvPr/>
        </p:nvSpPr>
        <p:spPr>
          <a:xfrm>
            <a:off x="324900" y="1226880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Zástupný symbol pro text 3"/>
          <p:cNvSpPr txBox="1">
            <a:spLocks/>
          </p:cNvSpPr>
          <p:nvPr/>
        </p:nvSpPr>
        <p:spPr>
          <a:xfrm>
            <a:off x="4611399" y="1196752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27012" y="1851595"/>
            <a:ext cx="44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360040" y="2036261"/>
                <a:ext cx="4572000" cy="52322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algn="just"/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3. </a:t>
                </a:r>
                <a:endParaRPr lang="cs-CZ" sz="140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sz="1400" dirty="0" smtClean="0">
                    <a:cs typeface="Times New Roman" pitchFamily="18" charset="0"/>
                  </a:rPr>
                  <a:t>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  <m:t>−2</m:t>
                                </m:r>
                              </m:e>
                            </m:d>
                          </m:e>
                          <m:sup>
                            <m: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  <m:t>−2</m:t>
                            </m:r>
                          </m:sup>
                        </m:s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  <m:r>
                          <a:rPr lang="cs-CZ" sz="1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sSup>
                          <m:sSupPr>
                            <m:ctrlP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4</m:t>
                            </m:r>
                          </m:e>
                          <m:sup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−2</m:t>
                            </m:r>
                          </m:sup>
                        </m:sSup>
                        <m:r>
                          <a:rPr lang="cs-CZ" sz="1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3</m:t>
                            </m:r>
                          </m:e>
                          <m:sup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1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sSup>
                          <m:sSupPr>
                            <m:ctrlP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1400" i="1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sz="1400" i="1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−2</m:t>
                                </m:r>
                              </m:e>
                            </m:d>
                          </m:e>
                          <m:sup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−2</m:t>
                            </m:r>
                          </m:sup>
                        </m:sSup>
                      </m:e>
                    </m:d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sz="1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e>
                          <m:sup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3</m:t>
                            </m:r>
                          </m:sup>
                        </m:sSup>
                        <m:r>
                          <a:rPr lang="cs-CZ" sz="1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sSup>
                          <m:sSupPr>
                            <m:ctrlP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e>
                          <m:sup>
                            <m:r>
                              <a:rPr lang="cs-CZ" sz="1400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−3</m:t>
                            </m:r>
                          </m:sup>
                        </m:sSup>
                        <m:r>
                          <a:rPr lang="cs-CZ" sz="1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40" y="2036261"/>
                <a:ext cx="4572000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1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95536" y="2708920"/>
                <a:ext cx="2848664" cy="5763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+9∙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708920"/>
                <a:ext cx="2848664" cy="5763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19572" y="3472198"/>
                <a:ext cx="1798313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4−3+36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∙0=0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572" y="3472198"/>
                <a:ext cx="1798313" cy="497059"/>
              </a:xfrm>
              <a:prstGeom prst="rect">
                <a:avLst/>
              </a:prstGeom>
              <a:blipFill rotWithShape="1">
                <a:blip r:embed="rId5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601898" y="1994385"/>
                <a:ext cx="4572000" cy="672685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. </a:t>
                </a: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num>
                              <m:den>
                                <m: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  <m:t>3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num>
                              <m:den>
                                <m: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  <m:t>3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sup>
                    </m:sSup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−</m:t>
                    </m:r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sz="1400" i="1">
                                    <a:latin typeface="Cambria Math"/>
                                    <a:cs typeface="Times New Roman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sup>
                    </m:sSup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1898" y="1994385"/>
                <a:ext cx="4572000" cy="672685"/>
              </a:xfrm>
              <a:prstGeom prst="rect">
                <a:avLst/>
              </a:prstGeom>
              <a:blipFill rotWithShape="1">
                <a:blip r:embed="rId6"/>
                <a:stretch>
                  <a:fillRect l="-400" t="-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840846" y="2828189"/>
                <a:ext cx="3411575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=1+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36+12+81−16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36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0846" y="2828189"/>
                <a:ext cx="3411575" cy="497059"/>
              </a:xfrm>
              <a:prstGeom prst="rect">
                <a:avLst/>
              </a:prstGeom>
              <a:blipFill rotWithShape="1">
                <a:blip r:embed="rId7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13782" y="3472198"/>
                <a:ext cx="712246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113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36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3782" y="3472198"/>
                <a:ext cx="712246" cy="497059"/>
              </a:xfrm>
              <a:prstGeom prst="rect">
                <a:avLst/>
              </a:prstGeom>
              <a:blipFill rotWithShape="1">
                <a:blip r:embed="rId8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214470" y="4156317"/>
                <a:ext cx="4572000" cy="770596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4.</a:t>
                </a:r>
              </a:p>
              <a:p>
                <a:r>
                  <a:rPr lang="cs-CZ" sz="1400" dirty="0"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𝑎𝑏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</m:den>
                    </m:f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25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3</m:t>
                            </m:r>
                          </m:sup>
                        </m:sSup>
                        <m:sSup>
                          <m:sSupPr>
                            <m:ctrlP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4</m:t>
                            </m:r>
                          </m:sup>
                        </m:sSup>
                      </m:num>
                      <m:den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24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470" y="4156317"/>
                <a:ext cx="4572000" cy="770596"/>
              </a:xfrm>
              <a:prstGeom prst="rect">
                <a:avLst/>
              </a:prstGeom>
              <a:blipFill rotWithShape="1">
                <a:blip r:embed="rId9"/>
                <a:stretch>
                  <a:fillRect t="-7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1560" y="5229200"/>
                <a:ext cx="1988878" cy="5245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5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6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229200"/>
                <a:ext cx="1988878" cy="52456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585320" y="4125283"/>
                <a:ext cx="4572000" cy="80163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4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. </a:t>
                </a:r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        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−6</m:t>
                          </m:r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𝑢</m:t>
                          </m:r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80</m:t>
                          </m:r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𝑚𝑛𝑢</m:t>
                          </m:r>
                        </m:num>
                        <m:den>
                          <m:r>
                            <a:rPr lang="cs-CZ" sz="1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320" y="4125283"/>
                <a:ext cx="4572000" cy="801630"/>
              </a:xfrm>
              <a:prstGeom prst="rect">
                <a:avLst/>
              </a:prstGeom>
              <a:blipFill rotWithShape="1">
                <a:blip r:embed="rId11"/>
                <a:stretch>
                  <a:fillRect t="-3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29471" y="5229200"/>
                <a:ext cx="2242217" cy="5245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𝑢𝑣</m:t>
                          </m:r>
                        </m:num>
                        <m:den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32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9471" y="5229200"/>
                <a:ext cx="2242217" cy="52456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6077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/>
          <p:cNvSpPr txBox="1"/>
          <p:nvPr/>
        </p:nvSpPr>
        <p:spPr>
          <a:xfrm>
            <a:off x="233886" y="1704253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604610" y="1711127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Zástupný symbol pro text 2"/>
          <p:cNvSpPr txBox="1">
            <a:spLocks/>
          </p:cNvSpPr>
          <p:nvPr/>
        </p:nvSpPr>
        <p:spPr>
          <a:xfrm>
            <a:off x="324900" y="1226880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Zástupný symbol pro text 3"/>
          <p:cNvSpPr txBox="1">
            <a:spLocks/>
          </p:cNvSpPr>
          <p:nvPr/>
        </p:nvSpPr>
        <p:spPr>
          <a:xfrm>
            <a:off x="4611399" y="1196752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27012" y="1851595"/>
            <a:ext cx="44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79534" y="1921009"/>
                <a:ext cx="4572000" cy="124316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Převeďte na mocniny se základem 10 a vypočtěte:</a:t>
                </a:r>
              </a:p>
              <a:p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400" dirty="0" smtClean="0">
                    <a:cs typeface="Times New Roman" pitchFamily="18" charset="0"/>
                  </a:rPr>
                  <a:t>   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g>
                      <m:e>
                        <m:sSup>
                          <m:sSupPr>
                            <m:ctrlP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  <m:t>100 000</m:t>
                            </m:r>
                          </m:e>
                          <m:sup>
                            <m:r>
                              <a:rPr lang="cs-CZ" sz="140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                 </m:t>
                    </m:r>
                  </m:oMath>
                </a14:m>
                <a:endParaRPr lang="cs-CZ" sz="1400" i="1" dirty="0" smtClean="0">
                  <a:latin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 </m:t>
                      </m:r>
                    </m:oMath>
                  </m:oMathPara>
                </a14:m>
                <a:endParaRPr lang="cs-CZ" sz="1400" b="0" i="1" dirty="0" smtClean="0">
                  <a:latin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    </m:t>
                      </m:r>
                      <m:rad>
                        <m:radPr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g>
                        <m:e>
                          <m:sSup>
                            <m:sSup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0,01</m:t>
                              </m:r>
                            </m:e>
                            <m:sup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34" y="1921009"/>
                <a:ext cx="4572000" cy="1243161"/>
              </a:xfrm>
              <a:prstGeom prst="rect">
                <a:avLst/>
              </a:prstGeom>
              <a:blipFill rotWithShape="1">
                <a:blip r:embed="rId3"/>
                <a:stretch>
                  <a:fillRect l="-400" t="-4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09288" y="2258434"/>
                <a:ext cx="2745047" cy="4060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100 000</m:t>
                          </m:r>
                        </m:e>
                        <m:sup>
                          <m:f>
                            <m:fPr>
                              <m:ctrlPr>
                                <a:rPr lang="cs-CZ" sz="1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9288" y="2258434"/>
                <a:ext cx="2745047" cy="40607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43608" y="2759444"/>
                <a:ext cx="2835007" cy="4047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  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0,01</m:t>
                          </m:r>
                        </m:e>
                        <m:sup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−2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=0,1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759444"/>
                <a:ext cx="2835007" cy="4047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627012" y="1921008"/>
                <a:ext cx="4572000" cy="1687578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Převeďte na mocniny se základem 10 a vypočtěte:</a:t>
                </a:r>
              </a:p>
              <a:p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sz="1400" i="1" dirty="0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>
                          <m:r>
                            <a:rPr lang="cs-CZ" sz="1400" b="0" i="1" dirty="0" smtClean="0">
                              <a:latin typeface="Cambria Math"/>
                              <a:cs typeface="Times New Roman" pitchFamily="18" charset="0"/>
                            </a:rPr>
                            <m:t>            </m:t>
                          </m:r>
                          <m:r>
                            <m:rPr>
                              <m:brk m:alnAt="7"/>
                            </m:rPr>
                            <a:rPr lang="cs-CZ" sz="1400" i="1" dirty="0"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g>
                        <m:e>
                          <m:sSup>
                            <m:sSupPr>
                              <m:ctrlPr>
                                <a:rPr lang="cs-CZ" sz="1400" i="1" dirty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400" i="1" dirty="0">
                                  <a:latin typeface="Cambria Math"/>
                                  <a:cs typeface="Times New Roman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sz="1400" i="1" dirty="0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sup>
                          </m:sSup>
                        </m:e>
                      </m:rad>
                      <m:r>
                        <a:rPr lang="cs-CZ" sz="1400" i="1" dirty="0">
                          <a:latin typeface="Cambria Math"/>
                          <a:cs typeface="Times New Roman" pitchFamily="18" charset="0"/>
                        </a:rPr>
                        <m:t> :</m:t>
                      </m:r>
                      <m:sSup>
                        <m:sSupPr>
                          <m:ctrlPr>
                            <a:rPr lang="cs-CZ" sz="1400" i="1" dirty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1400" i="1" dirty="0">
                              <a:latin typeface="Cambria Math"/>
                              <a:cs typeface="Times New Roman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cs-CZ" sz="1400" i="1" dirty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i="1" dirty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1400" i="1" dirty="0">
                                  <a:latin typeface="Cambria Math"/>
                                  <a:cs typeface="Times New Roman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i="1" dirty="0">
                                  <a:latin typeface="Cambria Math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         </m:t>
                      </m:r>
                    </m:oMath>
                  </m:oMathPara>
                </a14:m>
                <a:endParaRPr lang="cs-CZ" sz="1400" i="1" dirty="0" smtClean="0">
                  <a:latin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         </m:t>
                      </m:r>
                    </m:oMath>
                  </m:oMathPara>
                </a14:m>
                <a:endParaRPr lang="cs-CZ" sz="1400" i="1" dirty="0" smtClean="0">
                  <a:latin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      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sz="1400" i="1">
                              <a:latin typeface="Cambria Math"/>
                              <a:cs typeface="Times New Roman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1400" i="1">
                                  <a:latin typeface="Cambria Math"/>
                                  <a:cs typeface="Times New Roman" pitchFamily="18" charset="0"/>
                                </a:rPr>
                                <m:t>10 000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sz="1400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sz="1400" i="1">
                                      <a:latin typeface="Cambria Math"/>
                                      <a:cs typeface="Times New Roman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1400" i="1"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rad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7012" y="1921008"/>
                <a:ext cx="4572000" cy="1687578"/>
              </a:xfrm>
              <a:prstGeom prst="rect">
                <a:avLst/>
              </a:prstGeom>
              <a:blipFill rotWithShape="1">
                <a:blip r:embed="rId6"/>
                <a:stretch>
                  <a:fillRect l="-267" t="-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012160" y="2360071"/>
                <a:ext cx="2257989" cy="4047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 :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360071"/>
                <a:ext cx="2257989" cy="4047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724128" y="3000934"/>
                <a:ext cx="2145203" cy="3870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400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1400" dirty="0" smtClean="0"/>
                  <a:t> 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400" b="0" i="1" dirty="0" smtClean="0">
                            <a:latin typeface="Cambria Math"/>
                          </a:rPr>
                          <m:t>10</m:t>
                        </m:r>
                      </m:e>
                      <m:sup>
                        <m:f>
                          <m:fPr>
                            <m:ctrlPr>
                              <a:rPr lang="cs-CZ" sz="1400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1400" b="0" i="1" dirty="0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1400" b="0" i="1" dirty="0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sup>
                    </m:sSup>
                    <m:r>
                      <a:rPr lang="cs-CZ" sz="1400" b="0" i="1" dirty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1400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400" b="0" i="1" dirty="0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1400" b="0" i="1" dirty="0" smtClean="0">
                            <a:latin typeface="Cambria Math"/>
                          </a:rPr>
                          <m:t>1</m:t>
                        </m:r>
                      </m:sup>
                    </m:sSup>
                    <m:r>
                      <a:rPr lang="cs-CZ" sz="1400" b="0" i="1" dirty="0" smtClean="0">
                        <a:latin typeface="Cambria Math"/>
                      </a:rPr>
                      <m:t>=10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3000934"/>
                <a:ext cx="2145203" cy="387029"/>
              </a:xfrm>
              <a:prstGeom prst="rect">
                <a:avLst/>
              </a:prstGeom>
              <a:blipFill rotWithShape="1">
                <a:blip r:embed="rId8"/>
                <a:stretch>
                  <a:fillRect b="-140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324900" y="3426038"/>
            <a:ext cx="402943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6.  Vodní nádrž má přibližně čtvercové dno o rozloze 1 ha a je v ní právě 1 milión litrů vody. Může v ní být uspořádána plavecká soutěž?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95536" y="4509120"/>
                <a:ext cx="17426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</m:t>
                      </m:r>
                      <m:r>
                        <a:rPr lang="cs-CZ" b="0" i="1" smtClean="0">
                          <a:latin typeface="Cambria Math"/>
                        </a:rPr>
                        <m:t>h𝑎</m:t>
                      </m:r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4 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509120"/>
                <a:ext cx="174265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66563" y="4878987"/>
                <a:ext cx="29134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563" y="4878987"/>
                <a:ext cx="291349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5364" y="5253165"/>
                <a:ext cx="1216487" cy="3907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364" y="5253165"/>
                <a:ext cx="1216487" cy="390748"/>
              </a:xfrm>
              <a:prstGeom prst="rect">
                <a:avLst/>
              </a:prstGeom>
              <a:blipFill rotWithShape="1">
                <a:blip r:embed="rId11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35364" y="5664321"/>
                <a:ext cx="15634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364" y="5664321"/>
                <a:ext cx="1563441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Šipka doprava 28"/>
          <p:cNvSpPr/>
          <p:nvPr/>
        </p:nvSpPr>
        <p:spPr>
          <a:xfrm>
            <a:off x="1977462" y="5756654"/>
            <a:ext cx="321461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325209" y="5663605"/>
                <a:ext cx="21709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=1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5209" y="5663605"/>
                <a:ext cx="217097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435364" y="6033653"/>
            <a:ext cx="39189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nádrži nelze uspořádat plaveckou soutěž.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Obdélník 32"/>
              <p:cNvSpPr/>
              <p:nvPr/>
            </p:nvSpPr>
            <p:spPr>
              <a:xfrm>
                <a:off x="4647046" y="3517200"/>
                <a:ext cx="4006128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6.  Do krychle o objemu 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400" i="1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1400" i="1">
                            <a:latin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sz="1400" i="1">
                            <a:latin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vepsána koule. O kolik se liší objemy 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 </a:t>
                </a:r>
                <a:r>
                  <a:rPr lang="cs-CZ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povrchy těchto těles?</a:t>
                </a:r>
              </a:p>
            </p:txBody>
          </p:sp>
        </mc:Choice>
        <mc:Fallback xmlns="">
          <p:sp>
            <p:nvSpPr>
              <p:cNvPr id="33" name="Obdélník 3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7046" y="3517200"/>
                <a:ext cx="4006128" cy="523220"/>
              </a:xfrm>
              <a:prstGeom prst="rect">
                <a:avLst/>
              </a:prstGeom>
              <a:blipFill rotWithShape="1">
                <a:blip r:embed="rId14"/>
                <a:stretch>
                  <a:fillRect l="-304" t="-1163" b="-104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791887" y="4055337"/>
                <a:ext cx="9365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1887" y="4055337"/>
                <a:ext cx="936538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744097" y="4342093"/>
                <a:ext cx="9131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4097" y="4342093"/>
                <a:ext cx="91319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Šipka doprava 37"/>
          <p:cNvSpPr/>
          <p:nvPr/>
        </p:nvSpPr>
        <p:spPr>
          <a:xfrm>
            <a:off x="5632035" y="4457693"/>
            <a:ext cx="321461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069654" y="4342093"/>
                <a:ext cx="10038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9654" y="4342093"/>
                <a:ext cx="1003801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Šipka doprava 40"/>
          <p:cNvSpPr/>
          <p:nvPr/>
        </p:nvSpPr>
        <p:spPr>
          <a:xfrm>
            <a:off x="7048182" y="4457693"/>
            <a:ext cx="321461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7441153" y="4365360"/>
                <a:ext cx="11548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1153" y="4365360"/>
                <a:ext cx="1154868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843048" y="4883833"/>
                <a:ext cx="3801169" cy="6117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𝑘𝑜𝑢𝑙𝑒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0,5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=0,52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048" y="4883833"/>
                <a:ext cx="3801169" cy="61170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893790" y="5502652"/>
                <a:ext cx="37022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𝑘𝑜𝑢𝑙𝑒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=3,14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3790" y="5502652"/>
                <a:ext cx="3702231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976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ověření základních poznatků a dovedností z oblasti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mocnin a odmocnin formou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písemné práce. Druhá část prezentace nabízí možnost kontroly řešení úloh.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1. vydání 1994, Prometheus, ISBN 80-85849-40-2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55679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4564</TotalTime>
  <Words>1380</Words>
  <Application>Microsoft Office PowerPoint</Application>
  <PresentationFormat>Předvádění na obrazovce (4:3)</PresentationFormat>
  <Paragraphs>144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346</cp:revision>
  <dcterms:created xsi:type="dcterms:W3CDTF">2013-01-11T17:11:37Z</dcterms:created>
  <dcterms:modified xsi:type="dcterms:W3CDTF">2014-09-24T10:57:33Z</dcterms:modified>
</cp:coreProperties>
</file>