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6" r:id="rId3"/>
    <p:sldId id="262" r:id="rId4"/>
    <p:sldId id="269" r:id="rId5"/>
    <p:sldId id="258" r:id="rId6"/>
    <p:sldId id="270" r:id="rId7"/>
    <p:sldId id="259" r:id="rId8"/>
    <p:sldId id="260" r:id="rId9"/>
    <p:sldId id="261" r:id="rId10"/>
    <p:sldId id="264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3C0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>
        <p:scale>
          <a:sx n="83" d="100"/>
          <a:sy n="83" d="100"/>
        </p:scale>
        <p:origin x="-996" y="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F88345-A0A8-472F-B921-AB7C85E5EFF8}" type="datetimeFigureOut">
              <a:rPr lang="cs-CZ" smtClean="0"/>
              <a:pPr/>
              <a:t>31.3.2012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F9FFD4-5155-4C27-9ADD-9DFDF5287E8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50890094"/>
              </p:ext>
            </p:extLst>
          </p:nvPr>
        </p:nvGraphicFramePr>
        <p:xfrm>
          <a:off x="611560" y="2276870"/>
          <a:ext cx="7128792" cy="388299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školy: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Autor: </a:t>
                      </a:r>
                      <a:r>
                        <a:rPr lang="cs-CZ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Mgr. Jitka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Langerová </a:t>
                      </a:r>
                    </a:p>
                    <a:p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Datum: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8.3.2012</a:t>
                      </a:r>
                      <a:endParaRPr lang="cs-CZ" sz="2400" b="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smtClean="0">
                          <a:latin typeface="Times New Roman" pitchFamily="18" charset="0"/>
                          <a:cs typeface="Times New Roman" pitchFamily="18" charset="0"/>
                        </a:rPr>
                        <a:t>VY_32_INOVACE_06_ČESKÝ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JAZYK</a:t>
                      </a:r>
                      <a:endParaRPr lang="cs-CZ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Téma</a:t>
                      </a:r>
                      <a:r>
                        <a:rPr lang="cs-CZ" sz="2400" b="1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smtClean="0">
                          <a:latin typeface="Times New Roman" pitchFamily="18" charset="0"/>
                          <a:cs typeface="Times New Roman" pitchFamily="18" charset="0"/>
                        </a:rPr>
                        <a:t>Podstatná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jména – Skloňování – vzory město,</a:t>
                      </a:r>
                    </a:p>
                    <a:p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                                                                 moře    </a:t>
                      </a:r>
                      <a:r>
                        <a:rPr lang="cs-CZ" sz="2400" baseline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cs-CZ" sz="2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r>
                        <a:rPr lang="cs-CZ" sz="2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r>
                        <a:rPr lang="cs-CZ" sz="2400" b="1" baseline="0" smtClean="0">
                          <a:latin typeface="Times New Roman" pitchFamily="18" charset="0"/>
                          <a:cs typeface="Times New Roman" pitchFamily="18" charset="0"/>
                        </a:rPr>
                        <a:t>: </a:t>
                      </a:r>
                      <a:r>
                        <a:rPr lang="cs-CZ" sz="2400" b="0" baseline="0" smtClean="0">
                          <a:latin typeface="Times New Roman" pitchFamily="18" charset="0"/>
                          <a:cs typeface="Times New Roman" pitchFamily="18" charset="0"/>
                        </a:rPr>
                        <a:t>4.-5.</a:t>
                      </a:r>
                      <a:endParaRPr lang="cs-CZ" sz="2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lang="cs-CZ" sz="2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CZ.1.07/1.4.00/21.2979</a:t>
                      </a:r>
                      <a:endParaRPr lang="cs-CZ" sz="2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tx2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5400" b="1" smtClean="0"/>
              <a:t>SKLOŇOVÁNÍ</a:t>
            </a:r>
            <a:endParaRPr lang="cs-CZ" sz="5400" b="1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98984"/>
          </a:xfrm>
          <a:solidFill>
            <a:schemeClr val="tx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cs-CZ" sz="5400" b="1" smtClean="0">
                <a:solidFill>
                  <a:schemeClr val="tx1"/>
                </a:solidFill>
              </a:rPr>
              <a:t>VZORY MĚSTO, MOŘE</a:t>
            </a:r>
            <a:endParaRPr lang="cs-CZ" sz="5400" b="1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cs-CZ" sz="5400" b="1" smtClean="0"/>
              <a:t>VZOR MĚSTO</a:t>
            </a:r>
            <a:endParaRPr lang="cs-CZ" sz="5400" b="1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600" b="1" i="1" smtClean="0">
                <a:solidFill>
                  <a:srgbClr val="FF0000"/>
                </a:solidFill>
              </a:rPr>
              <a:t>Jak </a:t>
            </a:r>
            <a:r>
              <a:rPr lang="cs-CZ" sz="2600" b="1" i="1" smtClean="0">
                <a:solidFill>
                  <a:srgbClr val="FF0000"/>
                </a:solidFill>
              </a:rPr>
              <a:t>se mění koncovka? </a:t>
            </a:r>
            <a:r>
              <a:rPr lang="cs-CZ" sz="2600" b="1" i="1" smtClean="0">
                <a:solidFill>
                  <a:srgbClr val="FF0000"/>
                </a:solidFill>
              </a:rPr>
              <a:t>Pozoruj. Jaká je koncovka ve 3. pádě?</a:t>
            </a:r>
            <a:endParaRPr lang="cs-CZ" sz="2600" b="1" i="1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600" smtClean="0"/>
              <a:t>   </a:t>
            </a:r>
            <a:r>
              <a:rPr lang="cs-CZ" sz="4300" smtClean="0"/>
              <a:t>1. p.   měst</a:t>
            </a:r>
            <a:r>
              <a:rPr lang="cs-CZ" sz="4300" b="1" smtClean="0">
                <a:solidFill>
                  <a:srgbClr val="FF0000"/>
                </a:solidFill>
              </a:rPr>
              <a:t>o</a:t>
            </a:r>
            <a:r>
              <a:rPr lang="cs-CZ" sz="4300" smtClean="0"/>
              <a:t>             </a:t>
            </a:r>
          </a:p>
          <a:p>
            <a:pPr>
              <a:buNone/>
            </a:pPr>
            <a:r>
              <a:rPr lang="cs-CZ" sz="4300" smtClean="0"/>
              <a:t>   2. p.   měst</a:t>
            </a:r>
            <a:r>
              <a:rPr lang="cs-CZ" sz="4300" b="1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sz="4300" b="1" smtClean="0">
                <a:solidFill>
                  <a:srgbClr val="FF0000"/>
                </a:solidFill>
              </a:rPr>
              <a:t>   </a:t>
            </a:r>
            <a:r>
              <a:rPr lang="cs-CZ" sz="4300" smtClean="0"/>
              <a:t>3. p.   </a:t>
            </a:r>
            <a:r>
              <a:rPr lang="cs-CZ" sz="4300" smtClean="0"/>
              <a:t>m</a:t>
            </a:r>
            <a:r>
              <a:rPr lang="cs-CZ" sz="4300" smtClean="0"/>
              <a:t>ěst</a:t>
            </a:r>
            <a:r>
              <a:rPr lang="cs-CZ" sz="4300" b="1" smtClean="0"/>
              <a:t>_</a:t>
            </a:r>
            <a:r>
              <a:rPr lang="cs-CZ" sz="4300" smtClean="0"/>
              <a:t>         </a:t>
            </a:r>
            <a:endParaRPr lang="cs-CZ" sz="4300" smtClean="0"/>
          </a:p>
          <a:p>
            <a:pPr>
              <a:buNone/>
            </a:pPr>
            <a:r>
              <a:rPr lang="cs-CZ" sz="4300" smtClean="0"/>
              <a:t>   4. p.   měst</a:t>
            </a:r>
            <a:r>
              <a:rPr lang="cs-CZ" sz="4300" b="1" smtClean="0">
                <a:solidFill>
                  <a:srgbClr val="FF0000"/>
                </a:solidFill>
              </a:rPr>
              <a:t>o</a:t>
            </a:r>
          </a:p>
          <a:p>
            <a:pPr>
              <a:buNone/>
            </a:pPr>
            <a:r>
              <a:rPr lang="cs-CZ" sz="4300" smtClean="0"/>
              <a:t>   5. p.   měst</a:t>
            </a:r>
            <a:r>
              <a:rPr lang="cs-CZ" sz="4300" b="1" smtClean="0">
                <a:solidFill>
                  <a:srgbClr val="FF0000"/>
                </a:solidFill>
              </a:rPr>
              <a:t>o</a:t>
            </a:r>
            <a:r>
              <a:rPr lang="cs-CZ" sz="4300" smtClean="0"/>
              <a:t>!</a:t>
            </a:r>
          </a:p>
          <a:p>
            <a:pPr>
              <a:buNone/>
            </a:pPr>
            <a:r>
              <a:rPr lang="cs-CZ" sz="4300" smtClean="0"/>
              <a:t>   6. p.   měst</a:t>
            </a:r>
            <a:r>
              <a:rPr lang="cs-CZ" sz="4300" b="1" smtClean="0">
                <a:solidFill>
                  <a:srgbClr val="FF0000"/>
                </a:solidFill>
              </a:rPr>
              <a:t>ě</a:t>
            </a:r>
            <a:r>
              <a:rPr lang="cs-CZ" sz="4300" smtClean="0"/>
              <a:t>, </a:t>
            </a:r>
            <a:r>
              <a:rPr lang="cs-CZ" sz="4300" b="1" smtClean="0">
                <a:solidFill>
                  <a:srgbClr val="FF0000"/>
                </a:solidFill>
              </a:rPr>
              <a:t>-u         </a:t>
            </a:r>
            <a:r>
              <a:rPr lang="cs-CZ" sz="4300" b="1" smtClean="0"/>
              <a:t>číslo jednotné</a:t>
            </a:r>
            <a:endParaRPr lang="cs-CZ" sz="4300" b="1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4300" smtClean="0"/>
              <a:t>   7. p.   měst</a:t>
            </a:r>
            <a:r>
              <a:rPr lang="cs-CZ" sz="4300" b="1" smtClean="0">
                <a:solidFill>
                  <a:srgbClr val="FF0000"/>
                </a:solidFill>
              </a:rPr>
              <a:t>em</a:t>
            </a:r>
            <a:endParaRPr lang="cs-CZ" sz="4300" b="1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2050" name="Picture 2" descr="C:\Users\Langerová\AppData\Local\Microsoft\Windows\Temporary Internet Files\Content.IE5\57257UL6\MC9001577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276872"/>
            <a:ext cx="2536180" cy="2520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bg2"/>
          </a:solidFill>
        </p:spPr>
        <p:txBody>
          <a:bodyPr>
            <a:normAutofit/>
          </a:bodyPr>
          <a:lstStyle/>
          <a:p>
            <a:r>
              <a:rPr lang="cs-CZ" sz="5400" b="1" smtClean="0"/>
              <a:t>VZOR MĚSTO</a:t>
            </a:r>
            <a:endParaRPr lang="cs-CZ" sz="5400" b="1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600" b="1" i="1" smtClean="0">
                <a:solidFill>
                  <a:srgbClr val="FF0000"/>
                </a:solidFill>
              </a:rPr>
              <a:t>Řešení.</a:t>
            </a:r>
            <a:endParaRPr lang="cs-CZ" sz="2600" b="1" i="1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3600" smtClean="0"/>
              <a:t>   </a:t>
            </a:r>
            <a:r>
              <a:rPr lang="cs-CZ" sz="4300" smtClean="0"/>
              <a:t>1. p.   měst</a:t>
            </a:r>
            <a:r>
              <a:rPr lang="cs-CZ" sz="4300" b="1" smtClean="0">
                <a:solidFill>
                  <a:srgbClr val="FF0000"/>
                </a:solidFill>
              </a:rPr>
              <a:t>o</a:t>
            </a:r>
            <a:r>
              <a:rPr lang="cs-CZ" sz="4300" smtClean="0"/>
              <a:t>             </a:t>
            </a:r>
          </a:p>
          <a:p>
            <a:pPr>
              <a:buNone/>
            </a:pPr>
            <a:r>
              <a:rPr lang="cs-CZ" sz="4300" smtClean="0"/>
              <a:t>   2. p.   měst</a:t>
            </a:r>
            <a:r>
              <a:rPr lang="cs-CZ" sz="4300" b="1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sz="4300" b="1" smtClean="0">
                <a:solidFill>
                  <a:srgbClr val="FF0000"/>
                </a:solidFill>
              </a:rPr>
              <a:t>   </a:t>
            </a:r>
            <a:r>
              <a:rPr lang="cs-CZ" sz="4300" smtClean="0"/>
              <a:t>3. p.   </a:t>
            </a:r>
            <a:r>
              <a:rPr lang="cs-CZ" sz="4300" smtClean="0"/>
              <a:t>m</a:t>
            </a:r>
            <a:r>
              <a:rPr lang="cs-CZ" sz="4300" smtClean="0"/>
              <a:t>ěst</a:t>
            </a:r>
            <a:r>
              <a:rPr lang="cs-CZ" sz="4300" b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u</a:t>
            </a:r>
            <a:r>
              <a:rPr lang="cs-CZ" sz="4300" smtClean="0"/>
              <a:t>         </a:t>
            </a:r>
            <a:endParaRPr lang="cs-CZ" sz="4300" smtClean="0"/>
          </a:p>
          <a:p>
            <a:pPr>
              <a:buNone/>
            </a:pPr>
            <a:r>
              <a:rPr lang="cs-CZ" sz="4300" smtClean="0"/>
              <a:t>   4. p.   měst</a:t>
            </a:r>
            <a:r>
              <a:rPr lang="cs-CZ" sz="4300" b="1" smtClean="0">
                <a:solidFill>
                  <a:srgbClr val="FF0000"/>
                </a:solidFill>
              </a:rPr>
              <a:t>o</a:t>
            </a:r>
          </a:p>
          <a:p>
            <a:pPr>
              <a:buNone/>
            </a:pPr>
            <a:r>
              <a:rPr lang="cs-CZ" sz="4300" smtClean="0"/>
              <a:t>   5. p.   měst</a:t>
            </a:r>
            <a:r>
              <a:rPr lang="cs-CZ" sz="4300" b="1" smtClean="0">
                <a:solidFill>
                  <a:srgbClr val="FF0000"/>
                </a:solidFill>
              </a:rPr>
              <a:t>o</a:t>
            </a:r>
            <a:r>
              <a:rPr lang="cs-CZ" sz="4300" smtClean="0"/>
              <a:t>!</a:t>
            </a:r>
          </a:p>
          <a:p>
            <a:pPr>
              <a:buNone/>
            </a:pPr>
            <a:r>
              <a:rPr lang="cs-CZ" sz="4300" smtClean="0"/>
              <a:t>   6. p.   měst</a:t>
            </a:r>
            <a:r>
              <a:rPr lang="cs-CZ" sz="4300" b="1" smtClean="0">
                <a:solidFill>
                  <a:srgbClr val="FF0000"/>
                </a:solidFill>
              </a:rPr>
              <a:t>ě</a:t>
            </a:r>
            <a:r>
              <a:rPr lang="cs-CZ" sz="4300" smtClean="0"/>
              <a:t>, </a:t>
            </a:r>
            <a:r>
              <a:rPr lang="cs-CZ" sz="4300" b="1" smtClean="0">
                <a:solidFill>
                  <a:srgbClr val="FF0000"/>
                </a:solidFill>
              </a:rPr>
              <a:t>-u         </a:t>
            </a:r>
            <a:r>
              <a:rPr lang="cs-CZ" sz="4300" b="1" smtClean="0"/>
              <a:t>číslo jednotné</a:t>
            </a:r>
            <a:endParaRPr lang="cs-CZ" sz="4300" b="1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4300" smtClean="0"/>
              <a:t>   7. p.   měst</a:t>
            </a:r>
            <a:r>
              <a:rPr lang="cs-CZ" sz="4300" b="1" smtClean="0">
                <a:solidFill>
                  <a:srgbClr val="FF0000"/>
                </a:solidFill>
              </a:rPr>
              <a:t>em</a:t>
            </a:r>
            <a:endParaRPr lang="cs-CZ" sz="4300" b="1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pic>
        <p:nvPicPr>
          <p:cNvPr id="2050" name="Picture 2" descr="C:\Users\Langerová\AppData\Local\Microsoft\Windows\Temporary Internet Files\Content.IE5\57257UL6\MC90015778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276872"/>
            <a:ext cx="2536180" cy="252066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mtClean="0"/>
              <a:t>   </a:t>
            </a:r>
            <a:r>
              <a:rPr lang="cs-CZ" sz="3600" b="1" smtClean="0"/>
              <a:t>číslo množné</a:t>
            </a:r>
          </a:p>
          <a:p>
            <a:pPr>
              <a:buNone/>
            </a:pPr>
            <a:r>
              <a:rPr lang="cs-CZ" sz="4000" smtClean="0"/>
              <a:t>   1. p.  měst</a:t>
            </a:r>
            <a:r>
              <a:rPr lang="cs-CZ" sz="4000" b="1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sz="4000" smtClean="0"/>
              <a:t>   2. p.  měst</a:t>
            </a:r>
          </a:p>
          <a:p>
            <a:pPr>
              <a:buNone/>
            </a:pPr>
            <a:r>
              <a:rPr lang="cs-CZ" sz="4000" smtClean="0"/>
              <a:t>   3. p.  </a:t>
            </a:r>
            <a:r>
              <a:rPr lang="cs-CZ" sz="4000" smtClean="0"/>
              <a:t>m</a:t>
            </a:r>
            <a:r>
              <a:rPr lang="cs-CZ" sz="4000" smtClean="0"/>
              <a:t>ěst</a:t>
            </a:r>
            <a:r>
              <a:rPr lang="cs-CZ" sz="4000" b="1" smtClean="0"/>
              <a:t>_</a:t>
            </a:r>
            <a:endParaRPr lang="cs-CZ" sz="4000" b="1" smtClean="0"/>
          </a:p>
          <a:p>
            <a:pPr>
              <a:buNone/>
            </a:pPr>
            <a:r>
              <a:rPr lang="cs-CZ" sz="4000" smtClean="0"/>
              <a:t>   4. p.  měst</a:t>
            </a:r>
            <a:r>
              <a:rPr lang="cs-CZ" sz="4000" b="1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sz="4000" b="1" smtClean="0">
                <a:solidFill>
                  <a:srgbClr val="FF0000"/>
                </a:solidFill>
              </a:rPr>
              <a:t>   </a:t>
            </a:r>
            <a:r>
              <a:rPr lang="cs-CZ" sz="4000" smtClean="0"/>
              <a:t>5. p.  měst</a:t>
            </a:r>
            <a:r>
              <a:rPr lang="cs-CZ" sz="4000" b="1" smtClean="0">
                <a:solidFill>
                  <a:srgbClr val="FF0000"/>
                </a:solidFill>
              </a:rPr>
              <a:t>a</a:t>
            </a:r>
            <a:r>
              <a:rPr lang="cs-CZ" sz="4000" smtClean="0"/>
              <a:t>!</a:t>
            </a:r>
          </a:p>
          <a:p>
            <a:pPr>
              <a:buNone/>
            </a:pPr>
            <a:r>
              <a:rPr lang="cs-CZ" sz="4000" smtClean="0"/>
              <a:t>   6. p.  měst</a:t>
            </a:r>
            <a:r>
              <a:rPr lang="cs-CZ" sz="4000" b="1" smtClean="0">
                <a:solidFill>
                  <a:srgbClr val="FF0000"/>
                </a:solidFill>
              </a:rPr>
              <a:t>ech</a:t>
            </a:r>
          </a:p>
          <a:p>
            <a:pPr>
              <a:buNone/>
            </a:pPr>
            <a:r>
              <a:rPr lang="cs-CZ" sz="4000" smtClean="0"/>
              <a:t>   7. p.  měst</a:t>
            </a:r>
            <a:r>
              <a:rPr lang="cs-CZ" sz="4000" b="1" smtClean="0">
                <a:solidFill>
                  <a:srgbClr val="FF0000"/>
                </a:solidFill>
              </a:rPr>
              <a:t>y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endParaRPr lang="cs-CZ" sz="3600"/>
          </a:p>
        </p:txBody>
      </p:sp>
      <p:pic>
        <p:nvPicPr>
          <p:cNvPr id="3077" name="Picture 5" descr="C:\Users\Langerová\AppData\Local\Microsoft\Windows\Temporary Internet Files\Content.IE5\KL6NDY7C\MC9001981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204864"/>
            <a:ext cx="4836657" cy="1981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mtClean="0"/>
              <a:t>   </a:t>
            </a:r>
            <a:r>
              <a:rPr lang="cs-CZ" sz="3600" b="1" smtClean="0"/>
              <a:t>číslo množné</a:t>
            </a:r>
          </a:p>
          <a:p>
            <a:pPr>
              <a:buNone/>
            </a:pPr>
            <a:r>
              <a:rPr lang="cs-CZ" sz="4000" smtClean="0"/>
              <a:t>   1. p.  měst</a:t>
            </a:r>
            <a:r>
              <a:rPr lang="cs-CZ" sz="4000" b="1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sz="4000" smtClean="0"/>
              <a:t>   2. p.  měst</a:t>
            </a:r>
          </a:p>
          <a:p>
            <a:pPr>
              <a:buNone/>
            </a:pPr>
            <a:r>
              <a:rPr lang="cs-CZ" sz="4000" smtClean="0"/>
              <a:t>   3. p.  </a:t>
            </a:r>
            <a:r>
              <a:rPr lang="cs-CZ" sz="4000" smtClean="0"/>
              <a:t>m</a:t>
            </a:r>
            <a:r>
              <a:rPr lang="cs-CZ" sz="4000" smtClean="0"/>
              <a:t>ěst</a:t>
            </a:r>
            <a:r>
              <a:rPr lang="cs-CZ" sz="4000" b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ům</a:t>
            </a:r>
            <a:endParaRPr lang="cs-CZ" sz="4000" b="1" smtClean="0"/>
          </a:p>
          <a:p>
            <a:pPr>
              <a:buNone/>
            </a:pPr>
            <a:r>
              <a:rPr lang="cs-CZ" sz="4000" smtClean="0"/>
              <a:t>   4. p.  měst</a:t>
            </a:r>
            <a:r>
              <a:rPr lang="cs-CZ" sz="4000" b="1" smtClean="0">
                <a:solidFill>
                  <a:srgbClr val="FF0000"/>
                </a:solidFill>
              </a:rPr>
              <a:t>a</a:t>
            </a:r>
          </a:p>
          <a:p>
            <a:pPr>
              <a:buNone/>
            </a:pPr>
            <a:r>
              <a:rPr lang="cs-CZ" sz="4000" b="1" smtClean="0">
                <a:solidFill>
                  <a:srgbClr val="FF0000"/>
                </a:solidFill>
              </a:rPr>
              <a:t>   </a:t>
            </a:r>
            <a:r>
              <a:rPr lang="cs-CZ" sz="4000" smtClean="0"/>
              <a:t>5. p.  měst</a:t>
            </a:r>
            <a:r>
              <a:rPr lang="cs-CZ" sz="4000" b="1" smtClean="0">
                <a:solidFill>
                  <a:srgbClr val="FF0000"/>
                </a:solidFill>
              </a:rPr>
              <a:t>a</a:t>
            </a:r>
            <a:r>
              <a:rPr lang="cs-CZ" sz="4000" smtClean="0"/>
              <a:t>!</a:t>
            </a:r>
          </a:p>
          <a:p>
            <a:pPr>
              <a:buNone/>
            </a:pPr>
            <a:r>
              <a:rPr lang="cs-CZ" sz="4000" smtClean="0"/>
              <a:t>   6. p.  měst</a:t>
            </a:r>
            <a:r>
              <a:rPr lang="cs-CZ" sz="4000" b="1" smtClean="0">
                <a:solidFill>
                  <a:srgbClr val="FF0000"/>
                </a:solidFill>
              </a:rPr>
              <a:t>ech</a:t>
            </a:r>
          </a:p>
          <a:p>
            <a:pPr>
              <a:buNone/>
            </a:pPr>
            <a:r>
              <a:rPr lang="cs-CZ" sz="4000" smtClean="0"/>
              <a:t>   7. p.  měst</a:t>
            </a:r>
            <a:r>
              <a:rPr lang="cs-CZ" sz="4000" b="1" smtClean="0">
                <a:solidFill>
                  <a:srgbClr val="FF0000"/>
                </a:solidFill>
              </a:rPr>
              <a:t>y</a:t>
            </a:r>
          </a:p>
          <a:p>
            <a:pPr>
              <a:buNone/>
            </a:pPr>
            <a:endParaRPr lang="cs-CZ" sz="3600" smtClean="0"/>
          </a:p>
          <a:p>
            <a:pPr>
              <a:buNone/>
            </a:pPr>
            <a:endParaRPr lang="cs-CZ" sz="3600"/>
          </a:p>
        </p:txBody>
      </p:sp>
      <p:pic>
        <p:nvPicPr>
          <p:cNvPr id="3077" name="Picture 5" descr="C:\Users\Langerová\AppData\Local\Microsoft\Windows\Temporary Internet Files\Content.IE5\KL6NDY7C\MC900198167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51920" y="2204864"/>
            <a:ext cx="4836657" cy="1981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/>
          <a:p>
            <a:r>
              <a:rPr lang="cs-CZ" sz="5400" b="1" smtClean="0"/>
              <a:t>VZOR MOŘE</a:t>
            </a:r>
            <a:endParaRPr lang="cs-CZ" sz="5400" b="1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mtClean="0"/>
              <a:t> </a:t>
            </a:r>
            <a:r>
              <a:rPr lang="cs-CZ" sz="2600" b="1" i="1" smtClean="0">
                <a:solidFill>
                  <a:srgbClr val="FF0000"/>
                </a:solidFill>
              </a:rPr>
              <a:t>Pozoruj </a:t>
            </a:r>
            <a:r>
              <a:rPr lang="cs-CZ" sz="2600" b="1" i="1" smtClean="0">
                <a:solidFill>
                  <a:srgbClr val="FF0000"/>
                </a:solidFill>
              </a:rPr>
              <a:t>koncovku. Mění se v </a:t>
            </a:r>
            <a:r>
              <a:rPr lang="cs-CZ" sz="2600" b="1" i="1" smtClean="0">
                <a:solidFill>
                  <a:srgbClr val="FF0000"/>
                </a:solidFill>
              </a:rPr>
              <a:t>jednotlivých</a:t>
            </a:r>
            <a:r>
              <a:rPr lang="cs-CZ" sz="2600" b="1" i="1" smtClean="0">
                <a:solidFill>
                  <a:srgbClr val="FF0000"/>
                </a:solidFill>
              </a:rPr>
              <a:t> </a:t>
            </a:r>
            <a:r>
              <a:rPr lang="cs-CZ" sz="2600" b="1" i="1" smtClean="0">
                <a:solidFill>
                  <a:srgbClr val="FF0000"/>
                </a:solidFill>
              </a:rPr>
              <a:t>pádech?</a:t>
            </a:r>
            <a:endParaRPr lang="cs-CZ" sz="2600" b="1" smtClean="0"/>
          </a:p>
          <a:p>
            <a:pPr>
              <a:buNone/>
            </a:pPr>
            <a:r>
              <a:rPr lang="cs-CZ" sz="4000" smtClean="0"/>
              <a:t>    </a:t>
            </a:r>
            <a:r>
              <a:rPr lang="cs-CZ" sz="4300" smtClean="0"/>
              <a:t>1. p. moř</a:t>
            </a:r>
            <a:r>
              <a:rPr lang="cs-CZ" sz="4300" b="1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sz="4300" smtClean="0"/>
              <a:t>    2. p. moř</a:t>
            </a:r>
            <a:r>
              <a:rPr lang="cs-CZ" sz="4300" b="1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sz="4300" smtClean="0"/>
              <a:t>    3. p. moř</a:t>
            </a:r>
            <a:r>
              <a:rPr lang="cs-CZ" sz="4300" b="1" smtClean="0">
                <a:solidFill>
                  <a:srgbClr val="FF0000"/>
                </a:solidFill>
              </a:rPr>
              <a:t>i</a:t>
            </a:r>
          </a:p>
          <a:p>
            <a:pPr>
              <a:buNone/>
            </a:pPr>
            <a:r>
              <a:rPr lang="cs-CZ" sz="4300" b="1" smtClean="0">
                <a:solidFill>
                  <a:srgbClr val="FF0000"/>
                </a:solidFill>
              </a:rPr>
              <a:t>    </a:t>
            </a:r>
            <a:r>
              <a:rPr lang="cs-CZ" sz="4300" smtClean="0"/>
              <a:t>4. p. moř</a:t>
            </a:r>
            <a:r>
              <a:rPr lang="cs-CZ" sz="4300" b="1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sz="4300" b="1" smtClean="0">
                <a:solidFill>
                  <a:srgbClr val="FF0000"/>
                </a:solidFill>
              </a:rPr>
              <a:t>    </a:t>
            </a:r>
            <a:r>
              <a:rPr lang="cs-CZ" sz="4300" smtClean="0"/>
              <a:t>5. p. moř</a:t>
            </a:r>
            <a:r>
              <a:rPr lang="cs-CZ" sz="4300" b="1" smtClean="0">
                <a:solidFill>
                  <a:srgbClr val="FF0000"/>
                </a:solidFill>
              </a:rPr>
              <a:t>e</a:t>
            </a:r>
            <a:r>
              <a:rPr lang="cs-CZ" sz="4300" smtClean="0"/>
              <a:t>!</a:t>
            </a:r>
          </a:p>
          <a:p>
            <a:pPr>
              <a:buNone/>
            </a:pPr>
            <a:r>
              <a:rPr lang="cs-CZ" sz="4300" smtClean="0"/>
              <a:t>    6. p. moř</a:t>
            </a:r>
            <a:r>
              <a:rPr lang="cs-CZ" sz="4300" b="1" smtClean="0">
                <a:solidFill>
                  <a:srgbClr val="FF0000"/>
                </a:solidFill>
              </a:rPr>
              <a:t>i</a:t>
            </a:r>
          </a:p>
          <a:p>
            <a:pPr>
              <a:buNone/>
            </a:pPr>
            <a:r>
              <a:rPr lang="cs-CZ" sz="4300" smtClean="0"/>
              <a:t>    7. p. moř</a:t>
            </a:r>
            <a:r>
              <a:rPr lang="cs-CZ" sz="4300" b="1" smtClean="0">
                <a:solidFill>
                  <a:srgbClr val="FF0000"/>
                </a:solidFill>
              </a:rPr>
              <a:t>em            </a:t>
            </a:r>
            <a:r>
              <a:rPr lang="cs-CZ" sz="4300" b="1" smtClean="0"/>
              <a:t>číslo jednotné</a:t>
            </a:r>
            <a:endParaRPr lang="cs-CZ" sz="4300" b="1">
              <a:solidFill>
                <a:srgbClr val="FF0000"/>
              </a:solidFill>
            </a:endParaRPr>
          </a:p>
        </p:txBody>
      </p:sp>
      <p:pic>
        <p:nvPicPr>
          <p:cNvPr id="2052" name="Picture 4" descr="C:\Users\Langerová\AppData\Local\Microsoft\Windows\Temporary Internet Files\Content.IE5\YARO4BVB\MC90020050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27600" y="2822574"/>
            <a:ext cx="2380704" cy="233723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616624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mtClean="0"/>
              <a:t>   </a:t>
            </a:r>
            <a:r>
              <a:rPr lang="cs-CZ" sz="3600" b="1" smtClean="0"/>
              <a:t>číslo množné</a:t>
            </a:r>
          </a:p>
          <a:p>
            <a:pPr>
              <a:buNone/>
            </a:pPr>
            <a:r>
              <a:rPr lang="cs-CZ" sz="4000" smtClean="0"/>
              <a:t>   1. p.  moř</a:t>
            </a:r>
            <a:r>
              <a:rPr lang="cs-CZ" sz="4000" b="1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sz="4000" smtClean="0"/>
              <a:t>   2. p.  moř</a:t>
            </a:r>
            <a:r>
              <a:rPr lang="cs-CZ" sz="4000" b="1" smtClean="0">
                <a:solidFill>
                  <a:srgbClr val="FF0000"/>
                </a:solidFill>
              </a:rPr>
              <a:t>í</a:t>
            </a:r>
            <a:r>
              <a:rPr lang="cs-CZ" sz="4000" smtClean="0"/>
              <a:t>, (ohnišť)</a:t>
            </a:r>
            <a:endParaRPr lang="cs-CZ" sz="4000" b="1" smtClean="0">
              <a:solidFill>
                <a:srgbClr val="FF0000"/>
              </a:solidFill>
            </a:endParaRPr>
          </a:p>
          <a:p>
            <a:pPr>
              <a:buNone/>
            </a:pPr>
            <a:r>
              <a:rPr lang="cs-CZ" sz="4000" smtClean="0"/>
              <a:t>   3. p.  moř</a:t>
            </a:r>
            <a:r>
              <a:rPr lang="cs-CZ" sz="4000" b="1" smtClean="0">
                <a:solidFill>
                  <a:srgbClr val="FF0000"/>
                </a:solidFill>
              </a:rPr>
              <a:t>ím</a:t>
            </a:r>
          </a:p>
          <a:p>
            <a:pPr>
              <a:buNone/>
            </a:pPr>
            <a:r>
              <a:rPr lang="cs-CZ" sz="4000" smtClean="0"/>
              <a:t>   4. p.  moř</a:t>
            </a:r>
            <a:r>
              <a:rPr lang="cs-CZ" sz="4000" b="1" smtClean="0">
                <a:solidFill>
                  <a:srgbClr val="FF0000"/>
                </a:solidFill>
              </a:rPr>
              <a:t>e</a:t>
            </a:r>
          </a:p>
          <a:p>
            <a:pPr>
              <a:buNone/>
            </a:pPr>
            <a:r>
              <a:rPr lang="cs-CZ" sz="4000" b="1" smtClean="0">
                <a:solidFill>
                  <a:srgbClr val="FF0000"/>
                </a:solidFill>
              </a:rPr>
              <a:t>   </a:t>
            </a:r>
            <a:r>
              <a:rPr lang="cs-CZ" sz="4000" smtClean="0"/>
              <a:t>5. p.  moř</a:t>
            </a:r>
            <a:r>
              <a:rPr lang="cs-CZ" sz="4000" b="1" smtClean="0">
                <a:solidFill>
                  <a:srgbClr val="FF0000"/>
                </a:solidFill>
              </a:rPr>
              <a:t>e</a:t>
            </a:r>
            <a:r>
              <a:rPr lang="cs-CZ" sz="4000" smtClean="0"/>
              <a:t>!</a:t>
            </a:r>
          </a:p>
          <a:p>
            <a:pPr>
              <a:buNone/>
            </a:pPr>
            <a:r>
              <a:rPr lang="cs-CZ" sz="4000" smtClean="0"/>
              <a:t>   6. p.  moř</a:t>
            </a:r>
            <a:r>
              <a:rPr lang="cs-CZ" sz="4000" b="1" smtClean="0">
                <a:solidFill>
                  <a:srgbClr val="FF0000"/>
                </a:solidFill>
              </a:rPr>
              <a:t>ích</a:t>
            </a:r>
          </a:p>
          <a:p>
            <a:pPr>
              <a:buNone/>
            </a:pPr>
            <a:r>
              <a:rPr lang="cs-CZ" sz="4000" smtClean="0"/>
              <a:t>   7. p.  moř</a:t>
            </a:r>
            <a:r>
              <a:rPr lang="cs-CZ" sz="4000" b="1" smtClean="0">
                <a:solidFill>
                  <a:srgbClr val="FF0000"/>
                </a:solidFill>
              </a:rPr>
              <a:t>i</a:t>
            </a:r>
            <a:endParaRPr lang="cs-CZ" sz="4000" b="1">
              <a:solidFill>
                <a:srgbClr val="FF0000"/>
              </a:solidFill>
            </a:endParaRPr>
          </a:p>
        </p:txBody>
      </p:sp>
      <p:pic>
        <p:nvPicPr>
          <p:cNvPr id="1026" name="Picture 2" descr="C:\Users\Langerová\AppData\Local\Microsoft\Windows\Temporary Internet Files\Content.IE5\4A0VRE99\MC90020337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3068960"/>
            <a:ext cx="4179711" cy="2780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i="1" smtClean="0">
                <a:solidFill>
                  <a:srgbClr val="FF0000"/>
                </a:solidFill>
              </a:rPr>
              <a:t>Vytvoříš a doplňíš správný tvar podstatného jména?</a:t>
            </a:r>
            <a:endParaRPr lang="cs-CZ" sz="3200" b="1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smtClean="0"/>
              <a:t>2. p. č. j.  (vejce)             bez__________</a:t>
            </a:r>
          </a:p>
          <a:p>
            <a:pPr>
              <a:buNone/>
            </a:pPr>
            <a:r>
              <a:rPr lang="cs-CZ" sz="3600" smtClean="0"/>
              <a:t>6. p. č. j.  (hřiště)            na___________</a:t>
            </a:r>
          </a:p>
          <a:p>
            <a:pPr>
              <a:buNone/>
            </a:pPr>
            <a:r>
              <a:rPr lang="cs-CZ" sz="3600" smtClean="0"/>
              <a:t>7. p. č. mn. (číslo)          s____________</a:t>
            </a:r>
          </a:p>
          <a:p>
            <a:pPr>
              <a:buNone/>
            </a:pPr>
            <a:r>
              <a:rPr lang="cs-CZ" sz="3600" smtClean="0"/>
              <a:t>3. p. č. j.  (slovo)            ke___________</a:t>
            </a:r>
          </a:p>
          <a:p>
            <a:pPr>
              <a:buNone/>
            </a:pPr>
            <a:r>
              <a:rPr lang="cs-CZ" sz="3600" smtClean="0"/>
              <a:t>6. p. č. j.  (Labe)             v____________</a:t>
            </a:r>
          </a:p>
          <a:p>
            <a:pPr>
              <a:buNone/>
            </a:pPr>
            <a:r>
              <a:rPr lang="cs-CZ" sz="3600" smtClean="0"/>
              <a:t>7. p. č. j.  (pravidlo)       s____________</a:t>
            </a:r>
          </a:p>
          <a:p>
            <a:pPr>
              <a:buNone/>
            </a:pPr>
            <a:r>
              <a:rPr lang="cs-CZ" sz="3600" smtClean="0"/>
              <a:t>6. p. č. j.  (nebe)            na___________</a:t>
            </a:r>
          </a:p>
          <a:p>
            <a:pPr>
              <a:buNone/>
            </a:pPr>
            <a:r>
              <a:rPr lang="cs-CZ" sz="3600" smtClean="0"/>
              <a:t>6. p. č. mn.  (okno)       na___________</a:t>
            </a:r>
          </a:p>
          <a:p>
            <a:pPr>
              <a:buNone/>
            </a:pPr>
            <a:r>
              <a:rPr lang="cs-CZ" sz="3600" smtClean="0"/>
              <a:t>           </a:t>
            </a:r>
            <a:endParaRPr lang="cs-CZ" sz="36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l"/>
            <a:r>
              <a:rPr lang="cs-CZ" sz="3200" b="1" i="1" smtClean="0">
                <a:solidFill>
                  <a:srgbClr val="FF0000"/>
                </a:solidFill>
              </a:rPr>
              <a:t>Řešení.</a:t>
            </a:r>
            <a:endParaRPr lang="cs-CZ" sz="3200" b="1" i="1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3285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smtClean="0"/>
              <a:t>2. p. č. j.  (vejce)            bez </a:t>
            </a:r>
            <a:r>
              <a:rPr lang="cs-CZ" sz="3600" b="1" smtClean="0">
                <a:solidFill>
                  <a:srgbClr val="FF0000"/>
                </a:solidFill>
              </a:rPr>
              <a:t>vejce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6. p. č. j.  (hřiště)           na </a:t>
            </a:r>
            <a:r>
              <a:rPr lang="cs-CZ" sz="3600" b="1" smtClean="0">
                <a:solidFill>
                  <a:srgbClr val="FF0000"/>
                </a:solidFill>
              </a:rPr>
              <a:t>hřišti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7. p. č. mn. (číslo)          s </a:t>
            </a:r>
            <a:r>
              <a:rPr lang="cs-CZ" sz="3600" b="1" smtClean="0">
                <a:solidFill>
                  <a:srgbClr val="FF0000"/>
                </a:solidFill>
              </a:rPr>
              <a:t>čísly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3. p. č. j.  (slovo)            ke </a:t>
            </a:r>
            <a:r>
              <a:rPr lang="cs-CZ" sz="3600" b="1" smtClean="0">
                <a:solidFill>
                  <a:srgbClr val="FF0000"/>
                </a:solidFill>
              </a:rPr>
              <a:t>slovu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6. p. č. j.  (Labe)             v </a:t>
            </a:r>
            <a:r>
              <a:rPr lang="cs-CZ" sz="3600" b="1" smtClean="0">
                <a:solidFill>
                  <a:srgbClr val="FF0000"/>
                </a:solidFill>
              </a:rPr>
              <a:t>Labi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7. p. č. j.  (pravidlo)       s </a:t>
            </a:r>
            <a:r>
              <a:rPr lang="cs-CZ" sz="3600" b="1" smtClean="0">
                <a:solidFill>
                  <a:srgbClr val="FF0000"/>
                </a:solidFill>
              </a:rPr>
              <a:t>pravidlem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6. p. č. j.  (nebe)            na </a:t>
            </a:r>
            <a:r>
              <a:rPr lang="cs-CZ" sz="3600" b="1" smtClean="0">
                <a:solidFill>
                  <a:srgbClr val="FF0000"/>
                </a:solidFill>
              </a:rPr>
              <a:t>nebi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6. p. č. mn.  (okno)       na </a:t>
            </a:r>
            <a:r>
              <a:rPr lang="cs-CZ" sz="3600" b="1" smtClean="0">
                <a:solidFill>
                  <a:srgbClr val="FF0000"/>
                </a:solidFill>
              </a:rPr>
              <a:t>oknech</a:t>
            </a:r>
            <a:endParaRPr lang="cs-CZ" sz="3600" b="1" smtClean="0"/>
          </a:p>
          <a:p>
            <a:pPr>
              <a:buNone/>
            </a:pPr>
            <a:r>
              <a:rPr lang="cs-CZ" sz="3600" smtClean="0"/>
              <a:t>           </a:t>
            </a:r>
            <a:endParaRPr lang="cs-CZ" sz="3600"/>
          </a:p>
        </p:txBody>
      </p:sp>
      <p:pic>
        <p:nvPicPr>
          <p:cNvPr id="1026" name="Picture 2" descr="C:\Users\Langerová\AppData\Local\Microsoft\Windows\Temporary Internet Files\Content.IE5\I3C6N6QB\MC90043800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2204864"/>
            <a:ext cx="1336859" cy="9109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smtClean="0"/>
              <a:t>Zdroj:</a:t>
            </a:r>
          </a:p>
          <a:p>
            <a:pPr>
              <a:buNone/>
            </a:pPr>
            <a:r>
              <a:rPr lang="cs-CZ" sz="2400" smtClean="0"/>
              <a:t>Vlastní tvorba</a:t>
            </a:r>
          </a:p>
          <a:p>
            <a:pPr>
              <a:buNone/>
            </a:pPr>
            <a:r>
              <a:rPr lang="cs-CZ" sz="2400" smtClean="0"/>
              <a:t>Ilustrace:</a:t>
            </a:r>
          </a:p>
          <a:p>
            <a:pPr>
              <a:buNone/>
            </a:pPr>
            <a:r>
              <a:rPr lang="cs-CZ" sz="2400" i="1" smtClean="0">
                <a:hlinkClick r:id="rId2"/>
              </a:rPr>
              <a:t>www.office.microsoft.com</a:t>
            </a:r>
            <a:endParaRPr lang="cs-CZ" sz="2400" i="1" smtClean="0"/>
          </a:p>
          <a:p>
            <a:pPr>
              <a:buNone/>
            </a:pPr>
            <a:r>
              <a:rPr lang="cs-CZ" sz="2400" smtClean="0"/>
              <a:t>Citace:</a:t>
            </a:r>
          </a:p>
          <a:p>
            <a:pPr>
              <a:buNone/>
            </a:pPr>
            <a:r>
              <a:rPr lang="cs-CZ" sz="2400" i="1" smtClean="0"/>
              <a:t>Český jazyk 4</a:t>
            </a:r>
            <a:r>
              <a:rPr lang="cs-CZ" sz="2400" smtClean="0"/>
              <a:t>: </a:t>
            </a:r>
            <a:r>
              <a:rPr lang="cs-CZ" sz="2400" i="1" smtClean="0"/>
              <a:t>pro základní školy</a:t>
            </a:r>
            <a:r>
              <a:rPr lang="cs-CZ" sz="2400" smtClean="0"/>
              <a:t>. Praha: SPN -pedagogické nakladatelství, akciová společnost, 2009. ISBN 978-80-7235-423-8.</a:t>
            </a:r>
          </a:p>
          <a:p>
            <a:pPr>
              <a:buNone/>
            </a:pPr>
            <a:r>
              <a:rPr lang="cs-CZ" sz="2400" smtClean="0"/>
              <a:t> </a:t>
            </a:r>
          </a:p>
          <a:p>
            <a:pPr>
              <a:buNone/>
            </a:pPr>
            <a:r>
              <a:rPr lang="cs-CZ" sz="2400" i="1" smtClean="0"/>
              <a:t>Český jazyk V SEŠITECH, TVAROSLOVÍ</a:t>
            </a:r>
            <a:r>
              <a:rPr lang="cs-CZ" sz="2400" smtClean="0"/>
              <a:t>: </a:t>
            </a:r>
            <a:r>
              <a:rPr lang="cs-CZ" sz="2400" i="1" smtClean="0"/>
              <a:t>PRO PRVNÍ STUPEŇ ZÁKLADNÍ ŠKOLY</a:t>
            </a:r>
            <a:r>
              <a:rPr lang="cs-CZ" sz="2400" smtClean="0"/>
              <a:t>. Praha: Nakladatelství Fortuna, 1993. ISBN 80-7168-012-5. </a:t>
            </a:r>
          </a:p>
          <a:p>
            <a:pPr>
              <a:buNone/>
            </a:pPr>
            <a:endParaRPr lang="cs-CZ" sz="4100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smtClean="0"/>
              <a:t>Anotace:</a:t>
            </a:r>
          </a:p>
          <a:p>
            <a:pPr>
              <a:buNone/>
            </a:pPr>
            <a:r>
              <a:rPr lang="cs-CZ" sz="2800" smtClean="0"/>
              <a:t>Materiál lze využít jako prezentaci a výklad nového </a:t>
            </a:r>
          </a:p>
          <a:p>
            <a:pPr>
              <a:buNone/>
            </a:pPr>
            <a:r>
              <a:rPr lang="cs-CZ" sz="2800" smtClean="0"/>
              <a:t>učiva s vedením učitele, k opakování, k procvičení a k </a:t>
            </a:r>
          </a:p>
          <a:p>
            <a:pPr>
              <a:buNone/>
            </a:pPr>
            <a:r>
              <a:rPr lang="cs-CZ" sz="2800" smtClean="0"/>
              <a:t>upevnění již probraného učiva.</a:t>
            </a:r>
          </a:p>
          <a:p>
            <a:pPr>
              <a:buNone/>
            </a:pPr>
            <a:r>
              <a:rPr lang="cs-CZ" sz="2800" smtClean="0"/>
              <a:t>Pracovní list je možné použít k frontální práci žáků,</a:t>
            </a:r>
          </a:p>
          <a:p>
            <a:pPr>
              <a:buNone/>
            </a:pPr>
            <a:r>
              <a:rPr lang="cs-CZ" sz="2800" smtClean="0"/>
              <a:t>k práci ve skupinách i k samostatné práci.</a:t>
            </a:r>
          </a:p>
          <a:p>
            <a:pPr>
              <a:buNone/>
            </a:pPr>
            <a:endParaRPr lang="cs-CZ" sz="2800" smtClean="0"/>
          </a:p>
          <a:p>
            <a:pPr>
              <a:buNone/>
            </a:pPr>
            <a:endParaRPr lang="cs-CZ" sz="280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674</Words>
  <Application>Microsoft Office PowerPoint</Application>
  <PresentationFormat>Předvádění na obrazovce (4:3)</PresentationFormat>
  <Paragraphs>107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SKLOŇOVÁNÍ</vt:lpstr>
      <vt:lpstr>VZOR MĚSTO</vt:lpstr>
      <vt:lpstr>VZOR MĚSTO</vt:lpstr>
      <vt:lpstr>Snímek 5</vt:lpstr>
      <vt:lpstr>Snímek 6</vt:lpstr>
      <vt:lpstr>VZOR MOŘE</vt:lpstr>
      <vt:lpstr>Snímek 8</vt:lpstr>
      <vt:lpstr>Vytvoříš a doplňíš správný tvar podstatného jména?</vt:lpstr>
      <vt:lpstr>Řešení.</vt:lpstr>
      <vt:lpstr>Snímek 11</vt:lpstr>
      <vt:lpstr>Snímek 12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Langerová</dc:creator>
  <cp:lastModifiedBy>Langerová</cp:lastModifiedBy>
  <cp:revision>34</cp:revision>
  <dcterms:created xsi:type="dcterms:W3CDTF">2012-02-12T07:34:50Z</dcterms:created>
  <dcterms:modified xsi:type="dcterms:W3CDTF">2012-03-31T19:01:30Z</dcterms:modified>
</cp:coreProperties>
</file>